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media/image12.jpg" ContentType="image/jpg"/>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4.jpg" ContentType="image/jpg"/>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 id="2147483695" r:id="rId2"/>
    <p:sldMasterId id="2147483707" r:id="rId3"/>
    <p:sldMasterId id="2147483721" r:id="rId4"/>
  </p:sldMasterIdLst>
  <p:notesMasterIdLst>
    <p:notesMasterId r:id="rId42"/>
  </p:notesMasterIdLst>
  <p:handoutMasterIdLst>
    <p:handoutMasterId r:id="rId43"/>
  </p:handoutMasterIdLst>
  <p:sldIdLst>
    <p:sldId id="256" r:id="rId5"/>
    <p:sldId id="2147482158" r:id="rId6"/>
    <p:sldId id="2147374929" r:id="rId7"/>
    <p:sldId id="2147482152" r:id="rId8"/>
    <p:sldId id="2147478959" r:id="rId9"/>
    <p:sldId id="2147478955" r:id="rId10"/>
    <p:sldId id="2147478961" r:id="rId11"/>
    <p:sldId id="2147482153" r:id="rId12"/>
    <p:sldId id="272" r:id="rId13"/>
    <p:sldId id="273" r:id="rId14"/>
    <p:sldId id="2147482154" r:id="rId15"/>
    <p:sldId id="295" r:id="rId16"/>
    <p:sldId id="2147482155" r:id="rId17"/>
    <p:sldId id="270" r:id="rId18"/>
    <p:sldId id="258" r:id="rId19"/>
    <p:sldId id="259" r:id="rId20"/>
    <p:sldId id="260" r:id="rId21"/>
    <p:sldId id="261" r:id="rId22"/>
    <p:sldId id="263" r:id="rId23"/>
    <p:sldId id="264" r:id="rId24"/>
    <p:sldId id="269" r:id="rId25"/>
    <p:sldId id="265" r:id="rId26"/>
    <p:sldId id="266" r:id="rId27"/>
    <p:sldId id="267" r:id="rId28"/>
    <p:sldId id="268" r:id="rId29"/>
    <p:sldId id="2147482156" r:id="rId30"/>
    <p:sldId id="307" r:id="rId31"/>
    <p:sldId id="309" r:id="rId32"/>
    <p:sldId id="334" r:id="rId33"/>
    <p:sldId id="331" r:id="rId34"/>
    <p:sldId id="332" r:id="rId35"/>
    <p:sldId id="333" r:id="rId36"/>
    <p:sldId id="310" r:id="rId37"/>
    <p:sldId id="2147482157" r:id="rId38"/>
    <p:sldId id="271" r:id="rId39"/>
    <p:sldId id="315" r:id="rId40"/>
    <p:sldId id="214737489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19DF1C1-3C72-E348-9D96-38FD89C045C3}">
          <p14:sldIdLst>
            <p14:sldId id="256"/>
            <p14:sldId id="2147482158"/>
          </p14:sldIdLst>
        </p14:section>
        <p14:section name="Empowering UF" id="{FA49BE28-0C94-475C-89D4-AB997D73EB02}">
          <p14:sldIdLst>
            <p14:sldId id="2147374929"/>
            <p14:sldId id="2147482152"/>
            <p14:sldId id="2147478959"/>
            <p14:sldId id="2147478955"/>
            <p14:sldId id="2147478961"/>
          </p14:sldIdLst>
        </p14:section>
        <p14:section name="Benefits" id="{9CD0AA8E-5931-41EC-A58B-8C11A71479B2}">
          <p14:sldIdLst>
            <p14:sldId id="2147482153"/>
            <p14:sldId id="272"/>
            <p14:sldId id="273"/>
          </p14:sldIdLst>
        </p14:section>
        <p14:section name="T&amp;OD" id="{5E9D4522-3E9E-4396-8B17-80B6DE18310D}">
          <p14:sldIdLst>
            <p14:sldId id="2147482154"/>
            <p14:sldId id="295"/>
          </p14:sldIdLst>
        </p14:section>
        <p14:section name="Policy Group" id="{F863E15A-1312-47B3-BD63-FCE8D6D2385D}">
          <p14:sldIdLst>
            <p14:sldId id="2147482155"/>
            <p14:sldId id="270"/>
            <p14:sldId id="258"/>
            <p14:sldId id="259"/>
            <p14:sldId id="260"/>
            <p14:sldId id="261"/>
            <p14:sldId id="263"/>
            <p14:sldId id="264"/>
            <p14:sldId id="269"/>
            <p14:sldId id="265"/>
            <p14:sldId id="266"/>
            <p14:sldId id="267"/>
            <p14:sldId id="268"/>
          </p14:sldIdLst>
        </p14:section>
        <p14:section name="TAO" id="{964FC243-4C61-47BB-982A-68BED754A5AC}">
          <p14:sldIdLst>
            <p14:sldId id="2147482156"/>
            <p14:sldId id="307"/>
            <p14:sldId id="309"/>
            <p14:sldId id="334"/>
            <p14:sldId id="331"/>
            <p14:sldId id="332"/>
            <p14:sldId id="333"/>
            <p14:sldId id="310"/>
          </p14:sldIdLst>
        </p14:section>
        <p14:section name="C&amp;C" id="{429A546A-33CD-4D48-B986-3821D1534E24}">
          <p14:sldIdLst>
            <p14:sldId id="2147482157"/>
            <p14:sldId id="271"/>
            <p14:sldId id="315"/>
          </p14:sldIdLst>
        </p14:section>
        <p14:section name="Closing" id="{277665DD-8E71-4FDF-B712-9CE271213811}">
          <p14:sldIdLst>
            <p14:sldId id="214737489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9A1A43-D800-094D-A464-1D031AF0CCFE}" name="Dunkiel, Ella" initials="ED" userId="S::dunkiele@ufl.edu::89af631d-9fe3-427f-b16c-77acd4433d5b" providerId="AD"/>
  <p188:author id="{8C3A0048-5998-E6ED-ED72-1A3F55161727}" name="Grabavoy, Mimi" initials="OG" userId="S::ovismarmg@UFL.EDU::473ee1eb-acaf-4e82-8a7a-53144ff49b69" providerId="AD"/>
  <p188:author id="{4DAFD79F-F1CD-80DA-F345-BD7946EBFEB0}" name="Buxton, Megan A." initials="BM" userId="S::buxtonm@ufl.edu::6da4eb3f-652c-4cbe-bc2e-ec2bf1becaa7" providerId="AD"/>
  <p188:author id="{ACCB88D2-9BFE-1AC9-753A-4676E57DB5F8}" name="Dunkiel, Ella" initials="ED" userId="S::edunkiel@deloitte.com::88cb8833-6e03-42a4-b462-14eed6886272" providerId="AD"/>
  <p188:author id="{F7B1C5D9-7B62-77AF-9C48-6778BA799DB5}" name="Malloy, Kristin" initials="MK" userId="S::k.malloy@ufl.edu::42d71070-b33c-48d0-b9f7-b17e5e4424d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FA4616"/>
    <a:srgbClr val="002657"/>
    <a:srgbClr val="003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247" autoAdjust="0"/>
  </p:normalViewPr>
  <p:slideViewPr>
    <p:cSldViewPr snapToGrid="0" snapToObjects="1">
      <p:cViewPr varScale="1">
        <p:scale>
          <a:sx n="106" d="100"/>
          <a:sy n="106" d="100"/>
        </p:scale>
        <p:origin x="924" y="11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8A163-51A6-4D65-B8C5-E253894FE65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8EE7E02-6CCE-45B6-B352-61CD2E915B90}">
      <dgm:prSet/>
      <dgm:spPr/>
      <dgm:t>
        <a:bodyPr/>
        <a:lstStyle/>
        <a:p>
          <a:r>
            <a:rPr lang="en-US"/>
            <a:t>This enhancement simplifies the process, so you can seamlessly invite candidates to engage in reference checking from one place.</a:t>
          </a:r>
        </a:p>
      </dgm:t>
    </dgm:pt>
    <dgm:pt modelId="{41067AB2-23E0-4AF8-9867-FC89FDA9BB91}" type="parTrans" cxnId="{E7FD9A3C-6D78-4450-9CF2-0404A50D1301}">
      <dgm:prSet/>
      <dgm:spPr/>
      <dgm:t>
        <a:bodyPr/>
        <a:lstStyle/>
        <a:p>
          <a:endParaRPr lang="en-US"/>
        </a:p>
      </dgm:t>
    </dgm:pt>
    <dgm:pt modelId="{02D7D614-257B-47E6-BC94-608F76D3356D}" type="sibTrans" cxnId="{E7FD9A3C-6D78-4450-9CF2-0404A50D1301}">
      <dgm:prSet/>
      <dgm:spPr/>
      <dgm:t>
        <a:bodyPr/>
        <a:lstStyle/>
        <a:p>
          <a:endParaRPr lang="en-US"/>
        </a:p>
      </dgm:t>
    </dgm:pt>
    <dgm:pt modelId="{614B4919-CF5A-4008-BED1-DE7AFD3951BC}">
      <dgm:prSet/>
      <dgm:spPr/>
      <dgm:t>
        <a:bodyPr/>
        <a:lstStyle/>
        <a:p>
          <a:r>
            <a:rPr lang="en-US" dirty="0"/>
            <a:t>When you request references through Spark Hire, both the candidate and their chosen references go through a simple, step-by-step flow.</a:t>
          </a:r>
        </a:p>
      </dgm:t>
    </dgm:pt>
    <dgm:pt modelId="{98A56C28-2C32-4907-AC1E-A1E146E914D1}" type="parTrans" cxnId="{7FA243C7-671A-4A40-A745-54A2A40B28E8}">
      <dgm:prSet/>
      <dgm:spPr/>
      <dgm:t>
        <a:bodyPr/>
        <a:lstStyle/>
        <a:p>
          <a:endParaRPr lang="en-US"/>
        </a:p>
      </dgm:t>
    </dgm:pt>
    <dgm:pt modelId="{784BF949-3F55-4279-9CA1-653A7B0FE907}" type="sibTrans" cxnId="{7FA243C7-671A-4A40-A745-54A2A40B28E8}">
      <dgm:prSet/>
      <dgm:spPr/>
      <dgm:t>
        <a:bodyPr/>
        <a:lstStyle/>
        <a:p>
          <a:endParaRPr lang="en-US"/>
        </a:p>
      </dgm:t>
    </dgm:pt>
    <dgm:pt modelId="{F65BDDC3-932B-43A2-A9FB-6BF577A7078E}">
      <dgm:prSet/>
      <dgm:spPr/>
      <dgm:t>
        <a:bodyPr/>
        <a:lstStyle/>
        <a:p>
          <a:r>
            <a:rPr lang="en-US"/>
            <a:t>Using Spark Hire functionality helps you collect structured, confidential feedback from a candidate’s former colleagues, managers, or peers. </a:t>
          </a:r>
        </a:p>
      </dgm:t>
    </dgm:pt>
    <dgm:pt modelId="{D5FA7F55-915D-407B-967B-B485D152813A}" type="parTrans" cxnId="{4A436215-96AE-45F1-B94B-AB6E4FE64002}">
      <dgm:prSet/>
      <dgm:spPr/>
      <dgm:t>
        <a:bodyPr/>
        <a:lstStyle/>
        <a:p>
          <a:endParaRPr lang="en-US"/>
        </a:p>
      </dgm:t>
    </dgm:pt>
    <dgm:pt modelId="{10EEE472-203A-4488-9862-EAB81879058B}" type="sibTrans" cxnId="{4A436215-96AE-45F1-B94B-AB6E4FE64002}">
      <dgm:prSet/>
      <dgm:spPr/>
      <dgm:t>
        <a:bodyPr/>
        <a:lstStyle/>
        <a:p>
          <a:endParaRPr lang="en-US"/>
        </a:p>
      </dgm:t>
    </dgm:pt>
    <dgm:pt modelId="{547425EB-FDEF-4C35-9897-7B3724313FCE}">
      <dgm:prSet/>
      <dgm:spPr/>
      <dgm:t>
        <a:bodyPr/>
        <a:lstStyle/>
        <a:p>
          <a:r>
            <a:rPr lang="en-US"/>
            <a:t>By automating the process with Spark Hire, you can save time, reduce bias, and uncover key details about a candidate’s past performance all before making your final hiring decision.</a:t>
          </a:r>
        </a:p>
      </dgm:t>
    </dgm:pt>
    <dgm:pt modelId="{E3CBB529-5724-481C-9B01-815113B4F86F}" type="parTrans" cxnId="{85CBC46D-B7D1-4A7D-A00E-F2D5588F3085}">
      <dgm:prSet/>
      <dgm:spPr/>
      <dgm:t>
        <a:bodyPr/>
        <a:lstStyle/>
        <a:p>
          <a:endParaRPr lang="en-US"/>
        </a:p>
      </dgm:t>
    </dgm:pt>
    <dgm:pt modelId="{4872A3CE-F052-4FCB-9470-F62CCAD56EB6}" type="sibTrans" cxnId="{85CBC46D-B7D1-4A7D-A00E-F2D5588F3085}">
      <dgm:prSet/>
      <dgm:spPr/>
      <dgm:t>
        <a:bodyPr/>
        <a:lstStyle/>
        <a:p>
          <a:endParaRPr lang="en-US"/>
        </a:p>
      </dgm:t>
    </dgm:pt>
    <dgm:pt modelId="{22A63EFC-3467-4A6F-A3C7-B55C5C457FF1}" type="pres">
      <dgm:prSet presAssocID="{4718A163-51A6-4D65-B8C5-E253894FE652}" presName="linear" presStyleCnt="0">
        <dgm:presLayoutVars>
          <dgm:animLvl val="lvl"/>
          <dgm:resizeHandles val="exact"/>
        </dgm:presLayoutVars>
      </dgm:prSet>
      <dgm:spPr/>
    </dgm:pt>
    <dgm:pt modelId="{6B6C4D00-9206-40AE-A29E-87C17F485188}" type="pres">
      <dgm:prSet presAssocID="{68EE7E02-6CCE-45B6-B352-61CD2E915B90}" presName="parentText" presStyleLbl="node1" presStyleIdx="0" presStyleCnt="4">
        <dgm:presLayoutVars>
          <dgm:chMax val="0"/>
          <dgm:bulletEnabled val="1"/>
        </dgm:presLayoutVars>
      </dgm:prSet>
      <dgm:spPr/>
    </dgm:pt>
    <dgm:pt modelId="{5AEC757A-702D-4527-87D1-A862F555134D}" type="pres">
      <dgm:prSet presAssocID="{02D7D614-257B-47E6-BC94-608F76D3356D}" presName="spacer" presStyleCnt="0"/>
      <dgm:spPr/>
    </dgm:pt>
    <dgm:pt modelId="{8BEF948A-5C4E-4035-99EA-DEB7C58B4BBF}" type="pres">
      <dgm:prSet presAssocID="{614B4919-CF5A-4008-BED1-DE7AFD3951BC}" presName="parentText" presStyleLbl="node1" presStyleIdx="1" presStyleCnt="4">
        <dgm:presLayoutVars>
          <dgm:chMax val="0"/>
          <dgm:bulletEnabled val="1"/>
        </dgm:presLayoutVars>
      </dgm:prSet>
      <dgm:spPr/>
    </dgm:pt>
    <dgm:pt modelId="{180C9DBD-42B0-49A7-B103-694B3BE0BCFB}" type="pres">
      <dgm:prSet presAssocID="{784BF949-3F55-4279-9CA1-653A7B0FE907}" presName="spacer" presStyleCnt="0"/>
      <dgm:spPr/>
    </dgm:pt>
    <dgm:pt modelId="{02243025-D578-41A7-919C-217F37DDCBE3}" type="pres">
      <dgm:prSet presAssocID="{F65BDDC3-932B-43A2-A9FB-6BF577A7078E}" presName="parentText" presStyleLbl="node1" presStyleIdx="2" presStyleCnt="4">
        <dgm:presLayoutVars>
          <dgm:chMax val="0"/>
          <dgm:bulletEnabled val="1"/>
        </dgm:presLayoutVars>
      </dgm:prSet>
      <dgm:spPr/>
    </dgm:pt>
    <dgm:pt modelId="{9A4CF469-243D-4FF5-8143-B4FECA034809}" type="pres">
      <dgm:prSet presAssocID="{10EEE472-203A-4488-9862-EAB81879058B}" presName="spacer" presStyleCnt="0"/>
      <dgm:spPr/>
    </dgm:pt>
    <dgm:pt modelId="{E16F0286-0986-48EF-B241-7B83EA1FB8F6}" type="pres">
      <dgm:prSet presAssocID="{547425EB-FDEF-4C35-9897-7B3724313FCE}" presName="parentText" presStyleLbl="node1" presStyleIdx="3" presStyleCnt="4">
        <dgm:presLayoutVars>
          <dgm:chMax val="0"/>
          <dgm:bulletEnabled val="1"/>
        </dgm:presLayoutVars>
      </dgm:prSet>
      <dgm:spPr/>
    </dgm:pt>
  </dgm:ptLst>
  <dgm:cxnLst>
    <dgm:cxn modelId="{4A436215-96AE-45F1-B94B-AB6E4FE64002}" srcId="{4718A163-51A6-4D65-B8C5-E253894FE652}" destId="{F65BDDC3-932B-43A2-A9FB-6BF577A7078E}" srcOrd="2" destOrd="0" parTransId="{D5FA7F55-915D-407B-967B-B485D152813A}" sibTransId="{10EEE472-203A-4488-9862-EAB81879058B}"/>
    <dgm:cxn modelId="{E7FD9A3C-6D78-4450-9CF2-0404A50D1301}" srcId="{4718A163-51A6-4D65-B8C5-E253894FE652}" destId="{68EE7E02-6CCE-45B6-B352-61CD2E915B90}" srcOrd="0" destOrd="0" parTransId="{41067AB2-23E0-4AF8-9867-FC89FDA9BB91}" sibTransId="{02D7D614-257B-47E6-BC94-608F76D3356D}"/>
    <dgm:cxn modelId="{85CBC46D-B7D1-4A7D-A00E-F2D5588F3085}" srcId="{4718A163-51A6-4D65-B8C5-E253894FE652}" destId="{547425EB-FDEF-4C35-9897-7B3724313FCE}" srcOrd="3" destOrd="0" parTransId="{E3CBB529-5724-481C-9B01-815113B4F86F}" sibTransId="{4872A3CE-F052-4FCB-9470-F62CCAD56EB6}"/>
    <dgm:cxn modelId="{CF856C73-0DFC-4814-90D6-5C58D81690DE}" type="presOf" srcId="{F65BDDC3-932B-43A2-A9FB-6BF577A7078E}" destId="{02243025-D578-41A7-919C-217F37DDCBE3}" srcOrd="0" destOrd="0" presId="urn:microsoft.com/office/officeart/2005/8/layout/vList2"/>
    <dgm:cxn modelId="{7FA243C7-671A-4A40-A745-54A2A40B28E8}" srcId="{4718A163-51A6-4D65-B8C5-E253894FE652}" destId="{614B4919-CF5A-4008-BED1-DE7AFD3951BC}" srcOrd="1" destOrd="0" parTransId="{98A56C28-2C32-4907-AC1E-A1E146E914D1}" sibTransId="{784BF949-3F55-4279-9CA1-653A7B0FE907}"/>
    <dgm:cxn modelId="{8B7466D1-9714-4491-B2A0-A20EE5A01451}" type="presOf" srcId="{614B4919-CF5A-4008-BED1-DE7AFD3951BC}" destId="{8BEF948A-5C4E-4035-99EA-DEB7C58B4BBF}" srcOrd="0" destOrd="0" presId="urn:microsoft.com/office/officeart/2005/8/layout/vList2"/>
    <dgm:cxn modelId="{46D41FD6-2FBD-4E96-A309-1F90B9B95C33}" type="presOf" srcId="{547425EB-FDEF-4C35-9897-7B3724313FCE}" destId="{E16F0286-0986-48EF-B241-7B83EA1FB8F6}" srcOrd="0" destOrd="0" presId="urn:microsoft.com/office/officeart/2005/8/layout/vList2"/>
    <dgm:cxn modelId="{D2EA38E3-655B-4146-A494-45AF7387EE57}" type="presOf" srcId="{68EE7E02-6CCE-45B6-B352-61CD2E915B90}" destId="{6B6C4D00-9206-40AE-A29E-87C17F485188}" srcOrd="0" destOrd="0" presId="urn:microsoft.com/office/officeart/2005/8/layout/vList2"/>
    <dgm:cxn modelId="{984C09E8-B4BA-4748-A766-C4A2EE36D704}" type="presOf" srcId="{4718A163-51A6-4D65-B8C5-E253894FE652}" destId="{22A63EFC-3467-4A6F-A3C7-B55C5C457FF1}" srcOrd="0" destOrd="0" presId="urn:microsoft.com/office/officeart/2005/8/layout/vList2"/>
    <dgm:cxn modelId="{645BC50A-4D8D-4B6C-B1DD-017F7F860800}" type="presParOf" srcId="{22A63EFC-3467-4A6F-A3C7-B55C5C457FF1}" destId="{6B6C4D00-9206-40AE-A29E-87C17F485188}" srcOrd="0" destOrd="0" presId="urn:microsoft.com/office/officeart/2005/8/layout/vList2"/>
    <dgm:cxn modelId="{D634FFE7-334A-4D2A-8CD0-A75F1985C7CD}" type="presParOf" srcId="{22A63EFC-3467-4A6F-A3C7-B55C5C457FF1}" destId="{5AEC757A-702D-4527-87D1-A862F555134D}" srcOrd="1" destOrd="0" presId="urn:microsoft.com/office/officeart/2005/8/layout/vList2"/>
    <dgm:cxn modelId="{9500A1B9-1AF5-4B93-B0D0-85FAADF8515D}" type="presParOf" srcId="{22A63EFC-3467-4A6F-A3C7-B55C5C457FF1}" destId="{8BEF948A-5C4E-4035-99EA-DEB7C58B4BBF}" srcOrd="2" destOrd="0" presId="urn:microsoft.com/office/officeart/2005/8/layout/vList2"/>
    <dgm:cxn modelId="{AC2519A1-AAEA-4871-B830-0C6083DDDF4B}" type="presParOf" srcId="{22A63EFC-3467-4A6F-A3C7-B55C5C457FF1}" destId="{180C9DBD-42B0-49A7-B103-694B3BE0BCFB}" srcOrd="3" destOrd="0" presId="urn:microsoft.com/office/officeart/2005/8/layout/vList2"/>
    <dgm:cxn modelId="{2906915D-1E86-481E-85B0-ACCAFA823C91}" type="presParOf" srcId="{22A63EFC-3467-4A6F-A3C7-B55C5C457FF1}" destId="{02243025-D578-41A7-919C-217F37DDCBE3}" srcOrd="4" destOrd="0" presId="urn:microsoft.com/office/officeart/2005/8/layout/vList2"/>
    <dgm:cxn modelId="{C9A6381E-AAFC-4F49-B869-8854E4F65B1D}" type="presParOf" srcId="{22A63EFC-3467-4A6F-A3C7-B55C5C457FF1}" destId="{9A4CF469-243D-4FF5-8143-B4FECA034809}" srcOrd="5" destOrd="0" presId="urn:microsoft.com/office/officeart/2005/8/layout/vList2"/>
    <dgm:cxn modelId="{3B3457C4-ACC2-4FF7-B49C-9B23549842F6}" type="presParOf" srcId="{22A63EFC-3467-4A6F-A3C7-B55C5C457FF1}" destId="{E16F0286-0986-48EF-B241-7B83EA1FB8F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C4D00-9206-40AE-A29E-87C17F485188}">
      <dsp:nvSpPr>
        <dsp:cNvPr id="0" name=""/>
        <dsp:cNvSpPr/>
      </dsp:nvSpPr>
      <dsp:spPr>
        <a:xfrm>
          <a:off x="0" y="414189"/>
          <a:ext cx="105156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This enhancement simplifies the process, so you can seamlessly invite candidates to engage in reference checking from one place.</a:t>
          </a:r>
        </a:p>
      </dsp:txBody>
      <dsp:txXfrm>
        <a:off x="40780" y="454969"/>
        <a:ext cx="10434040" cy="753819"/>
      </dsp:txXfrm>
    </dsp:sp>
    <dsp:sp modelId="{8BEF948A-5C4E-4035-99EA-DEB7C58B4BBF}">
      <dsp:nvSpPr>
        <dsp:cNvPr id="0" name=""/>
        <dsp:cNvSpPr/>
      </dsp:nvSpPr>
      <dsp:spPr>
        <a:xfrm>
          <a:off x="0" y="1310049"/>
          <a:ext cx="105156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When you request references through Spark Hire, both the candidate and their chosen references go through a simple, step-by-step flow.</a:t>
          </a:r>
        </a:p>
      </dsp:txBody>
      <dsp:txXfrm>
        <a:off x="40780" y="1350829"/>
        <a:ext cx="10434040" cy="753819"/>
      </dsp:txXfrm>
    </dsp:sp>
    <dsp:sp modelId="{02243025-D578-41A7-919C-217F37DDCBE3}">
      <dsp:nvSpPr>
        <dsp:cNvPr id="0" name=""/>
        <dsp:cNvSpPr/>
      </dsp:nvSpPr>
      <dsp:spPr>
        <a:xfrm>
          <a:off x="0" y="2205909"/>
          <a:ext cx="105156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Using Spark Hire functionality helps you collect structured, confidential feedback from a candidate’s former colleagues, managers, or peers. </a:t>
          </a:r>
        </a:p>
      </dsp:txBody>
      <dsp:txXfrm>
        <a:off x="40780" y="2246689"/>
        <a:ext cx="10434040" cy="753819"/>
      </dsp:txXfrm>
    </dsp:sp>
    <dsp:sp modelId="{E16F0286-0986-48EF-B241-7B83EA1FB8F6}">
      <dsp:nvSpPr>
        <dsp:cNvPr id="0" name=""/>
        <dsp:cNvSpPr/>
      </dsp:nvSpPr>
      <dsp:spPr>
        <a:xfrm>
          <a:off x="0" y="3101769"/>
          <a:ext cx="105156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By automating the process with Spark Hire, you can save time, reduce bias, and uncover key details about a candidate’s past performance all before making your final hiring decision.</a:t>
          </a:r>
        </a:p>
      </dsp:txBody>
      <dsp:txXfrm>
        <a:off x="40780" y="3142549"/>
        <a:ext cx="10434040" cy="7538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466BB1-1D61-11FE-C464-0A6864FF3B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E36F42-B437-D56D-8E7E-F1F0E36E1C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94E157-A40E-4C8A-AB7D-F8DE724B017D}" type="datetimeFigureOut">
              <a:rPr lang="en-US" smtClean="0"/>
              <a:t>2/4/2026</a:t>
            </a:fld>
            <a:endParaRPr lang="en-US"/>
          </a:p>
        </p:txBody>
      </p:sp>
      <p:sp>
        <p:nvSpPr>
          <p:cNvPr id="4" name="Footer Placeholder 3">
            <a:extLst>
              <a:ext uri="{FF2B5EF4-FFF2-40B4-BE49-F238E27FC236}">
                <a16:creationId xmlns:a16="http://schemas.microsoft.com/office/drawing/2014/main" id="{01DD3EC8-2A73-DFFE-DCAD-8A87970698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55849D-C918-9162-1C62-2B7871EB0B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9C234C-6E02-498E-9856-55C9EE4D2349}" type="slidenum">
              <a:rPr lang="en-US" smtClean="0"/>
              <a:t>‹#›</a:t>
            </a:fld>
            <a:endParaRPr lang="en-US"/>
          </a:p>
        </p:txBody>
      </p:sp>
    </p:spTree>
    <p:extLst>
      <p:ext uri="{BB962C8B-B14F-4D97-AF65-F5344CB8AC3E}">
        <p14:creationId xmlns:p14="http://schemas.microsoft.com/office/powerpoint/2010/main" val="20681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64509-94C4-044C-A847-EF05AEB6700F}" type="datetimeFigureOut">
              <a:rPr lang="en-US" smtClean="0"/>
              <a:t>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F35A00-287A-5042-A754-4DF9FD168970}" type="slidenum">
              <a:rPr lang="en-US" smtClean="0"/>
              <a:t>‹#›</a:t>
            </a:fld>
            <a:endParaRPr lang="en-US"/>
          </a:p>
        </p:txBody>
      </p:sp>
    </p:spTree>
    <p:extLst>
      <p:ext uri="{BB962C8B-B14F-4D97-AF65-F5344CB8AC3E}">
        <p14:creationId xmlns:p14="http://schemas.microsoft.com/office/powerpoint/2010/main" val="855235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da.gov/law-and-regs/regulations/title-ii-2010-regulation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w3.org/TR/WCAG2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35A00-287A-5042-A754-4DF9FD168970}" type="slidenum">
              <a:rPr lang="en-US" smtClean="0"/>
              <a:t>2</a:t>
            </a:fld>
            <a:endParaRPr lang="en-US"/>
          </a:p>
        </p:txBody>
      </p:sp>
    </p:spTree>
    <p:extLst>
      <p:ext uri="{BB962C8B-B14F-4D97-AF65-F5344CB8AC3E}">
        <p14:creationId xmlns:p14="http://schemas.microsoft.com/office/powerpoint/2010/main" val="2193088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35A00-287A-5042-A754-4DF9FD168970}" type="slidenum">
              <a:rPr lang="en-US" smtClean="0"/>
              <a:t>28</a:t>
            </a:fld>
            <a:endParaRPr lang="en-US"/>
          </a:p>
        </p:txBody>
      </p:sp>
    </p:spTree>
    <p:extLst>
      <p:ext uri="{BB962C8B-B14F-4D97-AF65-F5344CB8AC3E}">
        <p14:creationId xmlns:p14="http://schemas.microsoft.com/office/powerpoint/2010/main" val="2839507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35A00-287A-5042-A754-4DF9FD168970}" type="slidenum">
              <a:rPr lang="en-US" smtClean="0"/>
              <a:t>29</a:t>
            </a:fld>
            <a:endParaRPr lang="en-US"/>
          </a:p>
        </p:txBody>
      </p:sp>
    </p:spTree>
    <p:extLst>
      <p:ext uri="{BB962C8B-B14F-4D97-AF65-F5344CB8AC3E}">
        <p14:creationId xmlns:p14="http://schemas.microsoft.com/office/powerpoint/2010/main" val="365140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74571-1FDD-4713-4CDC-864E8E789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6D72C9-1B0E-E83F-AAC0-B14BDE0302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25FC7-34B9-495D-FC88-A514376AB3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617A2E-8AD0-74C3-B0A4-837ED81D60FC}"/>
              </a:ext>
            </a:extLst>
          </p:cNvPr>
          <p:cNvSpPr>
            <a:spLocks noGrp="1"/>
          </p:cNvSpPr>
          <p:nvPr>
            <p:ph type="sldNum" sz="quarter" idx="5"/>
          </p:nvPr>
        </p:nvSpPr>
        <p:spPr/>
        <p:txBody>
          <a:bodyPr/>
          <a:lstStyle/>
          <a:p>
            <a:fld id="{46F35A00-287A-5042-A754-4DF9FD168970}" type="slidenum">
              <a:rPr lang="en-US" smtClean="0"/>
              <a:t>30</a:t>
            </a:fld>
            <a:endParaRPr lang="en-US"/>
          </a:p>
        </p:txBody>
      </p:sp>
    </p:spTree>
    <p:extLst>
      <p:ext uri="{BB962C8B-B14F-4D97-AF65-F5344CB8AC3E}">
        <p14:creationId xmlns:p14="http://schemas.microsoft.com/office/powerpoint/2010/main" val="3443538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58C68-C6D4-99BC-A563-2FC1DBABD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6DFF0F-B660-E3F7-6981-12EE2826E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1C09F-3F43-B84D-4AB8-FB7BC5A3D7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DD3251-11E9-3C31-E24C-CD8FBAF6395D}"/>
              </a:ext>
            </a:extLst>
          </p:cNvPr>
          <p:cNvSpPr>
            <a:spLocks noGrp="1"/>
          </p:cNvSpPr>
          <p:nvPr>
            <p:ph type="sldNum" sz="quarter" idx="5"/>
          </p:nvPr>
        </p:nvSpPr>
        <p:spPr/>
        <p:txBody>
          <a:bodyPr/>
          <a:lstStyle/>
          <a:p>
            <a:fld id="{46F35A00-287A-5042-A754-4DF9FD168970}" type="slidenum">
              <a:rPr lang="en-US" smtClean="0"/>
              <a:t>31</a:t>
            </a:fld>
            <a:endParaRPr lang="en-US"/>
          </a:p>
        </p:txBody>
      </p:sp>
    </p:spTree>
    <p:extLst>
      <p:ext uri="{BB962C8B-B14F-4D97-AF65-F5344CB8AC3E}">
        <p14:creationId xmlns:p14="http://schemas.microsoft.com/office/powerpoint/2010/main" val="1304044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9B33C-4CE2-A0DE-59AF-C3E6F503C8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728FC-1B4B-FAB6-A2AD-7FA509C65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54FF73-6FFB-03FB-0E89-A4C43661F1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0E09AE-E1A1-77D4-4A8A-B30C7666CE30}"/>
              </a:ext>
            </a:extLst>
          </p:cNvPr>
          <p:cNvSpPr>
            <a:spLocks noGrp="1"/>
          </p:cNvSpPr>
          <p:nvPr>
            <p:ph type="sldNum" sz="quarter" idx="5"/>
          </p:nvPr>
        </p:nvSpPr>
        <p:spPr/>
        <p:txBody>
          <a:bodyPr/>
          <a:lstStyle/>
          <a:p>
            <a:fld id="{46F35A00-287A-5042-A754-4DF9FD168970}" type="slidenum">
              <a:rPr lang="en-US" smtClean="0"/>
              <a:t>32</a:t>
            </a:fld>
            <a:endParaRPr lang="en-US"/>
          </a:p>
        </p:txBody>
      </p:sp>
    </p:spTree>
    <p:extLst>
      <p:ext uri="{BB962C8B-B14F-4D97-AF65-F5344CB8AC3E}">
        <p14:creationId xmlns:p14="http://schemas.microsoft.com/office/powerpoint/2010/main" val="2894838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F30DF-819F-8B18-3A9F-4E54850F9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95164-B003-16E1-380C-AF04A785E6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E65B15-172F-CAE9-4E87-B2E5EDE86B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9B09C7-B7A3-7F7A-4B66-25A43CA4CF8C}"/>
              </a:ext>
            </a:extLst>
          </p:cNvPr>
          <p:cNvSpPr>
            <a:spLocks noGrp="1"/>
          </p:cNvSpPr>
          <p:nvPr>
            <p:ph type="sldNum" sz="quarter" idx="5"/>
          </p:nvPr>
        </p:nvSpPr>
        <p:spPr/>
        <p:txBody>
          <a:bodyPr/>
          <a:lstStyle/>
          <a:p>
            <a:fld id="{46F35A00-287A-5042-A754-4DF9FD168970}" type="slidenum">
              <a:rPr lang="en-US" smtClean="0"/>
              <a:t>33</a:t>
            </a:fld>
            <a:endParaRPr lang="en-US"/>
          </a:p>
        </p:txBody>
      </p:sp>
    </p:spTree>
    <p:extLst>
      <p:ext uri="{BB962C8B-B14F-4D97-AF65-F5344CB8AC3E}">
        <p14:creationId xmlns:p14="http://schemas.microsoft.com/office/powerpoint/2010/main" val="4145013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F35A00-287A-5042-A754-4DF9FD168970}" type="slidenum">
              <a:rPr lang="en-US" smtClean="0"/>
              <a:t>34</a:t>
            </a:fld>
            <a:endParaRPr lang="en-US"/>
          </a:p>
        </p:txBody>
      </p:sp>
    </p:spTree>
    <p:extLst>
      <p:ext uri="{BB962C8B-B14F-4D97-AF65-F5344CB8AC3E}">
        <p14:creationId xmlns:p14="http://schemas.microsoft.com/office/powerpoint/2010/main" val="1644919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52977-87B9-4D0D-C51D-01C763EDC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A1C25-3040-FF2A-0626-CE606535AE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86D8F2-AF87-8090-0F40-28A66E031B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4E0B14-C9B6-F084-3710-217889F4B1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35A00-287A-5042-A754-4DF9FD168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337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5773-37FE-2DDA-B035-43863E656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C54F5-A6DD-1AC9-561F-3030ADB35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1D0ED-7780-48BB-A8F6-81B5A75E47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3A03A1-88D0-418D-245F-2396AAA3F1A7}"/>
              </a:ext>
            </a:extLst>
          </p:cNvPr>
          <p:cNvSpPr>
            <a:spLocks noGrp="1"/>
          </p:cNvSpPr>
          <p:nvPr>
            <p:ph type="sldNum" sz="quarter" idx="5"/>
          </p:nvPr>
        </p:nvSpPr>
        <p:spPr/>
        <p:txBody>
          <a:bodyPr/>
          <a:lstStyle/>
          <a:p>
            <a:fld id="{46F35A00-287A-5042-A754-4DF9FD168970}" type="slidenum">
              <a:rPr lang="en-US" smtClean="0"/>
              <a:t>38</a:t>
            </a:fld>
            <a:endParaRPr lang="en-US"/>
          </a:p>
        </p:txBody>
      </p:sp>
    </p:spTree>
    <p:extLst>
      <p:ext uri="{BB962C8B-B14F-4D97-AF65-F5344CB8AC3E}">
        <p14:creationId xmlns:p14="http://schemas.microsoft.com/office/powerpoint/2010/main" val="364259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DECD4-45C1-A1EF-8B73-99FE676CA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230D2C-23E8-3355-082B-5AABB4E888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E886C-5140-3365-003D-2AB74BE25C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FAE4D4-7E40-65A3-5E9C-D9028D1430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35A00-287A-5042-A754-4DF9FD168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76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35A00-287A-5042-A754-4DF9FD168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60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59BFC-8748-1697-ACEB-890F65BA0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39F94-D7DC-973D-0FA2-74F42E619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483B3-4783-E5DB-BFE6-0E211DA9AF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56BB46-F237-5CE3-CA5C-064AC206EC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35A00-287A-5042-A754-4DF9FD168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69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AFA13-8A0E-89B6-00DC-CD545E53A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42830-CCB6-F05B-765D-267B31A8C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0A7C7-6FB3-2BF6-5666-07EFA5DCEB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C855CA-1E71-52AC-E662-E2C3B3E145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35A00-287A-5042-A754-4DF9FD168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97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37721-9D08-9586-D8BB-3D079D05B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6AB71-0E5E-C751-4934-12944810EE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1B7E43-2D08-A576-8412-619E2B8B38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B6E87A-07E7-9EB0-7440-B7626244E4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35A00-287A-5042-A754-4DF9FD168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22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09BDD-B619-69D7-82EF-B83F74A07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36DED-5FCC-0B7A-55AB-79B484961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06210D-F504-CF31-279E-A7E321372F4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UF is preparing to respond to new </a:t>
            </a:r>
            <a:r>
              <a:rPr lang="en-US" sz="1200" b="0" i="0" u="none" strike="noStrike" kern="1200" dirty="0">
                <a:solidFill>
                  <a:schemeClr val="tx1"/>
                </a:solidFill>
                <a:effectLst/>
                <a:latin typeface="+mn-lt"/>
                <a:ea typeface="+mn-ea"/>
                <a:cs typeface="+mn-cs"/>
                <a:hlinkClick r:id="rId3"/>
              </a:rPr>
              <a:t>ADA Title II regulations</a:t>
            </a:r>
            <a:r>
              <a:rPr lang="en-US" sz="1200" b="0" i="0" kern="1200" dirty="0">
                <a:solidFill>
                  <a:schemeClr val="tx1"/>
                </a:solidFill>
                <a:effectLst/>
                <a:latin typeface="+mn-lt"/>
                <a:ea typeface="+mn-ea"/>
                <a:cs typeface="+mn-cs"/>
              </a:rPr>
              <a:t> released by the U.S. Department of Justice on April 24, 2024. The new regulations mandate that web content and mobile applications offered by public entities will conform to </a:t>
            </a:r>
            <a:r>
              <a:rPr lang="en-US" sz="1200" b="0" i="0" u="none" strike="noStrike" kern="1200" dirty="0">
                <a:solidFill>
                  <a:schemeClr val="tx1"/>
                </a:solidFill>
                <a:effectLst/>
                <a:latin typeface="+mn-lt"/>
                <a:ea typeface="+mn-ea"/>
                <a:cs typeface="+mn-cs"/>
                <a:hlinkClick r:id="rId4"/>
              </a:rPr>
              <a:t>WCAG 2.1 level AA standards</a:t>
            </a:r>
            <a:r>
              <a:rPr lang="en-US" sz="1200" b="0" i="0" kern="1200" dirty="0">
                <a:solidFill>
                  <a:schemeClr val="tx1"/>
                </a:solidFill>
                <a:effectLst/>
                <a:latin typeface="+mn-lt"/>
                <a:ea typeface="+mn-ea"/>
                <a:cs typeface="+mn-cs"/>
              </a:rPr>
              <a:t>, with few exceptions, by April 24, 2026.</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Action – update your bookmarks</a:t>
            </a:r>
          </a:p>
          <a:p>
            <a:r>
              <a:rPr lang="en-US" sz="1200" b="0" i="0" kern="1200" dirty="0">
                <a:solidFill>
                  <a:schemeClr val="tx1"/>
                </a:solidFill>
                <a:effectLst/>
                <a:latin typeface="+mn-lt"/>
                <a:ea typeface="+mn-ea"/>
                <a:cs typeface="+mn-cs"/>
              </a:rPr>
              <a:t>Share with your teams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these are Word docs – T&amp;OD will continue to partner with the Core Office to keep the guides as up-to-date as possible.</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A90637D5-407B-3580-26E3-E3F999605290}"/>
              </a:ext>
            </a:extLst>
          </p:cNvPr>
          <p:cNvSpPr>
            <a:spLocks noGrp="1"/>
          </p:cNvSpPr>
          <p:nvPr>
            <p:ph type="sldNum" sz="quarter" idx="5"/>
          </p:nvPr>
        </p:nvSpPr>
        <p:spPr/>
        <p:txBody>
          <a:bodyPr/>
          <a:lstStyle/>
          <a:p>
            <a:fld id="{46F35A00-287A-5042-A754-4DF9FD168970}" type="slidenum">
              <a:rPr lang="en-US" smtClean="0"/>
              <a:t>13</a:t>
            </a:fld>
            <a:endParaRPr lang="en-US"/>
          </a:p>
        </p:txBody>
      </p:sp>
    </p:spTree>
    <p:extLst>
      <p:ext uri="{BB962C8B-B14F-4D97-AF65-F5344CB8AC3E}">
        <p14:creationId xmlns:p14="http://schemas.microsoft.com/office/powerpoint/2010/main" val="257575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E2E4E-07A8-27E0-747E-769327CE27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0B8A9-2289-C682-4BD8-26B6CED6B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F3263-80A1-3338-A6E2-7F06CA5C62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ED2CA8-8822-073E-A131-1CD27BB7FB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35A00-287A-5042-A754-4DF9FD168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48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3AE13-401B-F477-A572-E7E5786AC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002A3-23CC-9347-57B1-0D1078676B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9FA0C-7B3F-DDF1-AAFC-C8106E7E6F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678EBA-0A35-EE5E-63AE-A17E179D2E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35A00-287A-5042-A754-4DF9FD168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479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DD0FB-59B7-A190-3002-9881373B3E2D}"/>
              </a:ext>
            </a:extLst>
          </p:cNvPr>
          <p:cNvSpPr>
            <a:spLocks noGrp="1"/>
          </p:cNvSpPr>
          <p:nvPr>
            <p:ph type="ctrTitle"/>
          </p:nvPr>
        </p:nvSpPr>
        <p:spPr>
          <a:xfrm>
            <a:off x="660807" y="1363765"/>
            <a:ext cx="7056729" cy="2387600"/>
          </a:xfrm>
        </p:spPr>
        <p:txBody>
          <a:bodyPr anchor="b"/>
          <a:lstStyle>
            <a:lvl1pPr algn="l">
              <a:defRPr sz="6000" b="1">
                <a:latin typeface="Gentona Book"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FE96FD5B-C328-A621-BE0E-8440295FF49E}"/>
              </a:ext>
            </a:extLst>
          </p:cNvPr>
          <p:cNvSpPr>
            <a:spLocks noGrp="1"/>
          </p:cNvSpPr>
          <p:nvPr>
            <p:ph type="subTitle" idx="1"/>
          </p:nvPr>
        </p:nvSpPr>
        <p:spPr>
          <a:xfrm>
            <a:off x="660807" y="3843440"/>
            <a:ext cx="705672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962439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47A22-5891-DEF5-D680-5D2410C71B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707842-5391-FBA0-5FFA-7C79AE3521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96625-7AAB-9F0B-2548-80ADEB2C31BA}"/>
              </a:ext>
            </a:extLst>
          </p:cNvPr>
          <p:cNvSpPr>
            <a:spLocks noGrp="1"/>
          </p:cNvSpPr>
          <p:nvPr>
            <p:ph type="dt" sz="half" idx="10"/>
          </p:nvPr>
        </p:nvSpPr>
        <p:spPr/>
        <p:txBody>
          <a:bodyPr/>
          <a:lstStyle/>
          <a:p>
            <a:r>
              <a:rPr lang="en-US" dirty="0"/>
              <a:t>HR.UFL.EDU   |   903 W University Ave. Gainesville, FL 32601-5117   |  (352) 392-2477</a:t>
            </a:r>
          </a:p>
        </p:txBody>
      </p:sp>
    </p:spTree>
    <p:extLst>
      <p:ext uri="{BB962C8B-B14F-4D97-AF65-F5344CB8AC3E}">
        <p14:creationId xmlns:p14="http://schemas.microsoft.com/office/powerpoint/2010/main" val="36198368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D3E38B-4F61-778A-F08A-40F756D6B0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0B66F2-D6F6-3CFE-4B2D-869B87273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19FDF-5D03-A37F-ED77-EF09C4F02286}"/>
              </a:ext>
            </a:extLst>
          </p:cNvPr>
          <p:cNvSpPr>
            <a:spLocks noGrp="1"/>
          </p:cNvSpPr>
          <p:nvPr>
            <p:ph type="dt" sz="half" idx="10"/>
          </p:nvPr>
        </p:nvSpPr>
        <p:spPr/>
        <p:txBody>
          <a:bodyPr/>
          <a:lstStyle/>
          <a:p>
            <a:r>
              <a:rPr lang="en-US" dirty="0"/>
              <a:t>HR.UFL.EDU   |   903 W University Ave. Gainesville, FL 32601-5117   |  (352) 392-2477</a:t>
            </a:r>
          </a:p>
        </p:txBody>
      </p:sp>
    </p:spTree>
    <p:extLst>
      <p:ext uri="{BB962C8B-B14F-4D97-AF65-F5344CB8AC3E}">
        <p14:creationId xmlns:p14="http://schemas.microsoft.com/office/powerpoint/2010/main" val="28157977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lack background with white text&#10;&#10;AI-generated content may be incorrect.">
            <a:extLst>
              <a:ext uri="{FF2B5EF4-FFF2-40B4-BE49-F238E27FC236}">
                <a16:creationId xmlns:a16="http://schemas.microsoft.com/office/drawing/2014/main" id="{511CE3BD-8EE8-8F36-9B6A-ACD977B073B3}"/>
              </a:ext>
            </a:extLst>
          </p:cNvPr>
          <p:cNvPicPr>
            <a:picLocks noChangeAspect="1"/>
          </p:cNvPicPr>
          <p:nvPr/>
        </p:nvPicPr>
        <p:blipFill>
          <a:blip r:embed="rId3"/>
          <a:stretch>
            <a:fillRect/>
          </a:stretch>
        </p:blipFill>
        <p:spPr>
          <a:xfrm>
            <a:off x="1299391" y="1965960"/>
            <a:ext cx="9593217" cy="2926080"/>
          </a:xfrm>
          <a:prstGeom prst="rect">
            <a:avLst/>
          </a:prstGeom>
        </p:spPr>
      </p:pic>
    </p:spTree>
    <p:extLst>
      <p:ext uri="{BB962C8B-B14F-4D97-AF65-F5344CB8AC3E}">
        <p14:creationId xmlns:p14="http://schemas.microsoft.com/office/powerpoint/2010/main" val="259194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FF21-FF14-1720-A538-58D1780C69FE}"/>
              </a:ext>
            </a:extLst>
          </p:cNvPr>
          <p:cNvSpPr>
            <a:spLocks noGrp="1"/>
          </p:cNvSpPr>
          <p:nvPr>
            <p:ph type="title"/>
          </p:nvPr>
        </p:nvSpPr>
        <p:spPr>
          <a:xfrm>
            <a:off x="613743" y="1828800"/>
            <a:ext cx="6174474" cy="2387600"/>
          </a:xfrm>
          <a:prstGeom prst="rect">
            <a:avLst/>
          </a:prstGeom>
        </p:spPr>
        <p:txBody>
          <a:bodyPr anchor="b"/>
          <a:lstStyle>
            <a:lvl1pPr>
              <a:defRPr sz="4800">
                <a:solidFill>
                  <a:schemeClr val="bg1">
                    <a:lumMod val="9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4FA1BEFF-42B3-3AF3-5D0F-17518E4CE168}"/>
              </a:ext>
            </a:extLst>
          </p:cNvPr>
          <p:cNvSpPr>
            <a:spLocks noGrp="1"/>
          </p:cNvSpPr>
          <p:nvPr>
            <p:ph type="body" idx="1"/>
          </p:nvPr>
        </p:nvSpPr>
        <p:spPr>
          <a:xfrm>
            <a:off x="609600" y="4308475"/>
            <a:ext cx="6178616" cy="1500187"/>
          </a:xfrm>
        </p:spPr>
        <p:txBody>
          <a:bodyPr>
            <a:normAutofit/>
          </a:bodyPr>
          <a:lstStyle>
            <a:lvl1pPr marL="0" indent="0">
              <a:buNone/>
              <a:defRPr sz="2000">
                <a:solidFill>
                  <a:schemeClr val="bg1">
                    <a:lumMod val="95000"/>
                  </a:schemeClr>
                </a:solidFill>
                <a:latin typeface="+mn-lt"/>
                <a:ea typeface="Source Serif 4" panose="0204060305040502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descr="A blue text on a black background&#10;&#10;AI-generated content may be incorrect.">
            <a:extLst>
              <a:ext uri="{FF2B5EF4-FFF2-40B4-BE49-F238E27FC236}">
                <a16:creationId xmlns:a16="http://schemas.microsoft.com/office/drawing/2014/main" id="{4B3C79B3-B931-61D4-ACA4-891C80585D8B}"/>
              </a:ext>
            </a:extLst>
          </p:cNvPr>
          <p:cNvPicPr>
            <a:picLocks noChangeAspect="1"/>
          </p:cNvPicPr>
          <p:nvPr/>
        </p:nvPicPr>
        <p:blipFill>
          <a:blip r:embed="rId3"/>
          <a:srcRect t="16746" b="17982"/>
          <a:stretch/>
        </p:blipFill>
        <p:spPr>
          <a:xfrm>
            <a:off x="9021678" y="6341635"/>
            <a:ext cx="2055795" cy="302053"/>
          </a:xfrm>
          <a:prstGeom prst="rect">
            <a:avLst/>
          </a:prstGeom>
        </p:spPr>
      </p:pic>
      <p:sp>
        <p:nvSpPr>
          <p:cNvPr id="5" name="TextBox 4">
            <a:extLst>
              <a:ext uri="{FF2B5EF4-FFF2-40B4-BE49-F238E27FC236}">
                <a16:creationId xmlns:a16="http://schemas.microsoft.com/office/drawing/2014/main" id="{2F16BED0-3267-5099-1DCC-DD8C7E3B74F0}"/>
              </a:ext>
            </a:extLst>
          </p:cNvPr>
          <p:cNvSpPr txBox="1"/>
          <p:nvPr/>
        </p:nvSpPr>
        <p:spPr>
          <a:xfrm>
            <a:off x="10810182" y="6361856"/>
            <a:ext cx="744775" cy="261610"/>
          </a:xfrm>
          <a:prstGeom prst="rect">
            <a:avLst/>
          </a:prstGeom>
          <a:noFill/>
        </p:spPr>
        <p:txBody>
          <a:bodyPr wrap="square" rtlCol="0">
            <a:spAutoFit/>
          </a:bodyPr>
          <a:lstStyle/>
          <a:p>
            <a:pPr algn="r"/>
            <a:fld id="{56DB36F8-EB51-427E-9497-E34F7D8D6FB5}" type="slidenum">
              <a:rPr lang="en-US" sz="1100" smtClean="0">
                <a:solidFill>
                  <a:schemeClr val="accent3">
                    <a:lumMod val="75000"/>
                  </a:schemeClr>
                </a:solidFill>
              </a:rPr>
              <a:pPr algn="r"/>
              <a:t>‹#›</a:t>
            </a:fld>
            <a:endParaRPr lang="en-US" sz="1100">
              <a:solidFill>
                <a:schemeClr val="accent3">
                  <a:lumMod val="75000"/>
                </a:schemeClr>
              </a:solidFill>
            </a:endParaRPr>
          </a:p>
        </p:txBody>
      </p:sp>
    </p:spTree>
    <p:extLst>
      <p:ext uri="{BB962C8B-B14F-4D97-AF65-F5344CB8AC3E}">
        <p14:creationId xmlns:p14="http://schemas.microsoft.com/office/powerpoint/2010/main" val="291359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1B9B16-F374-1AAE-0377-302726DAFF4E}"/>
              </a:ext>
            </a:extLst>
          </p:cNvPr>
          <p:cNvSpPr/>
          <p:nvPr/>
        </p:nvSpPr>
        <p:spPr>
          <a:xfrm>
            <a:off x="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759867D4-726E-DFD4-964C-D6DF732F21B5}"/>
              </a:ext>
            </a:extLst>
          </p:cNvPr>
          <p:cNvSpPr>
            <a:spLocks noGrp="1"/>
          </p:cNvSpPr>
          <p:nvPr>
            <p:ph type="title"/>
          </p:nvPr>
        </p:nvSpPr>
        <p:spPr>
          <a:xfrm>
            <a:off x="609600" y="1828800"/>
            <a:ext cx="4868779" cy="1600200"/>
          </a:xfrm>
          <a:prstGeom prst="rect">
            <a:avLst/>
          </a:prstGeom>
        </p:spPr>
        <p:txBody>
          <a:bodyPr/>
          <a:lstStyle>
            <a:lvl1pPr>
              <a:defRPr>
                <a:solidFill>
                  <a:schemeClr val="bg2"/>
                </a:solidFill>
              </a:defRPr>
            </a:lvl1pPr>
          </a:lstStyle>
          <a:p>
            <a:r>
              <a:rPr lang="en-US"/>
              <a:t>Click to edit Master title style</a:t>
            </a:r>
          </a:p>
        </p:txBody>
      </p:sp>
      <p:sp>
        <p:nvSpPr>
          <p:cNvPr id="6" name="Text Placeholder 5">
            <a:extLst>
              <a:ext uri="{FF2B5EF4-FFF2-40B4-BE49-F238E27FC236}">
                <a16:creationId xmlns:a16="http://schemas.microsoft.com/office/drawing/2014/main" id="{9528F954-63B7-CDF0-86A2-37E6B1D46A31}"/>
              </a:ext>
            </a:extLst>
          </p:cNvPr>
          <p:cNvSpPr>
            <a:spLocks noGrp="1"/>
          </p:cNvSpPr>
          <p:nvPr>
            <p:ph type="body" sz="quarter" idx="11"/>
          </p:nvPr>
        </p:nvSpPr>
        <p:spPr>
          <a:xfrm>
            <a:off x="6689558" y="1828800"/>
            <a:ext cx="4664240" cy="395598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blue text on a black background&#10;&#10;AI-generated content may be incorrect.">
            <a:extLst>
              <a:ext uri="{FF2B5EF4-FFF2-40B4-BE49-F238E27FC236}">
                <a16:creationId xmlns:a16="http://schemas.microsoft.com/office/drawing/2014/main" id="{F228DEC4-6EF9-D176-A994-8D4F8C5B91BF}"/>
              </a:ext>
            </a:extLst>
          </p:cNvPr>
          <p:cNvPicPr>
            <a:picLocks noChangeAspect="1"/>
          </p:cNvPicPr>
          <p:nvPr/>
        </p:nvPicPr>
        <p:blipFill>
          <a:blip r:embed="rId2"/>
          <a:srcRect t="16746" b="17982"/>
          <a:stretch/>
        </p:blipFill>
        <p:spPr>
          <a:xfrm>
            <a:off x="9021678" y="6341635"/>
            <a:ext cx="2055795" cy="302053"/>
          </a:xfrm>
          <a:prstGeom prst="rect">
            <a:avLst/>
          </a:prstGeom>
        </p:spPr>
      </p:pic>
      <p:sp>
        <p:nvSpPr>
          <p:cNvPr id="5" name="TextBox 4">
            <a:extLst>
              <a:ext uri="{FF2B5EF4-FFF2-40B4-BE49-F238E27FC236}">
                <a16:creationId xmlns:a16="http://schemas.microsoft.com/office/drawing/2014/main" id="{A0762D77-B933-8028-1D00-C003C7169B3A}"/>
              </a:ext>
            </a:extLst>
          </p:cNvPr>
          <p:cNvSpPr txBox="1"/>
          <p:nvPr/>
        </p:nvSpPr>
        <p:spPr>
          <a:xfrm>
            <a:off x="10810182" y="6361856"/>
            <a:ext cx="744775" cy="261610"/>
          </a:xfrm>
          <a:prstGeom prst="rect">
            <a:avLst/>
          </a:prstGeom>
          <a:noFill/>
        </p:spPr>
        <p:txBody>
          <a:bodyPr wrap="square" rtlCol="0">
            <a:spAutoFit/>
          </a:bodyPr>
          <a:lstStyle/>
          <a:p>
            <a:pPr algn="r"/>
            <a:fld id="{56DB36F8-EB51-427E-9497-E34F7D8D6FB5}" type="slidenum">
              <a:rPr lang="en-US" sz="1100" smtClean="0">
                <a:solidFill>
                  <a:schemeClr val="accent3">
                    <a:lumMod val="75000"/>
                  </a:schemeClr>
                </a:solidFill>
              </a:rPr>
              <a:pPr algn="r"/>
              <a:t>‹#›</a:t>
            </a:fld>
            <a:endParaRPr lang="en-US" sz="1100">
              <a:solidFill>
                <a:schemeClr val="accent3">
                  <a:lumMod val="75000"/>
                </a:schemeClr>
              </a:solidFill>
            </a:endParaRPr>
          </a:p>
        </p:txBody>
      </p:sp>
    </p:spTree>
    <p:extLst>
      <p:ext uri="{BB962C8B-B14F-4D97-AF65-F5344CB8AC3E}">
        <p14:creationId xmlns:p14="http://schemas.microsoft.com/office/powerpoint/2010/main" val="2020374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CDE4187-516C-2336-57E7-4397F665C947}"/>
              </a:ext>
            </a:extLst>
          </p:cNvPr>
          <p:cNvSpPr>
            <a:spLocks noGrp="1"/>
          </p:cNvSpPr>
          <p:nvPr>
            <p:ph type="title"/>
          </p:nvPr>
        </p:nvSpPr>
        <p:spPr>
          <a:xfrm>
            <a:off x="609600" y="545979"/>
            <a:ext cx="10972800" cy="450038"/>
          </a:xfrm>
          <a:prstGeom prst="rect">
            <a:avLst/>
          </a:prstGeom>
        </p:spPr>
        <p:txBody>
          <a:bodyPr vert="horz" lIns="0" tIns="45720" rIns="91440" bIns="45720" rtlCol="0" anchor="ctr">
            <a:noAutofit/>
          </a:bodyPr>
          <a:lstStyle/>
          <a:p>
            <a:r>
              <a:rPr lang="en-US"/>
              <a:t>Click to edit Master title style</a:t>
            </a:r>
          </a:p>
        </p:txBody>
      </p:sp>
      <p:pic>
        <p:nvPicPr>
          <p:cNvPr id="2" name="Picture 1" descr="A blue text on a black background&#10;&#10;AI-generated content may be incorrect.">
            <a:extLst>
              <a:ext uri="{FF2B5EF4-FFF2-40B4-BE49-F238E27FC236}">
                <a16:creationId xmlns:a16="http://schemas.microsoft.com/office/drawing/2014/main" id="{38758E75-6410-2AFD-3EDE-F481111DE4B5}"/>
              </a:ext>
            </a:extLst>
          </p:cNvPr>
          <p:cNvPicPr>
            <a:picLocks noChangeAspect="1"/>
          </p:cNvPicPr>
          <p:nvPr/>
        </p:nvPicPr>
        <p:blipFill>
          <a:blip r:embed="rId2"/>
          <a:srcRect t="16746" b="17982"/>
          <a:stretch/>
        </p:blipFill>
        <p:spPr>
          <a:xfrm>
            <a:off x="9021678" y="6341635"/>
            <a:ext cx="2055795" cy="302053"/>
          </a:xfrm>
          <a:prstGeom prst="rect">
            <a:avLst/>
          </a:prstGeom>
        </p:spPr>
      </p:pic>
      <p:sp>
        <p:nvSpPr>
          <p:cNvPr id="4" name="TextBox 3">
            <a:extLst>
              <a:ext uri="{FF2B5EF4-FFF2-40B4-BE49-F238E27FC236}">
                <a16:creationId xmlns:a16="http://schemas.microsoft.com/office/drawing/2014/main" id="{F59D3EAD-9DA4-16E9-ECBA-1DEC5D27EFFD}"/>
              </a:ext>
            </a:extLst>
          </p:cNvPr>
          <p:cNvSpPr txBox="1"/>
          <p:nvPr/>
        </p:nvSpPr>
        <p:spPr>
          <a:xfrm>
            <a:off x="10810182" y="6361856"/>
            <a:ext cx="744775" cy="261610"/>
          </a:xfrm>
          <a:prstGeom prst="rect">
            <a:avLst/>
          </a:prstGeom>
          <a:noFill/>
        </p:spPr>
        <p:txBody>
          <a:bodyPr wrap="square" rtlCol="0">
            <a:spAutoFit/>
          </a:bodyPr>
          <a:lstStyle/>
          <a:p>
            <a:pPr algn="r"/>
            <a:fld id="{56DB36F8-EB51-427E-9497-E34F7D8D6FB5}" type="slidenum">
              <a:rPr lang="en-US" sz="1100" smtClean="0">
                <a:solidFill>
                  <a:schemeClr val="accent3">
                    <a:lumMod val="75000"/>
                  </a:schemeClr>
                </a:solidFill>
              </a:rPr>
              <a:pPr algn="r"/>
              <a:t>‹#›</a:t>
            </a:fld>
            <a:endParaRPr lang="en-US" sz="1100">
              <a:solidFill>
                <a:schemeClr val="accent3">
                  <a:lumMod val="75000"/>
                </a:schemeClr>
              </a:solidFill>
            </a:endParaRPr>
          </a:p>
        </p:txBody>
      </p:sp>
      <p:cxnSp>
        <p:nvCxnSpPr>
          <p:cNvPr id="5" name="Straight Connector 4">
            <a:extLst>
              <a:ext uri="{FF2B5EF4-FFF2-40B4-BE49-F238E27FC236}">
                <a16:creationId xmlns:a16="http://schemas.microsoft.com/office/drawing/2014/main" id="{CC158224-CA1D-5714-0E82-4DD82B2C3458}"/>
              </a:ext>
            </a:extLst>
          </p:cNvPr>
          <p:cNvCxnSpPr>
            <a:cxnSpLocks/>
          </p:cNvCxnSpPr>
          <p:nvPr/>
        </p:nvCxnSpPr>
        <p:spPr>
          <a:xfrm>
            <a:off x="609599" y="1028375"/>
            <a:ext cx="10972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127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Breadcrumb">
    <p:spTree>
      <p:nvGrpSpPr>
        <p:cNvPr id="1" name=""/>
        <p:cNvGrpSpPr/>
        <p:nvPr/>
      </p:nvGrpSpPr>
      <p:grpSpPr>
        <a:xfrm>
          <a:off x="0" y="0"/>
          <a:ext cx="0" cy="0"/>
          <a:chOff x="0" y="0"/>
          <a:chExt cx="0" cy="0"/>
        </a:xfrm>
      </p:grpSpPr>
      <p:sp>
        <p:nvSpPr>
          <p:cNvPr id="4" name="Content Placeholder 8">
            <a:extLst>
              <a:ext uri="{FF2B5EF4-FFF2-40B4-BE49-F238E27FC236}">
                <a16:creationId xmlns:a16="http://schemas.microsoft.com/office/drawing/2014/main" id="{9BDE6104-D3D0-EF80-44BC-1D5EA0B3BB5E}"/>
              </a:ext>
            </a:extLst>
          </p:cNvPr>
          <p:cNvSpPr>
            <a:spLocks noGrp="1"/>
          </p:cNvSpPr>
          <p:nvPr>
            <p:ph sz="quarter" idx="14" hasCustomPrompt="1"/>
          </p:nvPr>
        </p:nvSpPr>
        <p:spPr>
          <a:xfrm>
            <a:off x="609599" y="249523"/>
            <a:ext cx="3280075" cy="299978"/>
          </a:xfrm>
        </p:spPr>
        <p:txBody>
          <a:bodyPr lIns="0">
            <a:noAutofit/>
          </a:bodyPr>
          <a:lstStyle>
            <a:lvl1pPr marL="0" indent="0" algn="l">
              <a:buNone/>
              <a:defRPr sz="1200" b="1" spc="300">
                <a:solidFill>
                  <a:schemeClr val="accent1"/>
                </a:solidFill>
              </a:defRPr>
            </a:lvl1pPr>
          </a:lstStyle>
          <a:p>
            <a:pPr lvl="0"/>
            <a:r>
              <a:rPr lang="en-US"/>
              <a:t>BREADCRUMB</a:t>
            </a:r>
          </a:p>
        </p:txBody>
      </p:sp>
      <p:sp>
        <p:nvSpPr>
          <p:cNvPr id="10" name="Title Placeholder 1">
            <a:extLst>
              <a:ext uri="{FF2B5EF4-FFF2-40B4-BE49-F238E27FC236}">
                <a16:creationId xmlns:a16="http://schemas.microsoft.com/office/drawing/2014/main" id="{523B1E46-DECE-1D36-D167-A7D76874A6C4}"/>
              </a:ext>
            </a:extLst>
          </p:cNvPr>
          <p:cNvSpPr>
            <a:spLocks noGrp="1"/>
          </p:cNvSpPr>
          <p:nvPr>
            <p:ph type="title"/>
          </p:nvPr>
        </p:nvSpPr>
        <p:spPr>
          <a:xfrm>
            <a:off x="609600" y="545979"/>
            <a:ext cx="10972800" cy="450038"/>
          </a:xfrm>
          <a:prstGeom prst="rect">
            <a:avLst/>
          </a:prstGeom>
        </p:spPr>
        <p:txBody>
          <a:bodyPr vert="horz" lIns="0" tIns="45720" rIns="91440" bIns="45720" rtlCol="0" anchor="ctr">
            <a:noAutofit/>
          </a:bodyPr>
          <a:lstStyle/>
          <a:p>
            <a:r>
              <a:rPr lang="en-US"/>
              <a:t>Click to edit Master title style</a:t>
            </a:r>
          </a:p>
        </p:txBody>
      </p:sp>
      <p:pic>
        <p:nvPicPr>
          <p:cNvPr id="2" name="Picture 1" descr="A blue text on a black background&#10;&#10;AI-generated content may be incorrect.">
            <a:extLst>
              <a:ext uri="{FF2B5EF4-FFF2-40B4-BE49-F238E27FC236}">
                <a16:creationId xmlns:a16="http://schemas.microsoft.com/office/drawing/2014/main" id="{C252C88C-8203-915F-7872-A1ADD288D3C2}"/>
              </a:ext>
            </a:extLst>
          </p:cNvPr>
          <p:cNvPicPr>
            <a:picLocks noChangeAspect="1"/>
          </p:cNvPicPr>
          <p:nvPr/>
        </p:nvPicPr>
        <p:blipFill>
          <a:blip r:embed="rId2"/>
          <a:srcRect t="16746" b="17982"/>
          <a:stretch/>
        </p:blipFill>
        <p:spPr>
          <a:xfrm>
            <a:off x="9021678" y="6341635"/>
            <a:ext cx="2055795" cy="302053"/>
          </a:xfrm>
          <a:prstGeom prst="rect">
            <a:avLst/>
          </a:prstGeom>
        </p:spPr>
      </p:pic>
      <p:sp>
        <p:nvSpPr>
          <p:cNvPr id="3" name="TextBox 2">
            <a:extLst>
              <a:ext uri="{FF2B5EF4-FFF2-40B4-BE49-F238E27FC236}">
                <a16:creationId xmlns:a16="http://schemas.microsoft.com/office/drawing/2014/main" id="{638E5C48-9D0A-9388-AED8-06873165BEF2}"/>
              </a:ext>
            </a:extLst>
          </p:cNvPr>
          <p:cNvSpPr txBox="1"/>
          <p:nvPr/>
        </p:nvSpPr>
        <p:spPr>
          <a:xfrm>
            <a:off x="10810182" y="6361856"/>
            <a:ext cx="744775" cy="261610"/>
          </a:xfrm>
          <a:prstGeom prst="rect">
            <a:avLst/>
          </a:prstGeom>
          <a:noFill/>
        </p:spPr>
        <p:txBody>
          <a:bodyPr wrap="square" rtlCol="0">
            <a:spAutoFit/>
          </a:bodyPr>
          <a:lstStyle/>
          <a:p>
            <a:pPr algn="r"/>
            <a:fld id="{56DB36F8-EB51-427E-9497-E34F7D8D6FB5}" type="slidenum">
              <a:rPr lang="en-US" sz="1100" smtClean="0">
                <a:solidFill>
                  <a:schemeClr val="accent3">
                    <a:lumMod val="75000"/>
                  </a:schemeClr>
                </a:solidFill>
              </a:rPr>
              <a:pPr algn="r"/>
              <a:t>‹#›</a:t>
            </a:fld>
            <a:endParaRPr lang="en-US" sz="1100">
              <a:solidFill>
                <a:schemeClr val="accent3">
                  <a:lumMod val="75000"/>
                </a:schemeClr>
              </a:solidFill>
            </a:endParaRPr>
          </a:p>
        </p:txBody>
      </p:sp>
      <p:cxnSp>
        <p:nvCxnSpPr>
          <p:cNvPr id="5" name="Straight Connector 4">
            <a:extLst>
              <a:ext uri="{FF2B5EF4-FFF2-40B4-BE49-F238E27FC236}">
                <a16:creationId xmlns:a16="http://schemas.microsoft.com/office/drawing/2014/main" id="{3B7AF433-F267-F119-9D57-F9716BC086FC}"/>
              </a:ext>
            </a:extLst>
          </p:cNvPr>
          <p:cNvCxnSpPr>
            <a:cxnSpLocks/>
          </p:cNvCxnSpPr>
          <p:nvPr/>
        </p:nvCxnSpPr>
        <p:spPr>
          <a:xfrm>
            <a:off x="609599" y="1028375"/>
            <a:ext cx="10972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193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Strapline">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74C04E5-EC8D-ED4F-16C0-1D1D7860CD9F}"/>
              </a:ext>
            </a:extLst>
          </p:cNvPr>
          <p:cNvSpPr>
            <a:spLocks noGrp="1"/>
          </p:cNvSpPr>
          <p:nvPr>
            <p:ph type="body" sz="quarter" idx="11" hasCustomPrompt="1"/>
          </p:nvPr>
        </p:nvSpPr>
        <p:spPr>
          <a:xfrm>
            <a:off x="609600" y="1104900"/>
            <a:ext cx="10972800" cy="584017"/>
          </a:xfrm>
        </p:spPr>
        <p:txBody>
          <a:bodyPr lIns="0">
            <a:noAutofit/>
          </a:bodyPr>
          <a:lstStyle>
            <a:lvl1pPr marL="0" indent="0">
              <a:buNone/>
              <a:defRPr sz="1800" i="0">
                <a:latin typeface="Source Serif 4" panose="02040603050405020204" pitchFamily="18" charset="0"/>
                <a:ea typeface="Source Serif 4" panose="02040603050405020204" pitchFamily="18" charset="0"/>
              </a:defRPr>
            </a:lvl1pPr>
          </a:lstStyle>
          <a:p>
            <a:pPr lvl="0"/>
            <a:r>
              <a:rPr lang="en-US" i="0"/>
              <a:t>Click here to add strapline.</a:t>
            </a:r>
            <a:endParaRPr lang="en-US"/>
          </a:p>
        </p:txBody>
      </p:sp>
      <p:sp>
        <p:nvSpPr>
          <p:cNvPr id="9" name="Title Placeholder 1">
            <a:extLst>
              <a:ext uri="{FF2B5EF4-FFF2-40B4-BE49-F238E27FC236}">
                <a16:creationId xmlns:a16="http://schemas.microsoft.com/office/drawing/2014/main" id="{A1CAAA6B-8ECF-6EC8-DEDF-C67BFB3FED22}"/>
              </a:ext>
            </a:extLst>
          </p:cNvPr>
          <p:cNvSpPr>
            <a:spLocks noGrp="1"/>
          </p:cNvSpPr>
          <p:nvPr>
            <p:ph type="title" hasCustomPrompt="1"/>
          </p:nvPr>
        </p:nvSpPr>
        <p:spPr>
          <a:xfrm>
            <a:off x="609600" y="545979"/>
            <a:ext cx="10972800" cy="450038"/>
          </a:xfrm>
          <a:prstGeom prst="rect">
            <a:avLst/>
          </a:prstGeom>
        </p:spPr>
        <p:txBody>
          <a:bodyPr vert="horz" lIns="0" tIns="45720" rIns="91440" bIns="45720" rtlCol="0" anchor="ctr">
            <a:noAutofit/>
          </a:bodyPr>
          <a:lstStyle>
            <a:lvl1pPr>
              <a:defRPr/>
            </a:lvl1pPr>
          </a:lstStyle>
          <a:p>
            <a:r>
              <a:rPr lang="en-US"/>
              <a:t>Click to </a:t>
            </a:r>
            <a:r>
              <a:rPr lang="en-US" err="1"/>
              <a:t>edcit</a:t>
            </a:r>
            <a:r>
              <a:rPr lang="en-US"/>
              <a:t> Master title style</a:t>
            </a:r>
          </a:p>
        </p:txBody>
      </p:sp>
      <p:pic>
        <p:nvPicPr>
          <p:cNvPr id="2" name="Picture 1" descr="A blue text on a black background&#10;&#10;AI-generated content may be incorrect.">
            <a:extLst>
              <a:ext uri="{FF2B5EF4-FFF2-40B4-BE49-F238E27FC236}">
                <a16:creationId xmlns:a16="http://schemas.microsoft.com/office/drawing/2014/main" id="{6B82CB86-A43F-FDE2-579C-F038709152E6}"/>
              </a:ext>
            </a:extLst>
          </p:cNvPr>
          <p:cNvPicPr>
            <a:picLocks noChangeAspect="1"/>
          </p:cNvPicPr>
          <p:nvPr/>
        </p:nvPicPr>
        <p:blipFill>
          <a:blip r:embed="rId2"/>
          <a:srcRect t="16746" b="17982"/>
          <a:stretch/>
        </p:blipFill>
        <p:spPr>
          <a:xfrm>
            <a:off x="9021678" y="6341635"/>
            <a:ext cx="2055795" cy="302053"/>
          </a:xfrm>
          <a:prstGeom prst="rect">
            <a:avLst/>
          </a:prstGeom>
        </p:spPr>
      </p:pic>
      <p:sp>
        <p:nvSpPr>
          <p:cNvPr id="5" name="TextBox 4">
            <a:extLst>
              <a:ext uri="{FF2B5EF4-FFF2-40B4-BE49-F238E27FC236}">
                <a16:creationId xmlns:a16="http://schemas.microsoft.com/office/drawing/2014/main" id="{FFC0504C-43A9-4928-DD67-BA9C16AA74DC}"/>
              </a:ext>
            </a:extLst>
          </p:cNvPr>
          <p:cNvSpPr txBox="1"/>
          <p:nvPr/>
        </p:nvSpPr>
        <p:spPr>
          <a:xfrm>
            <a:off x="10810182" y="6361856"/>
            <a:ext cx="744775" cy="261610"/>
          </a:xfrm>
          <a:prstGeom prst="rect">
            <a:avLst/>
          </a:prstGeom>
          <a:noFill/>
        </p:spPr>
        <p:txBody>
          <a:bodyPr wrap="square" rtlCol="0">
            <a:spAutoFit/>
          </a:bodyPr>
          <a:lstStyle/>
          <a:p>
            <a:pPr algn="r"/>
            <a:fld id="{56DB36F8-EB51-427E-9497-E34F7D8D6FB5}" type="slidenum">
              <a:rPr lang="en-US" sz="1100" smtClean="0">
                <a:solidFill>
                  <a:schemeClr val="accent3">
                    <a:lumMod val="75000"/>
                  </a:schemeClr>
                </a:solidFill>
              </a:rPr>
              <a:pPr algn="r"/>
              <a:t>‹#›</a:t>
            </a:fld>
            <a:endParaRPr lang="en-US" sz="1100">
              <a:solidFill>
                <a:schemeClr val="accent3">
                  <a:lumMod val="75000"/>
                </a:schemeClr>
              </a:solidFill>
            </a:endParaRPr>
          </a:p>
        </p:txBody>
      </p:sp>
      <p:cxnSp>
        <p:nvCxnSpPr>
          <p:cNvPr id="6" name="Straight Connector 5">
            <a:extLst>
              <a:ext uri="{FF2B5EF4-FFF2-40B4-BE49-F238E27FC236}">
                <a16:creationId xmlns:a16="http://schemas.microsoft.com/office/drawing/2014/main" id="{96A0E353-A19B-06ED-8A46-FC9630B76BDA}"/>
              </a:ext>
            </a:extLst>
          </p:cNvPr>
          <p:cNvCxnSpPr>
            <a:cxnSpLocks/>
          </p:cNvCxnSpPr>
          <p:nvPr/>
        </p:nvCxnSpPr>
        <p:spPr>
          <a:xfrm>
            <a:off x="609599" y="1028375"/>
            <a:ext cx="10972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687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_Strapline+Breadcrumb">
    <p:spTree>
      <p:nvGrpSpPr>
        <p:cNvPr id="1" name=""/>
        <p:cNvGrpSpPr/>
        <p:nvPr/>
      </p:nvGrpSpPr>
      <p:grpSpPr>
        <a:xfrm>
          <a:off x="0" y="0"/>
          <a:ext cx="0" cy="0"/>
          <a:chOff x="0" y="0"/>
          <a:chExt cx="0" cy="0"/>
        </a:xfrm>
      </p:grpSpPr>
      <p:sp>
        <p:nvSpPr>
          <p:cNvPr id="4" name="Content Placeholder 8">
            <a:extLst>
              <a:ext uri="{FF2B5EF4-FFF2-40B4-BE49-F238E27FC236}">
                <a16:creationId xmlns:a16="http://schemas.microsoft.com/office/drawing/2014/main" id="{9BDE6104-D3D0-EF80-44BC-1D5EA0B3BB5E}"/>
              </a:ext>
            </a:extLst>
          </p:cNvPr>
          <p:cNvSpPr>
            <a:spLocks noGrp="1"/>
          </p:cNvSpPr>
          <p:nvPr>
            <p:ph sz="quarter" idx="14" hasCustomPrompt="1"/>
          </p:nvPr>
        </p:nvSpPr>
        <p:spPr>
          <a:xfrm>
            <a:off x="609599" y="249523"/>
            <a:ext cx="3280075" cy="299978"/>
          </a:xfrm>
        </p:spPr>
        <p:txBody>
          <a:bodyPr lIns="0">
            <a:noAutofit/>
          </a:bodyPr>
          <a:lstStyle>
            <a:lvl1pPr marL="0" indent="0" algn="l">
              <a:buNone/>
              <a:defRPr sz="1200" b="1" spc="300">
                <a:solidFill>
                  <a:schemeClr val="accent1"/>
                </a:solidFill>
              </a:defRPr>
            </a:lvl1pPr>
          </a:lstStyle>
          <a:p>
            <a:pPr lvl="0"/>
            <a:r>
              <a:rPr lang="en-US"/>
              <a:t>BREADCRUMB</a:t>
            </a:r>
          </a:p>
        </p:txBody>
      </p:sp>
      <p:sp>
        <p:nvSpPr>
          <p:cNvPr id="10" name="Title Placeholder 1">
            <a:extLst>
              <a:ext uri="{FF2B5EF4-FFF2-40B4-BE49-F238E27FC236}">
                <a16:creationId xmlns:a16="http://schemas.microsoft.com/office/drawing/2014/main" id="{523B1E46-DECE-1D36-D167-A7D76874A6C4}"/>
              </a:ext>
            </a:extLst>
          </p:cNvPr>
          <p:cNvSpPr>
            <a:spLocks noGrp="1"/>
          </p:cNvSpPr>
          <p:nvPr>
            <p:ph type="title"/>
          </p:nvPr>
        </p:nvSpPr>
        <p:spPr>
          <a:xfrm>
            <a:off x="609600" y="545979"/>
            <a:ext cx="10972800" cy="450038"/>
          </a:xfrm>
          <a:prstGeom prst="rect">
            <a:avLst/>
          </a:prstGeom>
        </p:spPr>
        <p:txBody>
          <a:bodyPr vert="horz" lIns="0" tIns="45720" rIns="91440" bIns="45720" rtlCol="0" anchor="ctr">
            <a:noAutofit/>
          </a:bodyPr>
          <a:lstStyle/>
          <a:p>
            <a:r>
              <a:rPr lang="en-US"/>
              <a:t>Click to edit Master title style</a:t>
            </a:r>
          </a:p>
        </p:txBody>
      </p:sp>
      <p:sp>
        <p:nvSpPr>
          <p:cNvPr id="12" name="Text Placeholder 4">
            <a:extLst>
              <a:ext uri="{FF2B5EF4-FFF2-40B4-BE49-F238E27FC236}">
                <a16:creationId xmlns:a16="http://schemas.microsoft.com/office/drawing/2014/main" id="{C73A43E5-6C75-A668-384D-D45A329BF038}"/>
              </a:ext>
            </a:extLst>
          </p:cNvPr>
          <p:cNvSpPr>
            <a:spLocks noGrp="1"/>
          </p:cNvSpPr>
          <p:nvPr>
            <p:ph type="body" sz="quarter" idx="11" hasCustomPrompt="1"/>
          </p:nvPr>
        </p:nvSpPr>
        <p:spPr>
          <a:xfrm>
            <a:off x="609600" y="1104900"/>
            <a:ext cx="10972800" cy="584017"/>
          </a:xfrm>
        </p:spPr>
        <p:txBody>
          <a:bodyPr lIns="0">
            <a:noAutofit/>
          </a:bodyPr>
          <a:lstStyle>
            <a:lvl1pPr marL="0" indent="0">
              <a:buNone/>
              <a:defRPr sz="1800" i="0">
                <a:latin typeface="Source Serif 4" panose="02040603050405020204" pitchFamily="18" charset="0"/>
                <a:ea typeface="Source Serif 4" panose="02040603050405020204" pitchFamily="18" charset="0"/>
              </a:defRPr>
            </a:lvl1pPr>
          </a:lstStyle>
          <a:p>
            <a:pPr lvl="0"/>
            <a:r>
              <a:rPr lang="en-US" i="0"/>
              <a:t>Click here to add strapline.</a:t>
            </a:r>
            <a:endParaRPr lang="en-US"/>
          </a:p>
        </p:txBody>
      </p:sp>
      <p:cxnSp>
        <p:nvCxnSpPr>
          <p:cNvPr id="13" name="Straight Connector 12">
            <a:extLst>
              <a:ext uri="{FF2B5EF4-FFF2-40B4-BE49-F238E27FC236}">
                <a16:creationId xmlns:a16="http://schemas.microsoft.com/office/drawing/2014/main" id="{5FC78663-A0A3-25A8-8544-2B5D68424CE8}"/>
              </a:ext>
            </a:extLst>
          </p:cNvPr>
          <p:cNvCxnSpPr>
            <a:cxnSpLocks/>
          </p:cNvCxnSpPr>
          <p:nvPr/>
        </p:nvCxnSpPr>
        <p:spPr>
          <a:xfrm>
            <a:off x="609599" y="1028375"/>
            <a:ext cx="10972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descr="A blue text on a black background&#10;&#10;AI-generated content may be incorrect.">
            <a:extLst>
              <a:ext uri="{FF2B5EF4-FFF2-40B4-BE49-F238E27FC236}">
                <a16:creationId xmlns:a16="http://schemas.microsoft.com/office/drawing/2014/main" id="{C252C88C-8203-915F-7872-A1ADD288D3C2}"/>
              </a:ext>
            </a:extLst>
          </p:cNvPr>
          <p:cNvPicPr>
            <a:picLocks noChangeAspect="1"/>
          </p:cNvPicPr>
          <p:nvPr/>
        </p:nvPicPr>
        <p:blipFill>
          <a:blip r:embed="rId2"/>
          <a:srcRect t="16746" b="17982"/>
          <a:stretch/>
        </p:blipFill>
        <p:spPr>
          <a:xfrm>
            <a:off x="9021678" y="6341635"/>
            <a:ext cx="2055795" cy="302053"/>
          </a:xfrm>
          <a:prstGeom prst="rect">
            <a:avLst/>
          </a:prstGeom>
        </p:spPr>
      </p:pic>
      <p:sp>
        <p:nvSpPr>
          <p:cNvPr id="3" name="TextBox 2">
            <a:extLst>
              <a:ext uri="{FF2B5EF4-FFF2-40B4-BE49-F238E27FC236}">
                <a16:creationId xmlns:a16="http://schemas.microsoft.com/office/drawing/2014/main" id="{638E5C48-9D0A-9388-AED8-06873165BEF2}"/>
              </a:ext>
            </a:extLst>
          </p:cNvPr>
          <p:cNvSpPr txBox="1"/>
          <p:nvPr/>
        </p:nvSpPr>
        <p:spPr>
          <a:xfrm>
            <a:off x="10810182" y="6361856"/>
            <a:ext cx="744775" cy="261610"/>
          </a:xfrm>
          <a:prstGeom prst="rect">
            <a:avLst/>
          </a:prstGeom>
          <a:noFill/>
        </p:spPr>
        <p:txBody>
          <a:bodyPr wrap="square" rtlCol="0">
            <a:spAutoFit/>
          </a:bodyPr>
          <a:lstStyle/>
          <a:p>
            <a:pPr algn="r"/>
            <a:fld id="{56DB36F8-EB51-427E-9497-E34F7D8D6FB5}" type="slidenum">
              <a:rPr lang="en-US" sz="1100" smtClean="0">
                <a:solidFill>
                  <a:schemeClr val="accent3">
                    <a:lumMod val="75000"/>
                  </a:schemeClr>
                </a:solidFill>
              </a:rPr>
              <a:pPr algn="r"/>
              <a:t>‹#›</a:t>
            </a:fld>
            <a:endParaRPr lang="en-US" sz="1100">
              <a:solidFill>
                <a:schemeClr val="accent3">
                  <a:lumMod val="75000"/>
                </a:schemeClr>
              </a:solidFill>
            </a:endParaRPr>
          </a:p>
        </p:txBody>
      </p:sp>
    </p:spTree>
    <p:extLst>
      <p:ext uri="{BB962C8B-B14F-4D97-AF65-F5344CB8AC3E}">
        <p14:creationId xmlns:p14="http://schemas.microsoft.com/office/powerpoint/2010/main" val="539478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B9C8-3E32-E71B-1D32-E24EB803C383}"/>
              </a:ext>
            </a:extLst>
          </p:cNvPr>
          <p:cNvSpPr>
            <a:spLocks noGrp="1"/>
          </p:cNvSpPr>
          <p:nvPr>
            <p:ph type="title"/>
          </p:nvPr>
        </p:nvSpPr>
        <p:spPr/>
        <p:txBody>
          <a:bodyPr lIns="0"/>
          <a:lstStyle/>
          <a:p>
            <a:r>
              <a:rPr lang="en-US"/>
              <a:t>Click to edit Master title style</a:t>
            </a:r>
          </a:p>
        </p:txBody>
      </p:sp>
      <p:sp>
        <p:nvSpPr>
          <p:cNvPr id="3" name="Date Placeholder 2">
            <a:extLst>
              <a:ext uri="{FF2B5EF4-FFF2-40B4-BE49-F238E27FC236}">
                <a16:creationId xmlns:a16="http://schemas.microsoft.com/office/drawing/2014/main" id="{B66A7763-F455-BCB1-A34D-1C2E91D29617}"/>
              </a:ext>
            </a:extLst>
          </p:cNvPr>
          <p:cNvSpPr>
            <a:spLocks noGrp="1"/>
          </p:cNvSpPr>
          <p:nvPr>
            <p:ph type="dt" sz="half" idx="10"/>
          </p:nvPr>
        </p:nvSpPr>
        <p:spPr/>
        <p:txBody>
          <a:bodyPr/>
          <a:lstStyle/>
          <a:p>
            <a:fld id="{F881CD78-A7F5-44C7-B9B0-5F5491B05A3A}" type="datetime1">
              <a:rPr lang="en-US" smtClean="0"/>
              <a:pPr/>
              <a:t>2/4/2026</a:t>
            </a:fld>
            <a:endParaRPr lang="en-US"/>
          </a:p>
        </p:txBody>
      </p:sp>
      <p:sp>
        <p:nvSpPr>
          <p:cNvPr id="5" name="Text Placeholder 4">
            <a:extLst>
              <a:ext uri="{FF2B5EF4-FFF2-40B4-BE49-F238E27FC236}">
                <a16:creationId xmlns:a16="http://schemas.microsoft.com/office/drawing/2014/main" id="{04095610-40DE-9C01-42C4-6B81C0EEF0FA}"/>
              </a:ext>
            </a:extLst>
          </p:cNvPr>
          <p:cNvSpPr>
            <a:spLocks noGrp="1"/>
          </p:cNvSpPr>
          <p:nvPr>
            <p:ph type="body" sz="quarter" idx="11" hasCustomPrompt="1"/>
          </p:nvPr>
        </p:nvSpPr>
        <p:spPr>
          <a:xfrm>
            <a:off x="838200" y="1374776"/>
            <a:ext cx="10515600" cy="365125"/>
          </a:xfrm>
        </p:spPr>
        <p:txBody>
          <a:bodyPr lIns="0">
            <a:noAutofit/>
          </a:bodyPr>
          <a:lstStyle>
            <a:lvl1pPr marL="0" indent="0">
              <a:buNone/>
              <a:defRPr sz="1800" i="0"/>
            </a:lvl1pPr>
          </a:lstStyle>
          <a:p>
            <a:pPr lvl="0"/>
            <a:r>
              <a:rPr lang="en-US" i="0"/>
              <a:t>Click here to add strapline.</a:t>
            </a:r>
            <a:endParaRPr lang="en-US"/>
          </a:p>
        </p:txBody>
      </p:sp>
      <p:sp>
        <p:nvSpPr>
          <p:cNvPr id="9" name="Content Placeholder 8">
            <a:extLst>
              <a:ext uri="{FF2B5EF4-FFF2-40B4-BE49-F238E27FC236}">
                <a16:creationId xmlns:a16="http://schemas.microsoft.com/office/drawing/2014/main" id="{6882F12F-8926-D790-F415-191F4AFF2875}"/>
              </a:ext>
            </a:extLst>
          </p:cNvPr>
          <p:cNvSpPr>
            <a:spLocks noGrp="1"/>
          </p:cNvSpPr>
          <p:nvPr>
            <p:ph sz="quarter" idx="13" hasCustomPrompt="1"/>
          </p:nvPr>
        </p:nvSpPr>
        <p:spPr>
          <a:xfrm>
            <a:off x="838198" y="191528"/>
            <a:ext cx="4607562" cy="365125"/>
          </a:xfrm>
        </p:spPr>
        <p:txBody>
          <a:bodyPr lIns="0">
            <a:noAutofit/>
          </a:bodyPr>
          <a:lstStyle>
            <a:lvl1pPr marL="0" indent="0" algn="l">
              <a:buNone/>
              <a:defRPr sz="1600" b="1" spc="300"/>
            </a:lvl1pPr>
          </a:lstStyle>
          <a:p>
            <a:pPr lvl="0"/>
            <a:r>
              <a:rPr lang="en-US"/>
              <a:t>CLICK HERE TO ADD BREADCRUMB.</a:t>
            </a:r>
          </a:p>
        </p:txBody>
      </p:sp>
    </p:spTree>
    <p:extLst>
      <p:ext uri="{BB962C8B-B14F-4D97-AF65-F5344CB8AC3E}">
        <p14:creationId xmlns:p14="http://schemas.microsoft.com/office/powerpoint/2010/main" val="37285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C9EE2-9E5E-2EA7-E074-51D313588A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E9A547-35E0-6EF1-3313-EC34E97AC0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91233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Strap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B9C8-3E32-E71B-1D32-E24EB803C383}"/>
              </a:ext>
            </a:extLst>
          </p:cNvPr>
          <p:cNvSpPr>
            <a:spLocks noGrp="1"/>
          </p:cNvSpPr>
          <p:nvPr>
            <p:ph type="title"/>
          </p:nvPr>
        </p:nvSpPr>
        <p:spPr/>
        <p:txBody>
          <a:bodyPr lIns="0"/>
          <a:lstStyle/>
          <a:p>
            <a:r>
              <a:rPr lang="en-US"/>
              <a:t>Click to edit Master title style</a:t>
            </a:r>
          </a:p>
        </p:txBody>
      </p:sp>
      <p:sp>
        <p:nvSpPr>
          <p:cNvPr id="5" name="Text Placeholder 4">
            <a:extLst>
              <a:ext uri="{FF2B5EF4-FFF2-40B4-BE49-F238E27FC236}">
                <a16:creationId xmlns:a16="http://schemas.microsoft.com/office/drawing/2014/main" id="{04095610-40DE-9C01-42C4-6B81C0EEF0FA}"/>
              </a:ext>
            </a:extLst>
          </p:cNvPr>
          <p:cNvSpPr>
            <a:spLocks noGrp="1"/>
          </p:cNvSpPr>
          <p:nvPr>
            <p:ph type="body" sz="quarter" idx="11" hasCustomPrompt="1"/>
          </p:nvPr>
        </p:nvSpPr>
        <p:spPr>
          <a:xfrm>
            <a:off x="838200" y="1403802"/>
            <a:ext cx="10515600" cy="540501"/>
          </a:xfrm>
        </p:spPr>
        <p:txBody>
          <a:bodyPr lIns="0">
            <a:noAutofit/>
          </a:bodyPr>
          <a:lstStyle>
            <a:lvl1pPr marL="0" indent="0">
              <a:buNone/>
              <a:defRPr sz="1800" i="0">
                <a:latin typeface="Source Serif 4" panose="02040603050405020204" pitchFamily="18" charset="0"/>
                <a:ea typeface="Source Serif 4" panose="02040603050405020204" pitchFamily="18" charset="0"/>
              </a:defRPr>
            </a:lvl1pPr>
          </a:lstStyle>
          <a:p>
            <a:pPr lvl="0"/>
            <a:r>
              <a:rPr lang="en-US" i="0"/>
              <a:t>Click here to add strapline.</a:t>
            </a:r>
            <a:endParaRPr lang="en-US"/>
          </a:p>
        </p:txBody>
      </p:sp>
    </p:spTree>
    <p:extLst>
      <p:ext uri="{BB962C8B-B14F-4D97-AF65-F5344CB8AC3E}">
        <p14:creationId xmlns:p14="http://schemas.microsoft.com/office/powerpoint/2010/main" val="1875023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78E981-E670-CC5F-1350-30ADEEC717FD}"/>
              </a:ext>
            </a:extLst>
          </p:cNvPr>
          <p:cNvSpPr>
            <a:spLocks noGrp="1"/>
          </p:cNvSpPr>
          <p:nvPr>
            <p:ph type="dt" sz="half" idx="10"/>
          </p:nvPr>
        </p:nvSpPr>
        <p:spPr/>
        <p:txBody>
          <a:bodyPr/>
          <a:lstStyle/>
          <a:p>
            <a:fld id="{262FC894-0920-4CEE-BC6C-F9051F5DB563}" type="datetimeFigureOut">
              <a:rPr lang="en-US" smtClean="0"/>
              <a:t>2/4/2026</a:t>
            </a:fld>
            <a:endParaRPr lang="en-US"/>
          </a:p>
        </p:txBody>
      </p:sp>
      <p:sp>
        <p:nvSpPr>
          <p:cNvPr id="3" name="Footer Placeholder 2">
            <a:extLst>
              <a:ext uri="{FF2B5EF4-FFF2-40B4-BE49-F238E27FC236}">
                <a16:creationId xmlns:a16="http://schemas.microsoft.com/office/drawing/2014/main" id="{687A8A76-33F4-68E3-3437-78E2EF8321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7E7B96-5D1A-6611-3767-53A8BEC8E008}"/>
              </a:ext>
            </a:extLst>
          </p:cNvPr>
          <p:cNvSpPr>
            <a:spLocks noGrp="1"/>
          </p:cNvSpPr>
          <p:nvPr>
            <p:ph type="sldNum" sz="quarter" idx="12"/>
          </p:nvPr>
        </p:nvSpPr>
        <p:spPr/>
        <p:txBody>
          <a:bodyPr/>
          <a:lstStyle/>
          <a:p>
            <a:fld id="{A3641D13-748C-4BA7-AF03-B4FA3EC07F5F}" type="slidenum">
              <a:rPr lang="en-US" smtClean="0"/>
              <a:t>‹#›</a:t>
            </a:fld>
            <a:endParaRPr lang="en-US"/>
          </a:p>
        </p:txBody>
      </p:sp>
    </p:spTree>
    <p:extLst>
      <p:ext uri="{BB962C8B-B14F-4D97-AF65-F5344CB8AC3E}">
        <p14:creationId xmlns:p14="http://schemas.microsoft.com/office/powerpoint/2010/main" val="4205851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lack background with white text&#10;&#10;AI-generated content may be incorrect.">
            <a:extLst>
              <a:ext uri="{FF2B5EF4-FFF2-40B4-BE49-F238E27FC236}">
                <a16:creationId xmlns:a16="http://schemas.microsoft.com/office/drawing/2014/main" id="{511CE3BD-8EE8-8F36-9B6A-ACD977B073B3}"/>
              </a:ext>
            </a:extLst>
          </p:cNvPr>
          <p:cNvPicPr>
            <a:picLocks noChangeAspect="1"/>
          </p:cNvPicPr>
          <p:nvPr userDrawn="1"/>
        </p:nvPicPr>
        <p:blipFill>
          <a:blip r:embed="rId3"/>
          <a:stretch>
            <a:fillRect/>
          </a:stretch>
        </p:blipFill>
        <p:spPr>
          <a:xfrm>
            <a:off x="1299391" y="1842135"/>
            <a:ext cx="9593217" cy="2926080"/>
          </a:xfrm>
          <a:prstGeom prst="rect">
            <a:avLst/>
          </a:prstGeom>
        </p:spPr>
      </p:pic>
    </p:spTree>
    <p:extLst>
      <p:ext uri="{BB962C8B-B14F-4D97-AF65-F5344CB8AC3E}">
        <p14:creationId xmlns:p14="http://schemas.microsoft.com/office/powerpoint/2010/main" val="814045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FF21-FF14-1720-A538-58D1780C69FE}"/>
              </a:ext>
            </a:extLst>
          </p:cNvPr>
          <p:cNvSpPr>
            <a:spLocks noGrp="1"/>
          </p:cNvSpPr>
          <p:nvPr>
            <p:ph type="title"/>
          </p:nvPr>
        </p:nvSpPr>
        <p:spPr>
          <a:xfrm>
            <a:off x="613743" y="1828800"/>
            <a:ext cx="6174474" cy="2387600"/>
          </a:xfrm>
          <a:prstGeom prst="rect">
            <a:avLst/>
          </a:prstGeom>
        </p:spPr>
        <p:txBody>
          <a:bodyPr anchor="b"/>
          <a:lstStyle>
            <a:lvl1pPr>
              <a:defRPr sz="4800">
                <a:solidFill>
                  <a:schemeClr val="bg1">
                    <a:lumMod val="9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4FA1BEFF-42B3-3AF3-5D0F-17518E4CE168}"/>
              </a:ext>
            </a:extLst>
          </p:cNvPr>
          <p:cNvSpPr>
            <a:spLocks noGrp="1"/>
          </p:cNvSpPr>
          <p:nvPr>
            <p:ph type="body" idx="1"/>
          </p:nvPr>
        </p:nvSpPr>
        <p:spPr>
          <a:xfrm>
            <a:off x="609600" y="4308475"/>
            <a:ext cx="6178616" cy="1500187"/>
          </a:xfrm>
        </p:spPr>
        <p:txBody>
          <a:bodyPr>
            <a:normAutofit/>
          </a:bodyPr>
          <a:lstStyle>
            <a:lvl1pPr marL="0" indent="0">
              <a:buNone/>
              <a:defRPr sz="2000">
                <a:solidFill>
                  <a:schemeClr val="bg1">
                    <a:lumMod val="95000"/>
                  </a:schemeClr>
                </a:solidFill>
                <a:latin typeface="+mn-lt"/>
                <a:ea typeface="Source Serif 4" panose="0204060305040502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A black background with white letters&#10;&#10;AI-generated content may be incorrect.">
            <a:extLst>
              <a:ext uri="{FF2B5EF4-FFF2-40B4-BE49-F238E27FC236}">
                <a16:creationId xmlns:a16="http://schemas.microsoft.com/office/drawing/2014/main" id="{83FC07C5-5720-8895-05BB-9FE06A8F0698}"/>
              </a:ext>
            </a:extLst>
          </p:cNvPr>
          <p:cNvPicPr>
            <a:picLocks noChangeAspect="1"/>
          </p:cNvPicPr>
          <p:nvPr userDrawn="1"/>
        </p:nvPicPr>
        <p:blipFill>
          <a:blip r:embed="rId3"/>
          <a:stretch>
            <a:fillRect/>
          </a:stretch>
        </p:blipFill>
        <p:spPr>
          <a:xfrm>
            <a:off x="9397092" y="6307997"/>
            <a:ext cx="1866900" cy="420244"/>
          </a:xfrm>
          <a:prstGeom prst="rect">
            <a:avLst/>
          </a:prstGeom>
        </p:spPr>
      </p:pic>
      <p:sp>
        <p:nvSpPr>
          <p:cNvPr id="9" name="TextBox 8">
            <a:extLst>
              <a:ext uri="{FF2B5EF4-FFF2-40B4-BE49-F238E27FC236}">
                <a16:creationId xmlns:a16="http://schemas.microsoft.com/office/drawing/2014/main" id="{11C292CD-FAC0-A1BA-7DE8-F5DE45820A69}"/>
              </a:ext>
            </a:extLst>
          </p:cNvPr>
          <p:cNvSpPr txBox="1"/>
          <p:nvPr userDrawn="1"/>
        </p:nvSpPr>
        <p:spPr>
          <a:xfrm>
            <a:off x="10876857" y="6387314"/>
            <a:ext cx="744775" cy="261610"/>
          </a:xfrm>
          <a:prstGeom prst="rect">
            <a:avLst/>
          </a:prstGeom>
          <a:noFill/>
        </p:spPr>
        <p:txBody>
          <a:bodyPr wrap="square" rtlCol="0">
            <a:spAutoFit/>
          </a:bodyPr>
          <a:lstStyle/>
          <a:p>
            <a:pPr algn="r"/>
            <a:fld id="{56DB36F8-EB51-427E-9497-E34F7D8D6FB5}" type="slidenum">
              <a:rPr lang="en-US" sz="1100" smtClean="0">
                <a:solidFill>
                  <a:schemeClr val="tx1">
                    <a:lumMod val="50000"/>
                    <a:lumOff val="50000"/>
                  </a:schemeClr>
                </a:solidFill>
              </a:rPr>
              <a:pPr algn="r"/>
              <a:t>‹#›</a:t>
            </a:fld>
            <a:endParaRPr lang="en-US" sz="1100">
              <a:solidFill>
                <a:schemeClr val="tx1">
                  <a:lumMod val="50000"/>
                  <a:lumOff val="50000"/>
                </a:schemeClr>
              </a:solidFill>
            </a:endParaRPr>
          </a:p>
        </p:txBody>
      </p:sp>
    </p:spTree>
    <p:extLst>
      <p:ext uri="{BB962C8B-B14F-4D97-AF65-F5344CB8AC3E}">
        <p14:creationId xmlns:p14="http://schemas.microsoft.com/office/powerpoint/2010/main" val="759487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1B9B16-F374-1AAE-0377-302726DAFF4E}"/>
              </a:ext>
            </a:extLst>
          </p:cNvPr>
          <p:cNvSpPr/>
          <p:nvPr userDrawn="1"/>
        </p:nvSpPr>
        <p:spPr>
          <a:xfrm>
            <a:off x="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759867D4-726E-DFD4-964C-D6DF732F21B5}"/>
              </a:ext>
            </a:extLst>
          </p:cNvPr>
          <p:cNvSpPr>
            <a:spLocks noGrp="1"/>
          </p:cNvSpPr>
          <p:nvPr>
            <p:ph type="title"/>
          </p:nvPr>
        </p:nvSpPr>
        <p:spPr>
          <a:xfrm>
            <a:off x="609600" y="1828800"/>
            <a:ext cx="4868779" cy="1600200"/>
          </a:xfrm>
          <a:prstGeom prst="rect">
            <a:avLst/>
          </a:prstGeom>
        </p:spPr>
        <p:txBody>
          <a:bodyPr/>
          <a:lstStyle>
            <a:lvl1pPr>
              <a:defRPr>
                <a:solidFill>
                  <a:schemeClr val="bg1"/>
                </a:solidFill>
              </a:defRPr>
            </a:lvl1pPr>
          </a:lstStyle>
          <a:p>
            <a:r>
              <a:rPr lang="en-US"/>
              <a:t>Click to edit Master title style</a:t>
            </a:r>
          </a:p>
        </p:txBody>
      </p:sp>
      <p:sp>
        <p:nvSpPr>
          <p:cNvPr id="6" name="Text Placeholder 5">
            <a:extLst>
              <a:ext uri="{FF2B5EF4-FFF2-40B4-BE49-F238E27FC236}">
                <a16:creationId xmlns:a16="http://schemas.microsoft.com/office/drawing/2014/main" id="{9528F954-63B7-CDF0-86A2-37E6B1D46A31}"/>
              </a:ext>
            </a:extLst>
          </p:cNvPr>
          <p:cNvSpPr>
            <a:spLocks noGrp="1"/>
          </p:cNvSpPr>
          <p:nvPr>
            <p:ph type="body" sz="quarter" idx="11"/>
          </p:nvPr>
        </p:nvSpPr>
        <p:spPr>
          <a:xfrm>
            <a:off x="6689558" y="1828800"/>
            <a:ext cx="4664240" cy="395598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blue text on a black background&#10;&#10;AI-generated content may be incorrect.">
            <a:extLst>
              <a:ext uri="{FF2B5EF4-FFF2-40B4-BE49-F238E27FC236}">
                <a16:creationId xmlns:a16="http://schemas.microsoft.com/office/drawing/2014/main" id="{75254256-F597-13D6-C2AF-937DB9514D14}"/>
              </a:ext>
            </a:extLst>
          </p:cNvPr>
          <p:cNvPicPr>
            <a:picLocks noChangeAspect="1"/>
          </p:cNvPicPr>
          <p:nvPr userDrawn="1"/>
        </p:nvPicPr>
        <p:blipFill>
          <a:blip r:embed="rId2"/>
          <a:stretch>
            <a:fillRect/>
          </a:stretch>
        </p:blipFill>
        <p:spPr>
          <a:xfrm>
            <a:off x="9397092" y="6307997"/>
            <a:ext cx="1866900" cy="420244"/>
          </a:xfrm>
          <a:prstGeom prst="rect">
            <a:avLst/>
          </a:prstGeom>
        </p:spPr>
      </p:pic>
      <p:sp>
        <p:nvSpPr>
          <p:cNvPr id="12" name="TextBox 11">
            <a:extLst>
              <a:ext uri="{FF2B5EF4-FFF2-40B4-BE49-F238E27FC236}">
                <a16:creationId xmlns:a16="http://schemas.microsoft.com/office/drawing/2014/main" id="{A046799B-B90C-1E8B-8F5E-3DC20E7B1A36}"/>
              </a:ext>
            </a:extLst>
          </p:cNvPr>
          <p:cNvSpPr txBox="1"/>
          <p:nvPr userDrawn="1"/>
        </p:nvSpPr>
        <p:spPr>
          <a:xfrm>
            <a:off x="10876857" y="6387314"/>
            <a:ext cx="744775" cy="261610"/>
          </a:xfrm>
          <a:prstGeom prst="rect">
            <a:avLst/>
          </a:prstGeom>
          <a:noFill/>
        </p:spPr>
        <p:txBody>
          <a:bodyPr wrap="square" rtlCol="0">
            <a:spAutoFit/>
          </a:bodyPr>
          <a:lstStyle/>
          <a:p>
            <a:pPr algn="r"/>
            <a:fld id="{56DB36F8-EB51-427E-9497-E34F7D8D6FB5}" type="slidenum">
              <a:rPr lang="en-US" sz="1100" smtClean="0">
                <a:solidFill>
                  <a:schemeClr val="tx1">
                    <a:lumMod val="50000"/>
                    <a:lumOff val="50000"/>
                  </a:schemeClr>
                </a:solidFill>
              </a:rPr>
              <a:pPr algn="r"/>
              <a:t>‹#›</a:t>
            </a:fld>
            <a:endParaRPr lang="en-US" sz="1100">
              <a:solidFill>
                <a:schemeClr val="tx1">
                  <a:lumMod val="50000"/>
                  <a:lumOff val="50000"/>
                </a:schemeClr>
              </a:solidFill>
            </a:endParaRPr>
          </a:p>
        </p:txBody>
      </p:sp>
    </p:spTree>
    <p:extLst>
      <p:ext uri="{BB962C8B-B14F-4D97-AF65-F5344CB8AC3E}">
        <p14:creationId xmlns:p14="http://schemas.microsoft.com/office/powerpoint/2010/main" val="647662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CDE4187-516C-2336-57E7-4397F665C947}"/>
              </a:ext>
            </a:extLst>
          </p:cNvPr>
          <p:cNvSpPr>
            <a:spLocks noGrp="1"/>
          </p:cNvSpPr>
          <p:nvPr>
            <p:ph type="title"/>
          </p:nvPr>
        </p:nvSpPr>
        <p:spPr>
          <a:xfrm>
            <a:off x="609600" y="545979"/>
            <a:ext cx="10972800" cy="450038"/>
          </a:xfrm>
          <a:prstGeom prst="rect">
            <a:avLst/>
          </a:prstGeom>
        </p:spPr>
        <p:txBody>
          <a:bodyPr vert="horz" lIns="0" tIns="45720" rIns="91440" bIns="45720" rtlCol="0" anchor="ctr">
            <a:noAutofit/>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CC158224-CA1D-5714-0E82-4DD82B2C3458}"/>
              </a:ext>
            </a:extLst>
          </p:cNvPr>
          <p:cNvCxnSpPr>
            <a:cxnSpLocks/>
          </p:cNvCxnSpPr>
          <p:nvPr userDrawn="1"/>
        </p:nvCxnSpPr>
        <p:spPr>
          <a:xfrm>
            <a:off x="609599" y="1028375"/>
            <a:ext cx="10972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Picture 2" descr="A blue text on a black background&#10;&#10;AI-generated content may be incorrect.">
            <a:extLst>
              <a:ext uri="{FF2B5EF4-FFF2-40B4-BE49-F238E27FC236}">
                <a16:creationId xmlns:a16="http://schemas.microsoft.com/office/drawing/2014/main" id="{99272C5D-DDE5-B9A6-87FF-C65466E0B8F3}"/>
              </a:ext>
            </a:extLst>
          </p:cNvPr>
          <p:cNvPicPr>
            <a:picLocks noChangeAspect="1"/>
          </p:cNvPicPr>
          <p:nvPr userDrawn="1"/>
        </p:nvPicPr>
        <p:blipFill>
          <a:blip r:embed="rId2"/>
          <a:stretch>
            <a:fillRect/>
          </a:stretch>
        </p:blipFill>
        <p:spPr>
          <a:xfrm>
            <a:off x="9397092" y="6307997"/>
            <a:ext cx="1866900" cy="420244"/>
          </a:xfrm>
          <a:prstGeom prst="rect">
            <a:avLst/>
          </a:prstGeom>
        </p:spPr>
      </p:pic>
      <p:sp>
        <p:nvSpPr>
          <p:cNvPr id="7" name="TextBox 6">
            <a:extLst>
              <a:ext uri="{FF2B5EF4-FFF2-40B4-BE49-F238E27FC236}">
                <a16:creationId xmlns:a16="http://schemas.microsoft.com/office/drawing/2014/main" id="{4CA66286-D9AA-BB3E-4A77-7432149469E1}"/>
              </a:ext>
            </a:extLst>
          </p:cNvPr>
          <p:cNvSpPr txBox="1"/>
          <p:nvPr userDrawn="1"/>
        </p:nvSpPr>
        <p:spPr>
          <a:xfrm>
            <a:off x="10876857" y="6387314"/>
            <a:ext cx="744775" cy="261610"/>
          </a:xfrm>
          <a:prstGeom prst="rect">
            <a:avLst/>
          </a:prstGeom>
          <a:noFill/>
        </p:spPr>
        <p:txBody>
          <a:bodyPr wrap="square" rtlCol="0">
            <a:spAutoFit/>
          </a:bodyPr>
          <a:lstStyle/>
          <a:p>
            <a:pPr algn="r"/>
            <a:fld id="{56DB36F8-EB51-427E-9497-E34F7D8D6FB5}" type="slidenum">
              <a:rPr lang="en-US" sz="1100" smtClean="0">
                <a:solidFill>
                  <a:schemeClr val="tx1">
                    <a:lumMod val="50000"/>
                    <a:lumOff val="50000"/>
                  </a:schemeClr>
                </a:solidFill>
              </a:rPr>
              <a:pPr algn="r"/>
              <a:t>‹#›</a:t>
            </a:fld>
            <a:endParaRPr lang="en-US" sz="1100">
              <a:solidFill>
                <a:schemeClr val="tx1">
                  <a:lumMod val="50000"/>
                  <a:lumOff val="50000"/>
                </a:schemeClr>
              </a:solidFill>
            </a:endParaRPr>
          </a:p>
        </p:txBody>
      </p:sp>
    </p:spTree>
    <p:extLst>
      <p:ext uri="{BB962C8B-B14F-4D97-AF65-F5344CB8AC3E}">
        <p14:creationId xmlns:p14="http://schemas.microsoft.com/office/powerpoint/2010/main" val="1726813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Breadcrumb">
    <p:spTree>
      <p:nvGrpSpPr>
        <p:cNvPr id="1" name=""/>
        <p:cNvGrpSpPr/>
        <p:nvPr/>
      </p:nvGrpSpPr>
      <p:grpSpPr>
        <a:xfrm>
          <a:off x="0" y="0"/>
          <a:ext cx="0" cy="0"/>
          <a:chOff x="0" y="0"/>
          <a:chExt cx="0" cy="0"/>
        </a:xfrm>
      </p:grpSpPr>
      <p:sp>
        <p:nvSpPr>
          <p:cNvPr id="4" name="Content Placeholder 8">
            <a:extLst>
              <a:ext uri="{FF2B5EF4-FFF2-40B4-BE49-F238E27FC236}">
                <a16:creationId xmlns:a16="http://schemas.microsoft.com/office/drawing/2014/main" id="{9BDE6104-D3D0-EF80-44BC-1D5EA0B3BB5E}"/>
              </a:ext>
            </a:extLst>
          </p:cNvPr>
          <p:cNvSpPr>
            <a:spLocks noGrp="1"/>
          </p:cNvSpPr>
          <p:nvPr>
            <p:ph sz="quarter" idx="14" hasCustomPrompt="1"/>
          </p:nvPr>
        </p:nvSpPr>
        <p:spPr>
          <a:xfrm>
            <a:off x="609599" y="249523"/>
            <a:ext cx="3280075" cy="299978"/>
          </a:xfrm>
        </p:spPr>
        <p:txBody>
          <a:bodyPr lIns="0">
            <a:noAutofit/>
          </a:bodyPr>
          <a:lstStyle>
            <a:lvl1pPr marL="0" indent="0" algn="l">
              <a:buNone/>
              <a:defRPr sz="1200" b="1" spc="300">
                <a:solidFill>
                  <a:schemeClr val="accent1"/>
                </a:solidFill>
              </a:defRPr>
            </a:lvl1pPr>
          </a:lstStyle>
          <a:p>
            <a:pPr lvl="0"/>
            <a:r>
              <a:rPr lang="en-US"/>
              <a:t>BREADCRUMB</a:t>
            </a:r>
          </a:p>
        </p:txBody>
      </p:sp>
      <p:sp>
        <p:nvSpPr>
          <p:cNvPr id="10" name="Title Placeholder 1">
            <a:extLst>
              <a:ext uri="{FF2B5EF4-FFF2-40B4-BE49-F238E27FC236}">
                <a16:creationId xmlns:a16="http://schemas.microsoft.com/office/drawing/2014/main" id="{523B1E46-DECE-1D36-D167-A7D76874A6C4}"/>
              </a:ext>
            </a:extLst>
          </p:cNvPr>
          <p:cNvSpPr>
            <a:spLocks noGrp="1"/>
          </p:cNvSpPr>
          <p:nvPr>
            <p:ph type="title"/>
          </p:nvPr>
        </p:nvSpPr>
        <p:spPr>
          <a:xfrm>
            <a:off x="609600" y="545979"/>
            <a:ext cx="10972800" cy="450038"/>
          </a:xfrm>
          <a:prstGeom prst="rect">
            <a:avLst/>
          </a:prstGeom>
        </p:spPr>
        <p:txBody>
          <a:bodyPr vert="horz" lIns="0" tIns="45720" rIns="91440" bIns="45720" rtlCol="0" anchor="ctr">
            <a:noAutofit/>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3B7AF433-F267-F119-9D57-F9716BC086FC}"/>
              </a:ext>
            </a:extLst>
          </p:cNvPr>
          <p:cNvCxnSpPr>
            <a:cxnSpLocks/>
          </p:cNvCxnSpPr>
          <p:nvPr userDrawn="1"/>
        </p:nvCxnSpPr>
        <p:spPr>
          <a:xfrm>
            <a:off x="609599" y="1028375"/>
            <a:ext cx="10972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AI-generated content may be incorrect.">
            <a:extLst>
              <a:ext uri="{FF2B5EF4-FFF2-40B4-BE49-F238E27FC236}">
                <a16:creationId xmlns:a16="http://schemas.microsoft.com/office/drawing/2014/main" id="{CF802F8C-4929-B3D7-7873-D8B1F8F53467}"/>
              </a:ext>
            </a:extLst>
          </p:cNvPr>
          <p:cNvPicPr>
            <a:picLocks noChangeAspect="1"/>
          </p:cNvPicPr>
          <p:nvPr userDrawn="1"/>
        </p:nvPicPr>
        <p:blipFill>
          <a:blip r:embed="rId2"/>
          <a:stretch>
            <a:fillRect/>
          </a:stretch>
        </p:blipFill>
        <p:spPr>
          <a:xfrm>
            <a:off x="9397092" y="6307997"/>
            <a:ext cx="1866900" cy="420244"/>
          </a:xfrm>
          <a:prstGeom prst="rect">
            <a:avLst/>
          </a:prstGeom>
        </p:spPr>
      </p:pic>
      <p:sp>
        <p:nvSpPr>
          <p:cNvPr id="8" name="TextBox 7">
            <a:extLst>
              <a:ext uri="{FF2B5EF4-FFF2-40B4-BE49-F238E27FC236}">
                <a16:creationId xmlns:a16="http://schemas.microsoft.com/office/drawing/2014/main" id="{52D6FFCA-6910-8FE9-76E3-FA642BED87C8}"/>
              </a:ext>
            </a:extLst>
          </p:cNvPr>
          <p:cNvSpPr txBox="1"/>
          <p:nvPr userDrawn="1"/>
        </p:nvSpPr>
        <p:spPr>
          <a:xfrm>
            <a:off x="10876857" y="6387314"/>
            <a:ext cx="744775" cy="261610"/>
          </a:xfrm>
          <a:prstGeom prst="rect">
            <a:avLst/>
          </a:prstGeom>
          <a:noFill/>
        </p:spPr>
        <p:txBody>
          <a:bodyPr wrap="square" rtlCol="0">
            <a:spAutoFit/>
          </a:bodyPr>
          <a:lstStyle/>
          <a:p>
            <a:pPr algn="r"/>
            <a:fld id="{56DB36F8-EB51-427E-9497-E34F7D8D6FB5}" type="slidenum">
              <a:rPr lang="en-US" sz="1100" smtClean="0">
                <a:solidFill>
                  <a:schemeClr val="tx1">
                    <a:lumMod val="50000"/>
                    <a:lumOff val="50000"/>
                  </a:schemeClr>
                </a:solidFill>
              </a:rPr>
              <a:pPr algn="r"/>
              <a:t>‹#›</a:t>
            </a:fld>
            <a:endParaRPr lang="en-US" sz="1100">
              <a:solidFill>
                <a:schemeClr val="tx1">
                  <a:lumMod val="50000"/>
                  <a:lumOff val="50000"/>
                </a:schemeClr>
              </a:solidFill>
            </a:endParaRPr>
          </a:p>
        </p:txBody>
      </p:sp>
    </p:spTree>
    <p:extLst>
      <p:ext uri="{BB962C8B-B14F-4D97-AF65-F5344CB8AC3E}">
        <p14:creationId xmlns:p14="http://schemas.microsoft.com/office/powerpoint/2010/main" val="292936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Strapline">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74C04E5-EC8D-ED4F-16C0-1D1D7860CD9F}"/>
              </a:ext>
            </a:extLst>
          </p:cNvPr>
          <p:cNvSpPr>
            <a:spLocks noGrp="1"/>
          </p:cNvSpPr>
          <p:nvPr>
            <p:ph type="body" sz="quarter" idx="11" hasCustomPrompt="1"/>
          </p:nvPr>
        </p:nvSpPr>
        <p:spPr>
          <a:xfrm>
            <a:off x="609600" y="1104900"/>
            <a:ext cx="10972800" cy="584017"/>
          </a:xfrm>
        </p:spPr>
        <p:txBody>
          <a:bodyPr lIns="0">
            <a:noAutofit/>
          </a:bodyPr>
          <a:lstStyle>
            <a:lvl1pPr marL="0" indent="0">
              <a:buNone/>
              <a:defRPr sz="1800" i="0">
                <a:solidFill>
                  <a:schemeClr val="tx1">
                    <a:lumMod val="50000"/>
                    <a:lumOff val="50000"/>
                  </a:schemeClr>
                </a:solidFill>
                <a:latin typeface="Source Serif 4" panose="02040603050405020204" pitchFamily="18" charset="0"/>
                <a:ea typeface="Source Serif 4" panose="02040603050405020204" pitchFamily="18" charset="0"/>
              </a:defRPr>
            </a:lvl1pPr>
          </a:lstStyle>
          <a:p>
            <a:pPr lvl="0"/>
            <a:r>
              <a:rPr lang="en-US" i="0"/>
              <a:t>Click here to add strapline.</a:t>
            </a:r>
            <a:endParaRPr lang="en-US"/>
          </a:p>
        </p:txBody>
      </p:sp>
      <p:sp>
        <p:nvSpPr>
          <p:cNvPr id="9" name="Title Placeholder 1">
            <a:extLst>
              <a:ext uri="{FF2B5EF4-FFF2-40B4-BE49-F238E27FC236}">
                <a16:creationId xmlns:a16="http://schemas.microsoft.com/office/drawing/2014/main" id="{A1CAAA6B-8ECF-6EC8-DEDF-C67BFB3FED22}"/>
              </a:ext>
            </a:extLst>
          </p:cNvPr>
          <p:cNvSpPr>
            <a:spLocks noGrp="1"/>
          </p:cNvSpPr>
          <p:nvPr>
            <p:ph type="title"/>
          </p:nvPr>
        </p:nvSpPr>
        <p:spPr>
          <a:xfrm>
            <a:off x="609600" y="545979"/>
            <a:ext cx="10972800" cy="450038"/>
          </a:xfrm>
          <a:prstGeom prst="rect">
            <a:avLst/>
          </a:prstGeom>
        </p:spPr>
        <p:txBody>
          <a:bodyPr vert="horz" lIns="0" tIns="45720" rIns="91440" bIns="45720" rtlCol="0" anchor="ctr">
            <a:noAutofit/>
          </a:bodyPr>
          <a:lstStyle>
            <a:lvl1pPr>
              <a:defRPr>
                <a:solidFill>
                  <a:schemeClr val="tx2"/>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96A0E353-A19B-06ED-8A46-FC9630B76BDA}"/>
              </a:ext>
            </a:extLst>
          </p:cNvPr>
          <p:cNvCxnSpPr>
            <a:cxnSpLocks/>
          </p:cNvCxnSpPr>
          <p:nvPr userDrawn="1"/>
        </p:nvCxnSpPr>
        <p:spPr>
          <a:xfrm>
            <a:off x="609599" y="1028375"/>
            <a:ext cx="10972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Picture 2" descr="A blue text on a black background&#10;&#10;AI-generated content may be incorrect.">
            <a:extLst>
              <a:ext uri="{FF2B5EF4-FFF2-40B4-BE49-F238E27FC236}">
                <a16:creationId xmlns:a16="http://schemas.microsoft.com/office/drawing/2014/main" id="{46A228EF-7013-CF6D-60B8-CAF03796BAAE}"/>
              </a:ext>
            </a:extLst>
          </p:cNvPr>
          <p:cNvPicPr>
            <a:picLocks noChangeAspect="1"/>
          </p:cNvPicPr>
          <p:nvPr userDrawn="1"/>
        </p:nvPicPr>
        <p:blipFill>
          <a:blip r:embed="rId2"/>
          <a:stretch>
            <a:fillRect/>
          </a:stretch>
        </p:blipFill>
        <p:spPr>
          <a:xfrm>
            <a:off x="9397092" y="6307997"/>
            <a:ext cx="1866900" cy="420244"/>
          </a:xfrm>
          <a:prstGeom prst="rect">
            <a:avLst/>
          </a:prstGeom>
        </p:spPr>
      </p:pic>
      <p:sp>
        <p:nvSpPr>
          <p:cNvPr id="8" name="TextBox 7">
            <a:extLst>
              <a:ext uri="{FF2B5EF4-FFF2-40B4-BE49-F238E27FC236}">
                <a16:creationId xmlns:a16="http://schemas.microsoft.com/office/drawing/2014/main" id="{A471EA73-395E-3403-11D8-B55E39545D26}"/>
              </a:ext>
            </a:extLst>
          </p:cNvPr>
          <p:cNvSpPr txBox="1"/>
          <p:nvPr userDrawn="1"/>
        </p:nvSpPr>
        <p:spPr>
          <a:xfrm>
            <a:off x="10876857" y="6387314"/>
            <a:ext cx="744775" cy="261610"/>
          </a:xfrm>
          <a:prstGeom prst="rect">
            <a:avLst/>
          </a:prstGeom>
          <a:noFill/>
        </p:spPr>
        <p:txBody>
          <a:bodyPr wrap="square" rtlCol="0">
            <a:spAutoFit/>
          </a:bodyPr>
          <a:lstStyle/>
          <a:p>
            <a:pPr algn="r"/>
            <a:fld id="{56DB36F8-EB51-427E-9497-E34F7D8D6FB5}" type="slidenum">
              <a:rPr lang="en-US" sz="1100" smtClean="0">
                <a:solidFill>
                  <a:schemeClr val="tx1">
                    <a:lumMod val="50000"/>
                    <a:lumOff val="50000"/>
                  </a:schemeClr>
                </a:solidFill>
              </a:rPr>
              <a:pPr algn="r"/>
              <a:t>‹#›</a:t>
            </a:fld>
            <a:endParaRPr lang="en-US" sz="1100">
              <a:solidFill>
                <a:schemeClr val="tx1">
                  <a:lumMod val="50000"/>
                  <a:lumOff val="50000"/>
                </a:schemeClr>
              </a:solidFill>
            </a:endParaRPr>
          </a:p>
        </p:txBody>
      </p:sp>
    </p:spTree>
    <p:extLst>
      <p:ext uri="{BB962C8B-B14F-4D97-AF65-F5344CB8AC3E}">
        <p14:creationId xmlns:p14="http://schemas.microsoft.com/office/powerpoint/2010/main" val="3786897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Strapline+Breadcrumb">
    <p:spTree>
      <p:nvGrpSpPr>
        <p:cNvPr id="1" name=""/>
        <p:cNvGrpSpPr/>
        <p:nvPr/>
      </p:nvGrpSpPr>
      <p:grpSpPr>
        <a:xfrm>
          <a:off x="0" y="0"/>
          <a:ext cx="0" cy="0"/>
          <a:chOff x="0" y="0"/>
          <a:chExt cx="0" cy="0"/>
        </a:xfrm>
      </p:grpSpPr>
      <p:sp>
        <p:nvSpPr>
          <p:cNvPr id="4" name="Content Placeholder 8">
            <a:extLst>
              <a:ext uri="{FF2B5EF4-FFF2-40B4-BE49-F238E27FC236}">
                <a16:creationId xmlns:a16="http://schemas.microsoft.com/office/drawing/2014/main" id="{9BDE6104-D3D0-EF80-44BC-1D5EA0B3BB5E}"/>
              </a:ext>
            </a:extLst>
          </p:cNvPr>
          <p:cNvSpPr>
            <a:spLocks noGrp="1"/>
          </p:cNvSpPr>
          <p:nvPr>
            <p:ph sz="quarter" idx="14" hasCustomPrompt="1"/>
          </p:nvPr>
        </p:nvSpPr>
        <p:spPr>
          <a:xfrm>
            <a:off x="609599" y="249523"/>
            <a:ext cx="3280075" cy="299978"/>
          </a:xfrm>
        </p:spPr>
        <p:txBody>
          <a:bodyPr lIns="0">
            <a:noAutofit/>
          </a:bodyPr>
          <a:lstStyle>
            <a:lvl1pPr marL="0" indent="0" algn="l">
              <a:buNone/>
              <a:defRPr sz="1200" b="1" spc="300">
                <a:solidFill>
                  <a:schemeClr val="accent1"/>
                </a:solidFill>
              </a:defRPr>
            </a:lvl1pPr>
          </a:lstStyle>
          <a:p>
            <a:pPr lvl="0"/>
            <a:r>
              <a:rPr lang="en-US"/>
              <a:t>BREADCRUMB</a:t>
            </a:r>
          </a:p>
        </p:txBody>
      </p:sp>
      <p:sp>
        <p:nvSpPr>
          <p:cNvPr id="10" name="Title Placeholder 1">
            <a:extLst>
              <a:ext uri="{FF2B5EF4-FFF2-40B4-BE49-F238E27FC236}">
                <a16:creationId xmlns:a16="http://schemas.microsoft.com/office/drawing/2014/main" id="{523B1E46-DECE-1D36-D167-A7D76874A6C4}"/>
              </a:ext>
            </a:extLst>
          </p:cNvPr>
          <p:cNvSpPr>
            <a:spLocks noGrp="1"/>
          </p:cNvSpPr>
          <p:nvPr>
            <p:ph type="title"/>
          </p:nvPr>
        </p:nvSpPr>
        <p:spPr>
          <a:xfrm>
            <a:off x="609600" y="545979"/>
            <a:ext cx="10972800" cy="450038"/>
          </a:xfrm>
          <a:prstGeom prst="rect">
            <a:avLst/>
          </a:prstGeom>
        </p:spPr>
        <p:txBody>
          <a:bodyPr vert="horz" lIns="0" tIns="45720" rIns="91440" bIns="45720" rtlCol="0" anchor="ctr">
            <a:noAutofit/>
          </a:bodyPr>
          <a:lstStyle>
            <a:lvl1pPr>
              <a:defRPr>
                <a:solidFill>
                  <a:schemeClr val="tx2"/>
                </a:solidFill>
              </a:defRPr>
            </a:lvl1pPr>
          </a:lstStyle>
          <a:p>
            <a:r>
              <a:rPr lang="en-US"/>
              <a:t>Click to edit Master title style</a:t>
            </a:r>
          </a:p>
        </p:txBody>
      </p:sp>
      <p:sp>
        <p:nvSpPr>
          <p:cNvPr id="12" name="Text Placeholder 4">
            <a:extLst>
              <a:ext uri="{FF2B5EF4-FFF2-40B4-BE49-F238E27FC236}">
                <a16:creationId xmlns:a16="http://schemas.microsoft.com/office/drawing/2014/main" id="{C73A43E5-6C75-A668-384D-D45A329BF038}"/>
              </a:ext>
            </a:extLst>
          </p:cNvPr>
          <p:cNvSpPr>
            <a:spLocks noGrp="1"/>
          </p:cNvSpPr>
          <p:nvPr>
            <p:ph type="body" sz="quarter" idx="11" hasCustomPrompt="1"/>
          </p:nvPr>
        </p:nvSpPr>
        <p:spPr>
          <a:xfrm>
            <a:off x="609600" y="1104900"/>
            <a:ext cx="10972800" cy="584017"/>
          </a:xfrm>
        </p:spPr>
        <p:txBody>
          <a:bodyPr lIns="0">
            <a:noAutofit/>
          </a:bodyPr>
          <a:lstStyle>
            <a:lvl1pPr marL="0" indent="0">
              <a:buNone/>
              <a:defRPr sz="1800" i="0">
                <a:solidFill>
                  <a:schemeClr val="tx1">
                    <a:lumMod val="50000"/>
                    <a:lumOff val="50000"/>
                  </a:schemeClr>
                </a:solidFill>
                <a:latin typeface="Source Serif 4" panose="02040603050405020204" pitchFamily="18" charset="0"/>
                <a:ea typeface="Source Serif 4" panose="02040603050405020204" pitchFamily="18" charset="0"/>
              </a:defRPr>
            </a:lvl1pPr>
          </a:lstStyle>
          <a:p>
            <a:pPr lvl="0"/>
            <a:r>
              <a:rPr lang="en-US" i="0"/>
              <a:t>Click here to add strapline.</a:t>
            </a:r>
            <a:endParaRPr lang="en-US"/>
          </a:p>
        </p:txBody>
      </p:sp>
      <p:cxnSp>
        <p:nvCxnSpPr>
          <p:cNvPr id="13" name="Straight Connector 12">
            <a:extLst>
              <a:ext uri="{FF2B5EF4-FFF2-40B4-BE49-F238E27FC236}">
                <a16:creationId xmlns:a16="http://schemas.microsoft.com/office/drawing/2014/main" id="{5FC78663-A0A3-25A8-8544-2B5D68424CE8}"/>
              </a:ext>
            </a:extLst>
          </p:cNvPr>
          <p:cNvCxnSpPr>
            <a:cxnSpLocks/>
          </p:cNvCxnSpPr>
          <p:nvPr userDrawn="1"/>
        </p:nvCxnSpPr>
        <p:spPr>
          <a:xfrm>
            <a:off x="609599" y="1028375"/>
            <a:ext cx="109728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descr="A blue text on a black background&#10;&#10;AI-generated content may be incorrect.">
            <a:extLst>
              <a:ext uri="{FF2B5EF4-FFF2-40B4-BE49-F238E27FC236}">
                <a16:creationId xmlns:a16="http://schemas.microsoft.com/office/drawing/2014/main" id="{141521D7-628E-FCC1-B57A-E615AEAA67D3}"/>
              </a:ext>
            </a:extLst>
          </p:cNvPr>
          <p:cNvPicPr>
            <a:picLocks noChangeAspect="1"/>
          </p:cNvPicPr>
          <p:nvPr userDrawn="1"/>
        </p:nvPicPr>
        <p:blipFill>
          <a:blip r:embed="rId2"/>
          <a:stretch>
            <a:fillRect/>
          </a:stretch>
        </p:blipFill>
        <p:spPr>
          <a:xfrm>
            <a:off x="9397092" y="6307997"/>
            <a:ext cx="1866900" cy="420244"/>
          </a:xfrm>
          <a:prstGeom prst="rect">
            <a:avLst/>
          </a:prstGeom>
        </p:spPr>
      </p:pic>
      <p:sp>
        <p:nvSpPr>
          <p:cNvPr id="6" name="TextBox 5">
            <a:extLst>
              <a:ext uri="{FF2B5EF4-FFF2-40B4-BE49-F238E27FC236}">
                <a16:creationId xmlns:a16="http://schemas.microsoft.com/office/drawing/2014/main" id="{3A7A457C-147C-1B13-E978-823C2CF37BCE}"/>
              </a:ext>
            </a:extLst>
          </p:cNvPr>
          <p:cNvSpPr txBox="1"/>
          <p:nvPr userDrawn="1"/>
        </p:nvSpPr>
        <p:spPr>
          <a:xfrm>
            <a:off x="10876857" y="6387314"/>
            <a:ext cx="744775" cy="261610"/>
          </a:xfrm>
          <a:prstGeom prst="rect">
            <a:avLst/>
          </a:prstGeom>
          <a:noFill/>
        </p:spPr>
        <p:txBody>
          <a:bodyPr wrap="square" rtlCol="0">
            <a:spAutoFit/>
          </a:bodyPr>
          <a:lstStyle/>
          <a:p>
            <a:pPr algn="r"/>
            <a:fld id="{56DB36F8-EB51-427E-9497-E34F7D8D6FB5}" type="slidenum">
              <a:rPr lang="en-US" sz="1100" smtClean="0">
                <a:solidFill>
                  <a:schemeClr val="tx1">
                    <a:lumMod val="50000"/>
                    <a:lumOff val="50000"/>
                  </a:schemeClr>
                </a:solidFill>
              </a:rPr>
              <a:pPr algn="r"/>
              <a:t>‹#›</a:t>
            </a:fld>
            <a:endParaRPr lang="en-US" sz="1100">
              <a:solidFill>
                <a:schemeClr val="tx1">
                  <a:lumMod val="50000"/>
                  <a:lumOff val="50000"/>
                </a:schemeClr>
              </a:solidFill>
            </a:endParaRPr>
          </a:p>
        </p:txBody>
      </p:sp>
    </p:spTree>
    <p:extLst>
      <p:ext uri="{BB962C8B-B14F-4D97-AF65-F5344CB8AC3E}">
        <p14:creationId xmlns:p14="http://schemas.microsoft.com/office/powerpoint/2010/main" val="3808337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01830-459C-9943-916B-267225385829}"/>
              </a:ext>
            </a:extLst>
          </p:cNvPr>
          <p:cNvSpPr>
            <a:spLocks noGrp="1"/>
          </p:cNvSpPr>
          <p:nvPr>
            <p:ph type="title"/>
          </p:nvPr>
        </p:nvSpPr>
        <p:spPr>
          <a:xfrm>
            <a:off x="838200" y="365125"/>
            <a:ext cx="10515600" cy="963613"/>
          </a:xfrm>
        </p:spPr>
        <p:txBody>
          <a:bodyPr/>
          <a:lstStyle>
            <a:lvl1pPr>
              <a:defRPr>
                <a:solidFill>
                  <a:srgbClr val="F5640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6398575-AD8C-D542-9C32-93F60466C22C}"/>
              </a:ext>
            </a:extLst>
          </p:cNvPr>
          <p:cNvSpPr>
            <a:spLocks noGrp="1"/>
          </p:cNvSpPr>
          <p:nvPr>
            <p:ph idx="1"/>
          </p:nvPr>
        </p:nvSpPr>
        <p:spPr>
          <a:xfrm>
            <a:off x="838200" y="1528762"/>
            <a:ext cx="10515600" cy="4814887"/>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656A6F8-B18D-B346-90EF-0138152BA547}"/>
              </a:ext>
            </a:extLst>
          </p:cNvPr>
          <p:cNvSpPr>
            <a:spLocks noGrp="1"/>
          </p:cNvSpPr>
          <p:nvPr>
            <p:ph type="sldNum" sz="quarter" idx="12"/>
          </p:nvPr>
        </p:nvSpPr>
        <p:spPr>
          <a:xfrm>
            <a:off x="9108440" y="6478270"/>
            <a:ext cx="2743200" cy="365125"/>
          </a:xfrm>
        </p:spPr>
        <p:txBody>
          <a:bodyPr/>
          <a:lstStyle>
            <a:lvl1pPr>
              <a:defRPr>
                <a:solidFill>
                  <a:schemeClr val="bg1"/>
                </a:solidFill>
              </a:defRPr>
            </a:lvl1pPr>
          </a:lstStyle>
          <a:p>
            <a:r>
              <a:rPr lang="en-US"/>
              <a:t>FINANCE AND OPERATIONS    </a:t>
            </a:r>
            <a:fld id="{BF99A7A3-8E20-DA41-A377-664D90E15AAA}" type="slidenum">
              <a:rPr lang="en-US" smtClean="0"/>
              <a:pPr/>
              <a:t>‹#›</a:t>
            </a:fld>
            <a:endParaRPr lang="en-US"/>
          </a:p>
        </p:txBody>
      </p:sp>
    </p:spTree>
    <p:extLst>
      <p:ext uri="{BB962C8B-B14F-4D97-AF65-F5344CB8AC3E}">
        <p14:creationId xmlns:p14="http://schemas.microsoft.com/office/powerpoint/2010/main" val="160454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FF21-FF14-1720-A538-58D1780C69FE}"/>
              </a:ext>
            </a:extLst>
          </p:cNvPr>
          <p:cNvSpPr>
            <a:spLocks noGrp="1"/>
          </p:cNvSpPr>
          <p:nvPr>
            <p:ph type="title"/>
          </p:nvPr>
        </p:nvSpPr>
        <p:spPr>
          <a:xfrm>
            <a:off x="831850" y="1168794"/>
            <a:ext cx="5264150" cy="2852737"/>
          </a:xfrm>
        </p:spPr>
        <p:txBody>
          <a:bodyPr anchor="t"/>
          <a:lstStyle>
            <a:lvl1pPr>
              <a:defRPr sz="6000">
                <a:solidFill>
                  <a:schemeClr val="bg1">
                    <a:lumMod val="95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FA1BEFF-42B3-3AF3-5D0F-17518E4CE168}"/>
              </a:ext>
            </a:extLst>
          </p:cNvPr>
          <p:cNvSpPr>
            <a:spLocks noGrp="1"/>
          </p:cNvSpPr>
          <p:nvPr>
            <p:ph type="body" idx="1"/>
          </p:nvPr>
        </p:nvSpPr>
        <p:spPr>
          <a:xfrm>
            <a:off x="831850" y="4048519"/>
            <a:ext cx="5264150" cy="1500187"/>
          </a:xfrm>
        </p:spPr>
        <p:txBody>
          <a:bodyPr/>
          <a:lstStyle>
            <a:lvl1pPr marL="0" indent="0">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429843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Section Title">
    <p:bg>
      <p:bgPr>
        <a:solidFill>
          <a:srgbClr val="2E1A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036D-938F-594E-89DA-FA48AB7099E0}"/>
              </a:ext>
            </a:extLst>
          </p:cNvPr>
          <p:cNvSpPr>
            <a:spLocks noGrp="1"/>
          </p:cNvSpPr>
          <p:nvPr>
            <p:ph type="ctrTitle" hasCustomPrompt="1"/>
          </p:nvPr>
        </p:nvSpPr>
        <p:spPr>
          <a:xfrm>
            <a:off x="640080" y="2807048"/>
            <a:ext cx="10027920" cy="1343024"/>
          </a:xfrm>
        </p:spPr>
        <p:txBody>
          <a:bodyPr anchor="b">
            <a:normAutofit/>
          </a:bodyPr>
          <a:lstStyle>
            <a:lvl1pPr algn="l">
              <a:defRPr sz="5400">
                <a:solidFill>
                  <a:schemeClr val="bg1"/>
                </a:solidFill>
              </a:defRPr>
            </a:lvl1pPr>
          </a:lstStyle>
          <a:p>
            <a:r>
              <a:rPr lang="en-US"/>
              <a:t>Click To Edit Slide Title</a:t>
            </a:r>
          </a:p>
        </p:txBody>
      </p:sp>
      <p:sp>
        <p:nvSpPr>
          <p:cNvPr id="3" name="Subtitle 2">
            <a:extLst>
              <a:ext uri="{FF2B5EF4-FFF2-40B4-BE49-F238E27FC236}">
                <a16:creationId xmlns:a16="http://schemas.microsoft.com/office/drawing/2014/main" id="{678C8693-0509-D348-8276-89C92AD34B30}"/>
              </a:ext>
            </a:extLst>
          </p:cNvPr>
          <p:cNvSpPr>
            <a:spLocks noGrp="1"/>
          </p:cNvSpPr>
          <p:nvPr>
            <p:ph type="subTitle" idx="1" hasCustomPrompt="1"/>
          </p:nvPr>
        </p:nvSpPr>
        <p:spPr>
          <a:xfrm>
            <a:off x="640080" y="4545153"/>
            <a:ext cx="6509524"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 text</a:t>
            </a:r>
          </a:p>
          <a:p>
            <a:r>
              <a:rPr lang="en-US"/>
              <a:t>Month 00, 2020</a:t>
            </a:r>
          </a:p>
        </p:txBody>
      </p:sp>
      <p:sp>
        <p:nvSpPr>
          <p:cNvPr id="6" name="object 13">
            <a:extLst>
              <a:ext uri="{FF2B5EF4-FFF2-40B4-BE49-F238E27FC236}">
                <a16:creationId xmlns:a16="http://schemas.microsoft.com/office/drawing/2014/main" id="{DF6AB4AD-90C5-754B-B078-A8676ECD0FAE}"/>
              </a:ext>
            </a:extLst>
          </p:cNvPr>
          <p:cNvSpPr/>
          <p:nvPr userDrawn="1"/>
        </p:nvSpPr>
        <p:spPr>
          <a:xfrm>
            <a:off x="0" y="4326836"/>
            <a:ext cx="10668000" cy="328613"/>
          </a:xfrm>
          <a:custGeom>
            <a:avLst/>
            <a:gdLst/>
            <a:ahLst/>
            <a:cxnLst/>
            <a:rect l="l" t="t" r="r" b="b"/>
            <a:pathLst>
              <a:path w="1305559">
                <a:moveTo>
                  <a:pt x="0" y="0"/>
                </a:moveTo>
                <a:lnTo>
                  <a:pt x="1304988" y="0"/>
                </a:lnTo>
              </a:path>
            </a:pathLst>
          </a:custGeom>
          <a:ln w="51498">
            <a:solidFill>
              <a:srgbClr val="F26834"/>
            </a:solidFill>
          </a:ln>
        </p:spPr>
        <p:txBody>
          <a:bodyPr lIns="0" tIns="0" rIns="0" bIns="0"/>
          <a:lstStyle/>
          <a:p>
            <a:pPr defTabSz="571460">
              <a:defRPr/>
            </a:pPr>
            <a:endParaRPr sz="1125">
              <a:solidFill>
                <a:prstClr val="black"/>
              </a:solidFill>
              <a:latin typeface="Calibri"/>
            </a:endParaRPr>
          </a:p>
        </p:txBody>
      </p:sp>
      <p:sp>
        <p:nvSpPr>
          <p:cNvPr id="9" name="Slide Number Placeholder 5">
            <a:extLst>
              <a:ext uri="{FF2B5EF4-FFF2-40B4-BE49-F238E27FC236}">
                <a16:creationId xmlns:a16="http://schemas.microsoft.com/office/drawing/2014/main" id="{DCF7AD25-2057-DC45-9436-A9835C8A6AB3}"/>
              </a:ext>
            </a:extLst>
          </p:cNvPr>
          <p:cNvSpPr>
            <a:spLocks noGrp="1"/>
          </p:cNvSpPr>
          <p:nvPr>
            <p:ph type="sldNum" sz="quarter" idx="12"/>
          </p:nvPr>
        </p:nvSpPr>
        <p:spPr>
          <a:xfrm>
            <a:off x="9108440" y="6478270"/>
            <a:ext cx="2743200" cy="365125"/>
          </a:xfrm>
        </p:spPr>
        <p:txBody>
          <a:bodyPr/>
          <a:lstStyle>
            <a:lvl1pPr>
              <a:defRPr>
                <a:solidFill>
                  <a:schemeClr val="bg1"/>
                </a:solidFill>
              </a:defRPr>
            </a:lvl1pPr>
          </a:lstStyle>
          <a:p>
            <a:r>
              <a:rPr lang="en-US"/>
              <a:t>FINANCE AND OPERATIONS    </a:t>
            </a:r>
            <a:fld id="{BF99A7A3-8E20-DA41-A377-664D90E15AAA}" type="slidenum">
              <a:rPr lang="en-US" smtClean="0"/>
              <a:pPr/>
              <a:t>‹#›</a:t>
            </a:fld>
            <a:endParaRPr lang="en-US"/>
          </a:p>
        </p:txBody>
      </p:sp>
    </p:spTree>
    <p:extLst>
      <p:ext uri="{BB962C8B-B14F-4D97-AF65-F5344CB8AC3E}">
        <p14:creationId xmlns:p14="http://schemas.microsoft.com/office/powerpoint/2010/main" val="22259670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4247-8A9A-0143-A91A-8BE93960DCE3}"/>
              </a:ext>
            </a:extLst>
          </p:cNvPr>
          <p:cNvSpPr>
            <a:spLocks noGrp="1"/>
          </p:cNvSpPr>
          <p:nvPr>
            <p:ph type="title"/>
          </p:nvPr>
        </p:nvSpPr>
        <p:spPr>
          <a:xfrm>
            <a:off x="838200" y="365125"/>
            <a:ext cx="10515600" cy="777875"/>
          </a:xfrm>
        </p:spPr>
        <p:txBody>
          <a:bodyPr/>
          <a:lstStyle>
            <a:lvl1pPr>
              <a:defRPr>
                <a:solidFill>
                  <a:srgbClr val="F5640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27711E-38AF-F64A-B954-08E3DB7834C9}"/>
              </a:ext>
            </a:extLst>
          </p:cNvPr>
          <p:cNvSpPr>
            <a:spLocks noGrp="1"/>
          </p:cNvSpPr>
          <p:nvPr>
            <p:ph sz="half" idx="1"/>
          </p:nvPr>
        </p:nvSpPr>
        <p:spPr>
          <a:xfrm>
            <a:off x="838200" y="1285874"/>
            <a:ext cx="5181600" cy="5057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3CBC1B-4D7B-AD47-BBEC-E4C5CBB9CB4D}"/>
              </a:ext>
            </a:extLst>
          </p:cNvPr>
          <p:cNvSpPr>
            <a:spLocks noGrp="1"/>
          </p:cNvSpPr>
          <p:nvPr>
            <p:ph sz="half" idx="2"/>
          </p:nvPr>
        </p:nvSpPr>
        <p:spPr>
          <a:xfrm>
            <a:off x="6172200" y="1285875"/>
            <a:ext cx="5181600" cy="5057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5D5635E-00C5-2946-9618-78A4F932CAFA}"/>
              </a:ext>
            </a:extLst>
          </p:cNvPr>
          <p:cNvSpPr>
            <a:spLocks noGrp="1"/>
          </p:cNvSpPr>
          <p:nvPr>
            <p:ph type="sldNum" sz="quarter" idx="12"/>
          </p:nvPr>
        </p:nvSpPr>
        <p:spPr>
          <a:xfrm>
            <a:off x="9108440" y="6478270"/>
            <a:ext cx="2743200" cy="365125"/>
          </a:xfrm>
        </p:spPr>
        <p:txBody>
          <a:bodyPr/>
          <a:lstStyle>
            <a:lvl1pPr>
              <a:defRPr>
                <a:solidFill>
                  <a:schemeClr val="bg1"/>
                </a:solidFill>
              </a:defRPr>
            </a:lvl1pPr>
          </a:lstStyle>
          <a:p>
            <a:r>
              <a:rPr lang="en-US"/>
              <a:t>FINANCE AND OPERATIONS    </a:t>
            </a:r>
            <a:fld id="{BF99A7A3-8E20-DA41-A377-664D90E15AAA}" type="slidenum">
              <a:rPr lang="en-US" smtClean="0"/>
              <a:pPr/>
              <a:t>‹#›</a:t>
            </a:fld>
            <a:endParaRPr lang="en-US"/>
          </a:p>
        </p:txBody>
      </p:sp>
    </p:spTree>
    <p:extLst>
      <p:ext uri="{BB962C8B-B14F-4D97-AF65-F5344CB8AC3E}">
        <p14:creationId xmlns:p14="http://schemas.microsoft.com/office/powerpoint/2010/main" val="1665686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Section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C31C-8035-7C47-BB0F-3682B4DA1CD9}"/>
              </a:ext>
            </a:extLst>
          </p:cNvPr>
          <p:cNvSpPr>
            <a:spLocks noGrp="1"/>
          </p:cNvSpPr>
          <p:nvPr>
            <p:ph type="title"/>
          </p:nvPr>
        </p:nvSpPr>
        <p:spPr>
          <a:xfrm>
            <a:off x="838200" y="365126"/>
            <a:ext cx="10515600" cy="763588"/>
          </a:xfrm>
        </p:spPr>
        <p:txBody>
          <a:bodyPr/>
          <a:lstStyle>
            <a:lvl1pPr>
              <a:defRPr>
                <a:solidFill>
                  <a:srgbClr val="F56400"/>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CDE18C61-FE8D-9B43-95D4-C279B435A045}"/>
              </a:ext>
            </a:extLst>
          </p:cNvPr>
          <p:cNvSpPr>
            <a:spLocks noGrp="1"/>
          </p:cNvSpPr>
          <p:nvPr>
            <p:ph type="sldNum" sz="quarter" idx="12"/>
          </p:nvPr>
        </p:nvSpPr>
        <p:spPr>
          <a:xfrm>
            <a:off x="9108440" y="6478270"/>
            <a:ext cx="2743200" cy="365125"/>
          </a:xfrm>
        </p:spPr>
        <p:txBody>
          <a:bodyPr/>
          <a:lstStyle>
            <a:lvl1pPr>
              <a:defRPr>
                <a:solidFill>
                  <a:schemeClr val="bg1"/>
                </a:solidFill>
              </a:defRPr>
            </a:lvl1pPr>
          </a:lstStyle>
          <a:p>
            <a:r>
              <a:rPr lang="en-US"/>
              <a:t>FINANCE AND OPERATIONS    </a:t>
            </a:r>
            <a:fld id="{BF99A7A3-8E20-DA41-A377-664D90E15AAA}" type="slidenum">
              <a:rPr lang="en-US" smtClean="0"/>
              <a:pPr/>
              <a:t>‹#›</a:t>
            </a:fld>
            <a:endParaRPr lang="en-US"/>
          </a:p>
        </p:txBody>
      </p:sp>
    </p:spTree>
    <p:extLst>
      <p:ext uri="{BB962C8B-B14F-4D97-AF65-F5344CB8AC3E}">
        <p14:creationId xmlns:p14="http://schemas.microsoft.com/office/powerpoint/2010/main" val="1097063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W@C_Section Slide Purple">
    <p:bg>
      <p:bgRef idx="1001">
        <a:schemeClr val="bg2"/>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9957658-BEFF-124B-8AF8-3411132D7D4D}"/>
              </a:ext>
            </a:extLst>
          </p:cNvPr>
          <p:cNvSpPr>
            <a:spLocks noGrp="1"/>
          </p:cNvSpPr>
          <p:nvPr>
            <p:ph type="ctrTitle" hasCustomPrompt="1"/>
          </p:nvPr>
        </p:nvSpPr>
        <p:spPr>
          <a:xfrm>
            <a:off x="640080" y="2807048"/>
            <a:ext cx="10027920" cy="1343024"/>
          </a:xfrm>
        </p:spPr>
        <p:txBody>
          <a:bodyPr anchor="b">
            <a:normAutofit/>
          </a:bodyPr>
          <a:lstStyle>
            <a:lvl1pPr algn="l">
              <a:defRPr sz="4800">
                <a:solidFill>
                  <a:schemeClr val="tx1"/>
                </a:solidFill>
              </a:defRPr>
            </a:lvl1pPr>
          </a:lstStyle>
          <a:p>
            <a:r>
              <a:rPr lang="en-US"/>
              <a:t>Click To Edit Slide Title</a:t>
            </a:r>
          </a:p>
        </p:txBody>
      </p:sp>
      <p:sp>
        <p:nvSpPr>
          <p:cNvPr id="12" name="Subtitle 2">
            <a:extLst>
              <a:ext uri="{FF2B5EF4-FFF2-40B4-BE49-F238E27FC236}">
                <a16:creationId xmlns:a16="http://schemas.microsoft.com/office/drawing/2014/main" id="{21ED509F-90B6-E74C-9F8B-F5C9F61452B4}"/>
              </a:ext>
            </a:extLst>
          </p:cNvPr>
          <p:cNvSpPr>
            <a:spLocks noGrp="1"/>
          </p:cNvSpPr>
          <p:nvPr>
            <p:ph type="subTitle" idx="1" hasCustomPrompt="1"/>
          </p:nvPr>
        </p:nvSpPr>
        <p:spPr>
          <a:xfrm>
            <a:off x="640080" y="4545153"/>
            <a:ext cx="6509524" cy="1655762"/>
          </a:xfrm>
        </p:spPr>
        <p:txBody>
          <a:bodyPr>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 text</a:t>
            </a:r>
          </a:p>
        </p:txBody>
      </p:sp>
      <p:sp>
        <p:nvSpPr>
          <p:cNvPr id="13" name="object 13">
            <a:extLst>
              <a:ext uri="{FF2B5EF4-FFF2-40B4-BE49-F238E27FC236}">
                <a16:creationId xmlns:a16="http://schemas.microsoft.com/office/drawing/2014/main" id="{AB024F6F-A058-8E4A-8056-2F9B86C9C6A8}"/>
              </a:ext>
            </a:extLst>
          </p:cNvPr>
          <p:cNvSpPr/>
          <p:nvPr/>
        </p:nvSpPr>
        <p:spPr>
          <a:xfrm>
            <a:off x="0" y="4326836"/>
            <a:ext cx="10668000" cy="328613"/>
          </a:xfrm>
          <a:custGeom>
            <a:avLst/>
            <a:gdLst/>
            <a:ahLst/>
            <a:cxnLst/>
            <a:rect l="l" t="t" r="r" b="b"/>
            <a:pathLst>
              <a:path w="1305559">
                <a:moveTo>
                  <a:pt x="0" y="0"/>
                </a:moveTo>
                <a:lnTo>
                  <a:pt x="1304988" y="0"/>
                </a:lnTo>
              </a:path>
            </a:pathLst>
          </a:custGeom>
          <a:ln w="51498">
            <a:solidFill>
              <a:schemeClr val="accent1"/>
            </a:solidFill>
          </a:ln>
        </p:spPr>
        <p:txBody>
          <a:bodyPr lIns="0" tIns="0" rIns="0" bIns="0"/>
          <a:lstStyle/>
          <a:p>
            <a:pPr defTabSz="571460">
              <a:defRPr/>
            </a:pPr>
            <a:endParaRPr sz="1125">
              <a:solidFill>
                <a:prstClr val="black"/>
              </a:solidFill>
              <a:latin typeface="Calibri"/>
            </a:endParaRPr>
          </a:p>
        </p:txBody>
      </p:sp>
      <p:pic>
        <p:nvPicPr>
          <p:cNvPr id="7" name="Picture 6" descr="A black and white logo&#10;&#10;Description automatically generated">
            <a:extLst>
              <a:ext uri="{FF2B5EF4-FFF2-40B4-BE49-F238E27FC236}">
                <a16:creationId xmlns:a16="http://schemas.microsoft.com/office/drawing/2014/main" id="{1DC3C738-BEAD-C4A5-EDE5-C0E175BB0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2977" y="5907551"/>
            <a:ext cx="3088340" cy="953710"/>
          </a:xfrm>
          <a:prstGeom prst="rect">
            <a:avLst/>
          </a:prstGeom>
        </p:spPr>
      </p:pic>
    </p:spTree>
    <p:extLst>
      <p:ext uri="{BB962C8B-B14F-4D97-AF65-F5344CB8AC3E}">
        <p14:creationId xmlns:p14="http://schemas.microsoft.com/office/powerpoint/2010/main" val="1314124205"/>
      </p:ext>
    </p:extLst>
  </p:cSld>
  <p:clrMapOvr>
    <a:overrideClrMapping bg1="dk1" tx1="lt1" bg2="dk2" tx2="lt2" accent1="accent1" accent2="accent2" accent3="accent3" accent4="accent4" accent5="accent5" accent6="accent6" hlink="hlink" folHlink="folHlink"/>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 Strap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C31C-8035-7C47-BB0F-3682B4DA1CD9}"/>
              </a:ext>
            </a:extLst>
          </p:cNvPr>
          <p:cNvSpPr>
            <a:spLocks noGrp="1"/>
          </p:cNvSpPr>
          <p:nvPr>
            <p:ph type="title"/>
          </p:nvPr>
        </p:nvSpPr>
        <p:spPr>
          <a:xfrm>
            <a:off x="838200" y="365126"/>
            <a:ext cx="10515600" cy="763588"/>
          </a:xfrm>
        </p:spPr>
        <p:txBody>
          <a:bodyPr>
            <a:normAutofit/>
          </a:bodyPr>
          <a:lstStyle>
            <a:lvl1pPr>
              <a:defRPr sz="3200">
                <a:solidFill>
                  <a:srgbClr val="F56400"/>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ACA935A-4DF3-F57A-B642-A0A9D3D71360}"/>
              </a:ext>
            </a:extLst>
          </p:cNvPr>
          <p:cNvSpPr>
            <a:spLocks noGrp="1"/>
          </p:cNvSpPr>
          <p:nvPr>
            <p:ph type="sldNum" sz="quarter" idx="12"/>
          </p:nvPr>
        </p:nvSpPr>
        <p:spPr>
          <a:xfrm>
            <a:off x="9108440" y="6478270"/>
            <a:ext cx="2743200" cy="365125"/>
          </a:xfrm>
        </p:spPr>
        <p:txBody>
          <a:bodyPr anchor="ctr">
            <a:normAutofit/>
          </a:bodyPr>
          <a:lstStyle>
            <a:lvl1pPr algn="r">
              <a:defRPr sz="1200">
                <a:solidFill>
                  <a:schemeClr val="bg1"/>
                </a:solidFill>
              </a:defRPr>
            </a:lvl1pPr>
          </a:lstStyle>
          <a:p>
            <a:pPr>
              <a:spcAft>
                <a:spcPts val="600"/>
              </a:spcAft>
            </a:pPr>
            <a:r>
              <a:rPr lang="en-US"/>
              <a:t>WORKDAY@CLEMSON   </a:t>
            </a:r>
            <a:fld id="{BF99A7A3-8E20-DA41-A377-664D90E15AAA}" type="slidenum">
              <a:rPr lang="en-US" smtClean="0"/>
              <a:pPr>
                <a:spcAft>
                  <a:spcPts val="600"/>
                </a:spcAft>
              </a:pPr>
              <a:t>‹#›</a:t>
            </a:fld>
            <a:endParaRPr lang="en-US"/>
          </a:p>
        </p:txBody>
      </p:sp>
      <p:sp>
        <p:nvSpPr>
          <p:cNvPr id="5" name="Text Placeholder 4">
            <a:extLst>
              <a:ext uri="{FF2B5EF4-FFF2-40B4-BE49-F238E27FC236}">
                <a16:creationId xmlns:a16="http://schemas.microsoft.com/office/drawing/2014/main" id="{C959818B-5A89-118C-5ED5-E0B3421D4C55}"/>
              </a:ext>
            </a:extLst>
          </p:cNvPr>
          <p:cNvSpPr>
            <a:spLocks noGrp="1"/>
          </p:cNvSpPr>
          <p:nvPr>
            <p:ph type="body" sz="quarter" idx="13"/>
          </p:nvPr>
        </p:nvSpPr>
        <p:spPr>
          <a:xfrm>
            <a:off x="838200" y="1128714"/>
            <a:ext cx="10515600" cy="653802"/>
          </a:xfrm>
        </p:spPr>
        <p:txBody>
          <a:bodyPr>
            <a:normAutofit/>
          </a:bodyPr>
          <a:lstStyle>
            <a:lvl1pPr marL="0" indent="0">
              <a:buNone/>
              <a:defRPr sz="1600">
                <a:latin typeface="+mn-lt"/>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7504550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56666" y="2180285"/>
            <a:ext cx="3700145" cy="2074545"/>
          </a:xfrm>
          <a:prstGeom prst="rect">
            <a:avLst/>
          </a:prstGeom>
        </p:spPr>
        <p:txBody>
          <a:bodyPr wrap="square" lIns="0" tIns="0" rIns="0" bIns="0">
            <a:spAutoFit/>
          </a:bodyPr>
          <a:lstStyle>
            <a:lvl1pPr>
              <a:defRPr sz="4000" b="1" i="0">
                <a:solidFill>
                  <a:srgbClr val="00346A"/>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3000" b="0" i="0">
                <a:solidFill>
                  <a:srgbClr val="00346A"/>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15385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346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000" b="0" i="0">
                <a:solidFill>
                  <a:srgbClr val="00346A"/>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61739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346A"/>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66076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346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849693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574962" y="5286373"/>
            <a:ext cx="2617037" cy="1571624"/>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31842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FC364-AAE5-CA96-0AE0-6C33F915C019}"/>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B3E490ED-8BBE-9EB5-AA5E-5DBD3F8E25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012922-828A-F0A9-360C-F8BF4E56E7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1677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FF21-FF14-1720-A538-58D1780C69FE}"/>
              </a:ext>
            </a:extLst>
          </p:cNvPr>
          <p:cNvSpPr>
            <a:spLocks noGrp="1"/>
          </p:cNvSpPr>
          <p:nvPr>
            <p:ph type="title"/>
          </p:nvPr>
        </p:nvSpPr>
        <p:spPr>
          <a:xfrm>
            <a:off x="831850" y="1168794"/>
            <a:ext cx="5264150" cy="2852737"/>
          </a:xfrm>
        </p:spPr>
        <p:txBody>
          <a:bodyPr anchor="t"/>
          <a:lstStyle>
            <a:lvl1pPr>
              <a:defRPr sz="6000">
                <a:solidFill>
                  <a:schemeClr val="bg1">
                    <a:lumMod val="9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4FA1BEFF-42B3-3AF3-5D0F-17518E4CE168}"/>
              </a:ext>
            </a:extLst>
          </p:cNvPr>
          <p:cNvSpPr>
            <a:spLocks noGrp="1"/>
          </p:cNvSpPr>
          <p:nvPr>
            <p:ph type="body" idx="1"/>
          </p:nvPr>
        </p:nvSpPr>
        <p:spPr>
          <a:xfrm>
            <a:off x="831850" y="4048519"/>
            <a:ext cx="5264150" cy="1500187"/>
          </a:xfrm>
        </p:spPr>
        <p:txBody>
          <a:bodyPr/>
          <a:lstStyle>
            <a:lvl1pPr marL="0" indent="0">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2816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E39F-D944-A8C8-6EFF-5F60652F3097}"/>
              </a:ext>
            </a:extLst>
          </p:cNvPr>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E742BFF4-451A-6317-5A54-23699752AF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5E9A4-C3E5-5597-8D02-8A322ABB39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ABB16E-B810-16EB-88DA-C1152CBEBE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C9555B-F207-7400-5F2D-5B27709931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217270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B405-8040-D9DF-1A16-F6D749FE113F}"/>
              </a:ext>
            </a:extLst>
          </p:cNvPr>
          <p:cNvSpPr>
            <a:spLocks noGrp="1"/>
          </p:cNvSpPr>
          <p:nvPr>
            <p:ph type="title"/>
          </p:nvPr>
        </p:nvSpPr>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6059232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070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4FE0-AE1F-60DD-3E30-972833E6288E}"/>
              </a:ext>
            </a:extLst>
          </p:cNvPr>
          <p:cNvSpPr>
            <a:spLocks noGrp="1"/>
          </p:cNvSpPr>
          <p:nvPr>
            <p:ph type="title"/>
          </p:nvPr>
        </p:nvSpPr>
        <p:spPr>
          <a:xfrm>
            <a:off x="839788" y="987425"/>
            <a:ext cx="3932237" cy="1825142"/>
          </a:xfrm>
        </p:spPr>
        <p:txBody>
          <a:bodyPr anchor="t">
            <a:noAutofit/>
          </a:bodyPr>
          <a:lstStyle>
            <a:lvl1pPr>
              <a:defRPr sz="4400"/>
            </a:lvl1pPr>
          </a:lstStyle>
          <a:p>
            <a:r>
              <a:rPr lang="en-US" dirty="0"/>
              <a:t>Click to edit Master title style</a:t>
            </a:r>
          </a:p>
        </p:txBody>
      </p:sp>
      <p:sp>
        <p:nvSpPr>
          <p:cNvPr id="4" name="Text Placeholder 3">
            <a:extLst>
              <a:ext uri="{FF2B5EF4-FFF2-40B4-BE49-F238E27FC236}">
                <a16:creationId xmlns:a16="http://schemas.microsoft.com/office/drawing/2014/main" id="{07E611F3-A5F5-626C-E3ED-E35E4EEE329B}"/>
              </a:ext>
            </a:extLst>
          </p:cNvPr>
          <p:cNvSpPr>
            <a:spLocks noGrp="1"/>
          </p:cNvSpPr>
          <p:nvPr>
            <p:ph type="body" sz="half" idx="2"/>
          </p:nvPr>
        </p:nvSpPr>
        <p:spPr>
          <a:xfrm>
            <a:off x="839788" y="2958867"/>
            <a:ext cx="3932237" cy="305800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2" descr="Placeholder Images – Browse 63,238 Stock Photos, Vectors, and Video | Adobe  Stock">
            <a:extLst>
              <a:ext uri="{FF2B5EF4-FFF2-40B4-BE49-F238E27FC236}">
                <a16:creationId xmlns:a16="http://schemas.microsoft.com/office/drawing/2014/main" id="{A851F673-AEA2-5DAB-C798-B3D43ED976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19418" y="1480089"/>
            <a:ext cx="5032794" cy="344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2534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1B0EC-DED9-40C7-642C-0EA7F85BE8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1A46A4-CC34-9CBA-6433-DD860EB462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090E99-1408-3FEB-B362-B673D7449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EA2E10-AD64-9A8C-7642-160BE1E32A64}"/>
              </a:ext>
            </a:extLst>
          </p:cNvPr>
          <p:cNvSpPr>
            <a:spLocks noGrp="1"/>
          </p:cNvSpPr>
          <p:nvPr>
            <p:ph type="dt" sz="half" idx="10"/>
          </p:nvPr>
        </p:nvSpPr>
        <p:spPr/>
        <p:txBody>
          <a:bodyPr/>
          <a:lstStyle/>
          <a:p>
            <a:r>
              <a:rPr lang="en-US" dirty="0"/>
              <a:t>HR.UFL.EDU   |   903 W University Ave. Gainesville, FL 32601-5117   |  (352) 392-2477</a:t>
            </a:r>
          </a:p>
        </p:txBody>
      </p:sp>
    </p:spTree>
    <p:extLst>
      <p:ext uri="{BB962C8B-B14F-4D97-AF65-F5344CB8AC3E}">
        <p14:creationId xmlns:p14="http://schemas.microsoft.com/office/powerpoint/2010/main" val="6161574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5.jpe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39FAA9-F34D-164E-1E1C-07E2FBDCAE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C51FA3B-8B9A-31CD-2C5F-3C4F749644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0C59A5-6080-DF18-5F5D-7648A5276015}"/>
              </a:ext>
            </a:extLst>
          </p:cNvPr>
          <p:cNvSpPr>
            <a:spLocks noGrp="1"/>
          </p:cNvSpPr>
          <p:nvPr>
            <p:ph type="dt" sz="half" idx="2"/>
          </p:nvPr>
        </p:nvSpPr>
        <p:spPr>
          <a:xfrm>
            <a:off x="838199" y="6356350"/>
            <a:ext cx="10515599" cy="365125"/>
          </a:xfrm>
          <a:prstGeom prst="rect">
            <a:avLst/>
          </a:prstGeom>
        </p:spPr>
        <p:txBody>
          <a:bodyPr vert="horz" lIns="91440" tIns="45720" rIns="91440" bIns="45720" rtlCol="0" anchor="ctr"/>
          <a:lstStyle>
            <a:lvl1pPr algn="ctr">
              <a:defRPr sz="1200">
                <a:solidFill>
                  <a:schemeClr val="accent3"/>
                </a:solidFill>
                <a:latin typeface="Gentona Book" pitchFamily="2" charset="77"/>
              </a:defRPr>
            </a:lvl1pPr>
          </a:lstStyle>
          <a:p>
            <a:r>
              <a:rPr lang="en-US" dirty="0"/>
              <a:t>HR.UFL.EDU   |   903 W University Ave. Gainesville, FL 32601-5117   |  (352) 392-2477</a:t>
            </a:r>
          </a:p>
        </p:txBody>
      </p:sp>
    </p:spTree>
    <p:extLst>
      <p:ext uri="{BB962C8B-B14F-4D97-AF65-F5344CB8AC3E}">
        <p14:creationId xmlns:p14="http://schemas.microsoft.com/office/powerpoint/2010/main" val="4278511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b="1" kern="1200">
          <a:solidFill>
            <a:schemeClr val="tx1"/>
          </a:solidFill>
          <a:latin typeface="Gentona Boo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Gentona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Gentona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Gentona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Gentona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Gentona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39FAA9-F34D-164E-1E1C-07E2FBDCAEA8}"/>
              </a:ext>
            </a:extLst>
          </p:cNvPr>
          <p:cNvSpPr>
            <a:spLocks noGrp="1"/>
          </p:cNvSpPr>
          <p:nvPr>
            <p:ph type="title"/>
          </p:nvPr>
        </p:nvSpPr>
        <p:spPr>
          <a:xfrm>
            <a:off x="609600" y="545979"/>
            <a:ext cx="10972800" cy="450038"/>
          </a:xfrm>
          <a:prstGeom prst="rect">
            <a:avLst/>
          </a:prstGeom>
        </p:spPr>
        <p:txBody>
          <a:bodyPr vert="horz" lIns="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C51FA3B-8B9A-31CD-2C5F-3C4F749644E1}"/>
              </a:ext>
            </a:extLst>
          </p:cNvPr>
          <p:cNvSpPr>
            <a:spLocks noGrp="1"/>
          </p:cNvSpPr>
          <p:nvPr>
            <p:ph type="body" idx="1"/>
          </p:nvPr>
        </p:nvSpPr>
        <p:spPr>
          <a:xfrm>
            <a:off x="609599" y="1828800"/>
            <a:ext cx="10972801" cy="43434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983674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4" r:id="rId8"/>
    <p:sldLayoutId id="2147483705" r:id="rId9"/>
    <p:sldLayoutId id="2147483706" r:id="rId10"/>
  </p:sldLayoutIdLst>
  <p:txStyles>
    <p:titleStyle>
      <a:lvl1pPr algn="l" defTabSz="914400" rtl="0" eaLnBrk="1" latinLnBrk="0" hangingPunct="1">
        <a:lnSpc>
          <a:spcPct val="90000"/>
        </a:lnSpc>
        <a:spcBef>
          <a:spcPct val="0"/>
        </a:spcBef>
        <a:buNone/>
        <a:defRPr sz="3200" b="1" kern="1200">
          <a:solidFill>
            <a:schemeClr val="tx1"/>
          </a:solidFill>
          <a:latin typeface="Source Serif 4 SemiBold" panose="02040603050405020204" pitchFamily="18" charset="0"/>
          <a:ea typeface="Source Serif 4 SemiBold" panose="0204060305040502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rgbClr val="4D4D4D"/>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rgbClr val="4D4D4D"/>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rgbClr val="4D4D4D"/>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rgbClr val="4D4D4D"/>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rgbClr val="4D4D4D"/>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6">
          <p15:clr>
            <a:srgbClr val="F26B43"/>
          </p15:clr>
        </p15:guide>
        <p15:guide id="2" pos="384">
          <p15:clr>
            <a:srgbClr val="F26B43"/>
          </p15:clr>
        </p15:guide>
        <p15:guide id="3" pos="7296">
          <p15:clr>
            <a:srgbClr val="F26B43"/>
          </p15:clr>
        </p15:guide>
        <p15:guide id="4" orient="horz" pos="336">
          <p15:clr>
            <a:srgbClr val="F26B43"/>
          </p15:clr>
        </p15:guide>
        <p15:guide id="5" orient="horz" pos="1152">
          <p15:clr>
            <a:srgbClr val="F26B43"/>
          </p15:clr>
        </p15:guide>
        <p15:guide id="6"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39FAA9-F34D-164E-1E1C-07E2FBDCAEA8}"/>
              </a:ext>
            </a:extLst>
          </p:cNvPr>
          <p:cNvSpPr>
            <a:spLocks noGrp="1"/>
          </p:cNvSpPr>
          <p:nvPr>
            <p:ph type="title"/>
          </p:nvPr>
        </p:nvSpPr>
        <p:spPr>
          <a:xfrm>
            <a:off x="609600" y="545979"/>
            <a:ext cx="10972800" cy="450038"/>
          </a:xfrm>
          <a:prstGeom prst="rect">
            <a:avLst/>
          </a:prstGeom>
        </p:spPr>
        <p:txBody>
          <a:bodyPr vert="horz" lIns="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C51FA3B-8B9A-31CD-2C5F-3C4F749644E1}"/>
              </a:ext>
            </a:extLst>
          </p:cNvPr>
          <p:cNvSpPr>
            <a:spLocks noGrp="1"/>
          </p:cNvSpPr>
          <p:nvPr>
            <p:ph type="body" idx="1"/>
          </p:nvPr>
        </p:nvSpPr>
        <p:spPr>
          <a:xfrm>
            <a:off x="609599" y="1828800"/>
            <a:ext cx="10972801" cy="43434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635873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hf hdr="0" ftr="0"/>
  <p:txStyles>
    <p:titleStyle>
      <a:lvl1pPr algn="l" defTabSz="914400" rtl="0" eaLnBrk="1" latinLnBrk="0" hangingPunct="1">
        <a:lnSpc>
          <a:spcPct val="90000"/>
        </a:lnSpc>
        <a:spcBef>
          <a:spcPct val="0"/>
        </a:spcBef>
        <a:buNone/>
        <a:defRPr sz="3200" b="1" kern="1200">
          <a:solidFill>
            <a:schemeClr val="tx2"/>
          </a:solidFill>
          <a:latin typeface="Source Serif 4 SemiBold" panose="02040603050405020204" pitchFamily="18" charset="0"/>
          <a:ea typeface="Source Serif 4 SemiBold" panose="0204060305040502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6">
          <p15:clr>
            <a:srgbClr val="F26B43"/>
          </p15:clr>
        </p15:guide>
        <p15:guide id="2" pos="384">
          <p15:clr>
            <a:srgbClr val="F26B43"/>
          </p15:clr>
        </p15:guide>
        <p15:guide id="3" pos="7296">
          <p15:clr>
            <a:srgbClr val="F26B43"/>
          </p15:clr>
        </p15:guide>
        <p15:guide id="4" orient="horz" pos="336">
          <p15:clr>
            <a:srgbClr val="F26B43"/>
          </p15:clr>
        </p15:guide>
        <p15:guide id="5" orient="horz" pos="1152">
          <p15:clr>
            <a:srgbClr val="F26B43"/>
          </p15:clr>
        </p15:guide>
        <p15:guide id="6" orient="horz" pos="38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89863" y="150113"/>
            <a:ext cx="10812272" cy="1050925"/>
          </a:xfrm>
          <a:prstGeom prst="rect">
            <a:avLst/>
          </a:prstGeom>
        </p:spPr>
        <p:txBody>
          <a:bodyPr wrap="square" lIns="0" tIns="0" rIns="0" bIns="0">
            <a:spAutoFit/>
          </a:bodyPr>
          <a:lstStyle>
            <a:lvl1pPr>
              <a:defRPr sz="4000" b="1" i="0">
                <a:solidFill>
                  <a:srgbClr val="00346A"/>
                </a:solidFill>
                <a:latin typeface="Calibri"/>
                <a:cs typeface="Calibri"/>
              </a:defRPr>
            </a:lvl1pPr>
          </a:lstStyle>
          <a:p>
            <a:endParaRPr/>
          </a:p>
        </p:txBody>
      </p:sp>
      <p:sp>
        <p:nvSpPr>
          <p:cNvPr id="3" name="Holder 3"/>
          <p:cNvSpPr>
            <a:spLocks noGrp="1"/>
          </p:cNvSpPr>
          <p:nvPr>
            <p:ph type="body" idx="1"/>
          </p:nvPr>
        </p:nvSpPr>
        <p:spPr>
          <a:xfrm>
            <a:off x="595680" y="1249807"/>
            <a:ext cx="10579100" cy="4598670"/>
          </a:xfrm>
          <a:prstGeom prst="rect">
            <a:avLst/>
          </a:prstGeom>
        </p:spPr>
        <p:txBody>
          <a:bodyPr wrap="square" lIns="0" tIns="0" rIns="0" bIns="0">
            <a:spAutoFit/>
          </a:bodyPr>
          <a:lstStyle>
            <a:lvl1pPr>
              <a:defRPr sz="3000" b="0" i="0">
                <a:solidFill>
                  <a:srgbClr val="00346A"/>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2/4/2026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18222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40.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policy.ufl.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policy.ufl.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mailto:talent@hr.ufl.ed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mailto:compensation@ufl.ed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hyperlink" Target="https://empowering.ufl.edu/overview/" TargetMode="Externa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benefits@ufl.edu" TargetMode="External"/><Relationship Id="rId2" Type="http://schemas.openxmlformats.org/officeDocument/2006/relationships/image" Target="../media/image14.jp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7F4DA1-8255-79A0-B2E2-9762777642DC}"/>
              </a:ext>
            </a:extLst>
          </p:cNvPr>
          <p:cNvSpPr>
            <a:spLocks noGrp="1"/>
          </p:cNvSpPr>
          <p:nvPr>
            <p:ph type="ctrTitle"/>
          </p:nvPr>
        </p:nvSpPr>
        <p:spPr>
          <a:xfrm>
            <a:off x="477981" y="1122363"/>
            <a:ext cx="5904712" cy="3204134"/>
          </a:xfrm>
        </p:spPr>
        <p:txBody>
          <a:bodyPr anchor="b">
            <a:normAutofit/>
          </a:bodyPr>
          <a:lstStyle/>
          <a:p>
            <a:r>
              <a:rPr lang="en-US" sz="7200" dirty="0">
                <a:latin typeface="IBM Plex Sans" panose="020B0503050203000203" pitchFamily="34" charset="0"/>
              </a:rPr>
              <a:t>UFHR Forum</a:t>
            </a:r>
          </a:p>
        </p:txBody>
      </p:sp>
      <p:sp>
        <p:nvSpPr>
          <p:cNvPr id="3" name="Subtitle 2">
            <a:extLst>
              <a:ext uri="{FF2B5EF4-FFF2-40B4-BE49-F238E27FC236}">
                <a16:creationId xmlns:a16="http://schemas.microsoft.com/office/drawing/2014/main" id="{832B6F11-5E3C-4CED-C8D4-1F83797EB222}"/>
              </a:ext>
            </a:extLst>
          </p:cNvPr>
          <p:cNvSpPr>
            <a:spLocks noGrp="1"/>
          </p:cNvSpPr>
          <p:nvPr>
            <p:ph type="subTitle" idx="1"/>
          </p:nvPr>
        </p:nvSpPr>
        <p:spPr>
          <a:xfrm>
            <a:off x="477980" y="4872923"/>
            <a:ext cx="4023359" cy="726192"/>
          </a:xfrm>
        </p:spPr>
        <p:txBody>
          <a:bodyPr>
            <a:normAutofit/>
          </a:bodyPr>
          <a:lstStyle/>
          <a:p>
            <a:r>
              <a:rPr lang="en-US" sz="3200" dirty="0">
                <a:solidFill>
                  <a:schemeClr val="accent2"/>
                </a:solidFill>
                <a:latin typeface="IBM Plex Sans" panose="020B0503050203000203" pitchFamily="34" charset="0"/>
              </a:rPr>
              <a:t>February 4, 2026</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AE230394-C32C-D8AD-05A9-972B2AB5B321}"/>
              </a:ext>
            </a:extLst>
          </p:cNvPr>
          <p:cNvSpPr>
            <a:spLocks noGrp="1"/>
          </p:cNvSpPr>
          <p:nvPr>
            <p:ph type="dt" sz="half" idx="4294967295"/>
          </p:nvPr>
        </p:nvSpPr>
        <p:spPr>
          <a:xfrm>
            <a:off x="477980" y="5735637"/>
            <a:ext cx="4943780" cy="985838"/>
          </a:xfrm>
        </p:spPr>
        <p:txBody>
          <a:bodyPr>
            <a:normAutofit/>
          </a:bodyPr>
          <a:lstStyle/>
          <a:p>
            <a:pPr algn="l">
              <a:lnSpc>
                <a:spcPct val="90000"/>
              </a:lnSpc>
              <a:spcAft>
                <a:spcPts val="600"/>
              </a:spcAft>
            </a:pPr>
            <a:r>
              <a:rPr lang="en-US" sz="1600" dirty="0">
                <a:solidFill>
                  <a:schemeClr val="tx1"/>
                </a:solidFill>
                <a:latin typeface="IBM Plex Sans" panose="020B0503050203000203" pitchFamily="34" charset="0"/>
              </a:rPr>
              <a:t>903 W University Ave. Gainesville, FL 32601-5117 </a:t>
            </a:r>
            <a:br>
              <a:rPr lang="en-US" sz="1600" dirty="0">
                <a:solidFill>
                  <a:schemeClr val="tx1"/>
                </a:solidFill>
                <a:latin typeface="IBM Plex Sans" panose="020B0503050203000203" pitchFamily="34" charset="0"/>
              </a:rPr>
            </a:br>
            <a:r>
              <a:rPr lang="en-US" sz="1600" dirty="0">
                <a:solidFill>
                  <a:schemeClr val="tx1"/>
                </a:solidFill>
                <a:latin typeface="IBM Plex Sans" panose="020B0503050203000203" pitchFamily="34" charset="0"/>
              </a:rPr>
              <a:t>HR.UFL.EDU   |  (352) 392-2477</a:t>
            </a:r>
          </a:p>
        </p:txBody>
      </p:sp>
      <p:pic>
        <p:nvPicPr>
          <p:cNvPr id="5" name="Picture 4">
            <a:extLst>
              <a:ext uri="{FF2B5EF4-FFF2-40B4-BE49-F238E27FC236}">
                <a16:creationId xmlns:a16="http://schemas.microsoft.com/office/drawing/2014/main" id="{93D4A966-87B9-602B-DF27-1FB3559ECD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80690" y="6137464"/>
            <a:ext cx="3175000" cy="368300"/>
          </a:xfrm>
          <a:prstGeom prst="rect">
            <a:avLst/>
          </a:prstGeom>
        </p:spPr>
      </p:pic>
    </p:spTree>
    <p:extLst>
      <p:ext uri="{BB962C8B-B14F-4D97-AF65-F5344CB8AC3E}">
        <p14:creationId xmlns:p14="http://schemas.microsoft.com/office/powerpoint/2010/main" val="22206336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575292" y="5286755"/>
            <a:ext cx="2616707" cy="1571242"/>
          </a:xfrm>
          <a:prstGeom prst="rect">
            <a:avLst/>
          </a:prstGeom>
        </p:spPr>
      </p:pic>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ts val="4760"/>
              </a:lnSpc>
              <a:spcBef>
                <a:spcPts val="95"/>
              </a:spcBef>
            </a:pPr>
            <a:r>
              <a:rPr spc="-190"/>
              <a:t>Double</a:t>
            </a:r>
            <a:r>
              <a:rPr spc="-415"/>
              <a:t> </a:t>
            </a:r>
            <a:r>
              <a:rPr spc="-145"/>
              <a:t>Deductions</a:t>
            </a:r>
          </a:p>
          <a:p>
            <a:pPr marL="12700">
              <a:lnSpc>
                <a:spcPts val="3320"/>
              </a:lnSpc>
            </a:pPr>
            <a:r>
              <a:rPr sz="2800" b="0">
                <a:solidFill>
                  <a:srgbClr val="4D4D4D"/>
                </a:solidFill>
                <a:latin typeface="Calibri"/>
                <a:cs typeface="Calibri"/>
              </a:rPr>
              <a:t>9/10</a:t>
            </a:r>
            <a:r>
              <a:rPr sz="2800" b="0" spc="-155">
                <a:solidFill>
                  <a:srgbClr val="4D4D4D"/>
                </a:solidFill>
                <a:latin typeface="Calibri"/>
                <a:cs typeface="Calibri"/>
              </a:rPr>
              <a:t> </a:t>
            </a:r>
            <a:r>
              <a:rPr sz="2800" b="0">
                <a:solidFill>
                  <a:srgbClr val="4D4D4D"/>
                </a:solidFill>
                <a:latin typeface="Calibri"/>
                <a:cs typeface="Calibri"/>
              </a:rPr>
              <a:t>Month</a:t>
            </a:r>
            <a:r>
              <a:rPr sz="2800" b="0" spc="-114">
                <a:solidFill>
                  <a:srgbClr val="4D4D4D"/>
                </a:solidFill>
                <a:latin typeface="Calibri"/>
                <a:cs typeface="Calibri"/>
              </a:rPr>
              <a:t> </a:t>
            </a:r>
            <a:r>
              <a:rPr sz="2800" b="0" spc="-10">
                <a:solidFill>
                  <a:srgbClr val="4D4D4D"/>
                </a:solidFill>
                <a:latin typeface="Calibri"/>
                <a:cs typeface="Calibri"/>
              </a:rPr>
              <a:t>Employees</a:t>
            </a:r>
            <a:endParaRPr sz="2800">
              <a:latin typeface="Calibri"/>
              <a:cs typeface="Calibri"/>
            </a:endParaRPr>
          </a:p>
        </p:txBody>
      </p:sp>
      <p:sp>
        <p:nvSpPr>
          <p:cNvPr id="4" name="object 4"/>
          <p:cNvSpPr txBox="1"/>
          <p:nvPr/>
        </p:nvSpPr>
        <p:spPr>
          <a:xfrm>
            <a:off x="1124429" y="1278883"/>
            <a:ext cx="9310370" cy="5017784"/>
          </a:xfrm>
          <a:prstGeom prst="rect">
            <a:avLst/>
          </a:prstGeom>
        </p:spPr>
        <p:txBody>
          <a:bodyPr vert="horz" wrap="square" lIns="0" tIns="53340" rIns="0" bIns="0" rtlCol="0" anchor="t">
            <a:spAutoFit/>
          </a:bodyPr>
          <a:lstStyle/>
          <a:p>
            <a:pPr marL="238125" marR="5080" lvl="0" indent="-226060" defTabSz="914400" eaLnBrk="1" fontAlgn="auto" latinLnBrk="0" hangingPunct="1">
              <a:lnSpc>
                <a:spcPts val="2600"/>
              </a:lnSpc>
              <a:spcBef>
                <a:spcPts val="420"/>
              </a:spcBef>
              <a:spcAft>
                <a:spcPts val="0"/>
              </a:spcAft>
              <a:buClrTx/>
              <a:buSzTx/>
              <a:buFontTx/>
              <a:buChar char="•"/>
              <a:tabLst>
                <a:tab pos="240665" algn="l"/>
              </a:tabLst>
              <a:defRPr/>
            </a:pPr>
            <a:r>
              <a:rPr kumimoji="0" sz="2400" b="0" i="0" u="none" strike="noStrike" kern="0" cap="none" spc="-10" normalizeH="0" baseline="0" noProof="0">
                <a:ln>
                  <a:noFill/>
                </a:ln>
                <a:solidFill>
                  <a:srgbClr val="00346A"/>
                </a:solidFill>
                <a:effectLst/>
                <a:uLnTx/>
                <a:uFillTx/>
                <a:latin typeface="Calibri"/>
                <a:cs typeface="Calibri"/>
              </a:rPr>
              <a:t>Active</a:t>
            </a:r>
            <a:r>
              <a:rPr kumimoji="0" sz="2400" b="0" i="0" u="none" strike="noStrike" kern="0" cap="none" spc="-70" normalizeH="0" baseline="0" noProof="0">
                <a:ln>
                  <a:noFill/>
                </a:ln>
                <a:solidFill>
                  <a:srgbClr val="00346A"/>
                </a:solidFill>
                <a:effectLst/>
                <a:uLnTx/>
                <a:uFillTx/>
                <a:latin typeface="Calibri"/>
                <a:cs typeface="Calibri"/>
              </a:rPr>
              <a:t> </a:t>
            </a:r>
            <a:r>
              <a:rPr kumimoji="0" sz="2400" b="0" i="0" u="none" strike="noStrike" kern="0" cap="none" spc="50" normalizeH="0" baseline="0" noProof="0">
                <a:ln>
                  <a:noFill/>
                </a:ln>
                <a:solidFill>
                  <a:srgbClr val="00346A"/>
                </a:solidFill>
                <a:effectLst/>
                <a:uLnTx/>
                <a:uFillTx/>
                <a:latin typeface="Calibri"/>
                <a:cs typeface="Calibri"/>
              </a:rPr>
              <a:t>9/10-</a:t>
            </a:r>
            <a:r>
              <a:rPr kumimoji="0" sz="2400" b="0" i="0" u="none" strike="noStrike" kern="0" cap="none" spc="-10" normalizeH="0" baseline="0" noProof="0">
                <a:ln>
                  <a:noFill/>
                </a:ln>
                <a:solidFill>
                  <a:srgbClr val="00346A"/>
                </a:solidFill>
                <a:effectLst/>
                <a:uLnTx/>
                <a:uFillTx/>
                <a:latin typeface="Calibri"/>
                <a:cs typeface="Calibri"/>
              </a:rPr>
              <a:t>month</a:t>
            </a:r>
            <a:r>
              <a:rPr kumimoji="0" sz="2400" b="0" i="0" u="none" strike="noStrike" kern="0" cap="none" spc="-95" normalizeH="0" baseline="0" noProof="0">
                <a:ln>
                  <a:noFill/>
                </a:ln>
                <a:solidFill>
                  <a:srgbClr val="00346A"/>
                </a:solidFill>
                <a:effectLst/>
                <a:uLnTx/>
                <a:uFillTx/>
                <a:latin typeface="Calibri"/>
                <a:cs typeface="Calibri"/>
              </a:rPr>
              <a:t> </a:t>
            </a:r>
            <a:r>
              <a:rPr kumimoji="0" sz="2400" b="0" i="0" u="none" strike="noStrike" kern="0" cap="none" spc="-80" normalizeH="0" baseline="0" noProof="0">
                <a:ln>
                  <a:noFill/>
                </a:ln>
                <a:solidFill>
                  <a:srgbClr val="00346A"/>
                </a:solidFill>
                <a:effectLst/>
                <a:uLnTx/>
                <a:uFillTx/>
                <a:latin typeface="Calibri"/>
                <a:cs typeface="Calibri"/>
              </a:rPr>
              <a:t>employees</a:t>
            </a:r>
            <a:r>
              <a:rPr kumimoji="0" sz="2400" b="0" i="0" u="none" strike="noStrike" kern="0" cap="none" spc="-145" normalizeH="0" baseline="0" noProof="0">
                <a:ln>
                  <a:noFill/>
                </a:ln>
                <a:solidFill>
                  <a:srgbClr val="00346A"/>
                </a:solidFill>
                <a:effectLst/>
                <a:uLnTx/>
                <a:uFillTx/>
                <a:latin typeface="Calibri"/>
                <a:cs typeface="Calibri"/>
              </a:rPr>
              <a:t> </a:t>
            </a:r>
            <a:r>
              <a:rPr kumimoji="0" sz="2400" b="0" i="0" u="none" strike="noStrike" kern="0" cap="none" spc="-85" normalizeH="0" baseline="0" noProof="0">
                <a:ln>
                  <a:noFill/>
                </a:ln>
                <a:solidFill>
                  <a:srgbClr val="00346A"/>
                </a:solidFill>
                <a:effectLst/>
                <a:uLnTx/>
                <a:uFillTx/>
                <a:latin typeface="Calibri"/>
                <a:cs typeface="Calibri"/>
              </a:rPr>
              <a:t>have</a:t>
            </a:r>
            <a:r>
              <a:rPr kumimoji="0" sz="2400" b="0" i="0" u="none" strike="noStrike" kern="0" cap="none" spc="-155" normalizeH="0" baseline="0" noProof="0">
                <a:ln>
                  <a:noFill/>
                </a:ln>
                <a:solidFill>
                  <a:srgbClr val="00346A"/>
                </a:solidFill>
                <a:effectLst/>
                <a:uLnTx/>
                <a:uFillTx/>
                <a:latin typeface="Calibri"/>
                <a:cs typeface="Calibri"/>
              </a:rPr>
              <a:t> </a:t>
            </a:r>
            <a:r>
              <a:rPr kumimoji="0" sz="2400" b="0" i="0" u="none" strike="noStrike" kern="0" cap="none" spc="-45" normalizeH="0" baseline="0" noProof="0">
                <a:ln>
                  <a:noFill/>
                </a:ln>
                <a:solidFill>
                  <a:srgbClr val="FF4615"/>
                </a:solidFill>
                <a:effectLst/>
                <a:uLnTx/>
                <a:uFillTx/>
                <a:latin typeface="Calibri"/>
                <a:cs typeface="Calibri"/>
              </a:rPr>
              <a:t>double</a:t>
            </a:r>
            <a:r>
              <a:rPr kumimoji="0" sz="2400" b="0" i="0" u="none" strike="noStrike" kern="0" cap="none" spc="-90" normalizeH="0" baseline="0" noProof="0">
                <a:ln>
                  <a:noFill/>
                </a:ln>
                <a:solidFill>
                  <a:srgbClr val="FF4615"/>
                </a:solidFill>
                <a:effectLst/>
                <a:uLnTx/>
                <a:uFillTx/>
                <a:latin typeface="Calibri"/>
                <a:cs typeface="Calibri"/>
              </a:rPr>
              <a:t> </a:t>
            </a:r>
            <a:r>
              <a:rPr kumimoji="0" sz="2400" b="0" i="0" u="none" strike="noStrike" kern="0" cap="none" spc="-35" normalizeH="0" baseline="0" noProof="0">
                <a:ln>
                  <a:noFill/>
                </a:ln>
                <a:solidFill>
                  <a:srgbClr val="FF4615"/>
                </a:solidFill>
                <a:effectLst/>
                <a:uLnTx/>
                <a:uFillTx/>
                <a:latin typeface="Calibri"/>
                <a:cs typeface="Calibri"/>
              </a:rPr>
              <a:t>premium</a:t>
            </a:r>
            <a:r>
              <a:rPr kumimoji="0" sz="2400" b="0" i="0" u="none" strike="noStrike" kern="0" cap="none" spc="-100" normalizeH="0" baseline="0" noProof="0">
                <a:ln>
                  <a:noFill/>
                </a:ln>
                <a:solidFill>
                  <a:srgbClr val="FF4615"/>
                </a:solidFill>
                <a:effectLst/>
                <a:uLnTx/>
                <a:uFillTx/>
                <a:latin typeface="Calibri"/>
                <a:cs typeface="Calibri"/>
              </a:rPr>
              <a:t> </a:t>
            </a:r>
            <a:r>
              <a:rPr kumimoji="0" sz="2400" b="0" i="0" u="none" strike="noStrike" kern="0" cap="none" spc="-45" normalizeH="0" baseline="0" noProof="0">
                <a:ln>
                  <a:noFill/>
                </a:ln>
                <a:solidFill>
                  <a:srgbClr val="FF4615"/>
                </a:solidFill>
                <a:effectLst/>
                <a:uLnTx/>
                <a:uFillTx/>
                <a:latin typeface="Calibri"/>
                <a:cs typeface="Calibri"/>
              </a:rPr>
              <a:t>deductions</a:t>
            </a:r>
            <a:r>
              <a:rPr kumimoji="0" sz="2400" b="0" i="0" u="none" strike="noStrike" kern="0" cap="none" spc="-55" normalizeH="0" baseline="0" noProof="0">
                <a:ln>
                  <a:noFill/>
                </a:ln>
                <a:solidFill>
                  <a:srgbClr val="FF4615"/>
                </a:solidFill>
                <a:effectLst/>
                <a:uLnTx/>
                <a:uFillTx/>
                <a:latin typeface="Calibri"/>
                <a:cs typeface="Calibri"/>
              </a:rPr>
              <a:t> </a:t>
            </a:r>
            <a:r>
              <a:rPr kumimoji="0" sz="2400" b="0" i="0" u="none" strike="noStrike" kern="0" cap="none" spc="0" normalizeH="0" baseline="0" noProof="0">
                <a:ln>
                  <a:noFill/>
                </a:ln>
                <a:solidFill>
                  <a:srgbClr val="FF4615"/>
                </a:solidFill>
                <a:effectLst/>
                <a:uLnTx/>
                <a:uFillTx/>
                <a:latin typeface="Calibri"/>
                <a:cs typeface="Calibri"/>
              </a:rPr>
              <a:t>during</a:t>
            </a:r>
            <a:r>
              <a:rPr kumimoji="0" sz="2400" b="0" i="0" u="none" strike="noStrike" kern="0" cap="none" spc="-65" normalizeH="0" baseline="0" noProof="0">
                <a:ln>
                  <a:noFill/>
                </a:ln>
                <a:solidFill>
                  <a:srgbClr val="FF4615"/>
                </a:solidFill>
                <a:effectLst/>
                <a:uLnTx/>
                <a:uFillTx/>
                <a:latin typeface="Calibri"/>
                <a:cs typeface="Calibri"/>
              </a:rPr>
              <a:t> </a:t>
            </a:r>
            <a:r>
              <a:rPr kumimoji="0" sz="2400" b="0" i="0" u="none" strike="noStrike" kern="0" cap="none" spc="-25" normalizeH="0" baseline="0" noProof="0">
                <a:ln>
                  <a:noFill/>
                </a:ln>
                <a:solidFill>
                  <a:srgbClr val="FF4615"/>
                </a:solidFill>
                <a:effectLst/>
                <a:uLnTx/>
                <a:uFillTx/>
                <a:latin typeface="Calibri"/>
                <a:cs typeface="Calibri"/>
              </a:rPr>
              <a:t>the 	</a:t>
            </a:r>
            <a:r>
              <a:rPr kumimoji="0" sz="2400" b="0" i="0" u="none" strike="noStrike" kern="0" cap="none" spc="-45" normalizeH="0" baseline="0" noProof="0">
                <a:ln>
                  <a:noFill/>
                </a:ln>
                <a:solidFill>
                  <a:srgbClr val="FF4615"/>
                </a:solidFill>
                <a:effectLst/>
                <a:uLnTx/>
                <a:uFillTx/>
                <a:latin typeface="Calibri"/>
                <a:cs typeface="Calibri"/>
              </a:rPr>
              <a:t>spring</a:t>
            </a:r>
            <a:r>
              <a:rPr kumimoji="0" sz="2400" b="0" i="0" u="none" strike="noStrike" kern="0" cap="none" spc="-100" normalizeH="0" baseline="0" noProof="0">
                <a:ln>
                  <a:noFill/>
                </a:ln>
                <a:solidFill>
                  <a:srgbClr val="FF4615"/>
                </a:solidFill>
                <a:effectLst/>
                <a:uLnTx/>
                <a:uFillTx/>
                <a:latin typeface="Calibri"/>
                <a:cs typeface="Calibri"/>
              </a:rPr>
              <a:t> </a:t>
            </a:r>
            <a:r>
              <a:rPr kumimoji="0" sz="2400" b="0" i="0" u="none" strike="noStrike" kern="0" cap="none" spc="0" normalizeH="0" baseline="0" noProof="0">
                <a:ln>
                  <a:noFill/>
                </a:ln>
                <a:solidFill>
                  <a:srgbClr val="FF4615"/>
                </a:solidFill>
                <a:effectLst/>
                <a:uLnTx/>
                <a:uFillTx/>
                <a:latin typeface="Calibri"/>
                <a:cs typeface="Calibri"/>
              </a:rPr>
              <a:t>to</a:t>
            </a:r>
            <a:r>
              <a:rPr kumimoji="0" sz="2400" b="0" i="0" u="none" strike="noStrike" kern="0" cap="none" spc="-15" normalizeH="0" baseline="0" noProof="0">
                <a:ln>
                  <a:noFill/>
                </a:ln>
                <a:solidFill>
                  <a:srgbClr val="FF4615"/>
                </a:solidFill>
                <a:effectLst/>
                <a:uLnTx/>
                <a:uFillTx/>
                <a:latin typeface="Calibri"/>
                <a:cs typeface="Calibri"/>
              </a:rPr>
              <a:t> </a:t>
            </a:r>
            <a:r>
              <a:rPr kumimoji="0" sz="2400" b="0" i="0" u="none" strike="noStrike" kern="0" cap="none" spc="-40" normalizeH="0" baseline="0" noProof="0">
                <a:ln>
                  <a:noFill/>
                </a:ln>
                <a:solidFill>
                  <a:srgbClr val="FF4615"/>
                </a:solidFill>
                <a:effectLst/>
                <a:uLnTx/>
                <a:uFillTx/>
                <a:latin typeface="Calibri"/>
                <a:cs typeface="Calibri"/>
              </a:rPr>
              <a:t>cover</a:t>
            </a:r>
            <a:r>
              <a:rPr kumimoji="0" sz="2400" b="0" i="0" u="none" strike="noStrike" kern="0" cap="none" spc="-85" normalizeH="0" baseline="0" noProof="0">
                <a:ln>
                  <a:noFill/>
                </a:ln>
                <a:solidFill>
                  <a:srgbClr val="FF4615"/>
                </a:solidFill>
                <a:effectLst/>
                <a:uLnTx/>
                <a:uFillTx/>
                <a:latin typeface="Calibri"/>
                <a:cs typeface="Calibri"/>
              </a:rPr>
              <a:t> </a:t>
            </a:r>
            <a:r>
              <a:rPr kumimoji="0" sz="2400" b="0" i="0" u="none" strike="noStrike" kern="0" cap="none" spc="-45" normalizeH="0" baseline="0" noProof="0">
                <a:ln>
                  <a:noFill/>
                </a:ln>
                <a:solidFill>
                  <a:srgbClr val="FF4615"/>
                </a:solidFill>
                <a:effectLst/>
                <a:uLnTx/>
                <a:uFillTx/>
                <a:latin typeface="Calibri"/>
                <a:cs typeface="Calibri"/>
              </a:rPr>
              <a:t>summer</a:t>
            </a:r>
            <a:r>
              <a:rPr kumimoji="0" sz="2400" b="0" i="0" u="none" strike="noStrike" kern="0" cap="none" spc="-145" normalizeH="0" baseline="0" noProof="0">
                <a:ln>
                  <a:noFill/>
                </a:ln>
                <a:solidFill>
                  <a:srgbClr val="FF4615"/>
                </a:solidFill>
                <a:effectLst/>
                <a:uLnTx/>
                <a:uFillTx/>
                <a:latin typeface="Calibri"/>
                <a:cs typeface="Calibri"/>
              </a:rPr>
              <a:t> </a:t>
            </a:r>
            <a:r>
              <a:rPr kumimoji="0" sz="2400" b="0" i="0" u="none" strike="noStrike" kern="0" cap="none" spc="-60" normalizeH="0" baseline="0" noProof="0">
                <a:ln>
                  <a:noFill/>
                </a:ln>
                <a:solidFill>
                  <a:srgbClr val="FF4615"/>
                </a:solidFill>
                <a:effectLst/>
                <a:uLnTx/>
                <a:uFillTx/>
                <a:latin typeface="Calibri"/>
                <a:cs typeface="Calibri"/>
              </a:rPr>
              <a:t>when</a:t>
            </a:r>
            <a:r>
              <a:rPr kumimoji="0" sz="2400" b="0" i="0" u="none" strike="noStrike" kern="0" cap="none" spc="-114" normalizeH="0" baseline="0" noProof="0">
                <a:ln>
                  <a:noFill/>
                </a:ln>
                <a:solidFill>
                  <a:srgbClr val="FF4615"/>
                </a:solidFill>
                <a:effectLst/>
                <a:uLnTx/>
                <a:uFillTx/>
                <a:latin typeface="Calibri"/>
                <a:cs typeface="Calibri"/>
              </a:rPr>
              <a:t> </a:t>
            </a:r>
            <a:r>
              <a:rPr kumimoji="0" sz="2400" b="0" i="0" u="none" strike="noStrike" kern="0" cap="none" spc="-20" normalizeH="0" baseline="0" noProof="0">
                <a:ln>
                  <a:noFill/>
                </a:ln>
                <a:solidFill>
                  <a:srgbClr val="FF4615"/>
                </a:solidFill>
                <a:effectLst/>
                <a:uLnTx/>
                <a:uFillTx/>
                <a:latin typeface="Calibri"/>
                <a:cs typeface="Calibri"/>
              </a:rPr>
              <a:t>no</a:t>
            </a:r>
            <a:r>
              <a:rPr kumimoji="0" sz="2400" b="0" i="0" u="none" strike="noStrike" kern="0" cap="none" spc="-120" normalizeH="0" baseline="0" noProof="0">
                <a:ln>
                  <a:noFill/>
                </a:ln>
                <a:solidFill>
                  <a:srgbClr val="FF4615"/>
                </a:solidFill>
                <a:effectLst/>
                <a:uLnTx/>
                <a:uFillTx/>
                <a:latin typeface="Calibri"/>
                <a:cs typeface="Calibri"/>
              </a:rPr>
              <a:t> </a:t>
            </a:r>
            <a:r>
              <a:rPr kumimoji="0" sz="2400" b="0" i="0" u="none" strike="noStrike" kern="0" cap="none" spc="-35" normalizeH="0" baseline="0" noProof="0">
                <a:ln>
                  <a:noFill/>
                </a:ln>
                <a:solidFill>
                  <a:srgbClr val="FF4615"/>
                </a:solidFill>
                <a:effectLst/>
                <a:uLnTx/>
                <a:uFillTx/>
                <a:latin typeface="Calibri"/>
                <a:cs typeface="Calibri"/>
              </a:rPr>
              <a:t>payroll</a:t>
            </a:r>
            <a:r>
              <a:rPr kumimoji="0" sz="2400" b="0" i="0" u="none" strike="noStrike" kern="0" cap="none" spc="-165" normalizeH="0" baseline="0" noProof="0">
                <a:ln>
                  <a:noFill/>
                </a:ln>
                <a:solidFill>
                  <a:srgbClr val="FF4615"/>
                </a:solidFill>
                <a:effectLst/>
                <a:uLnTx/>
                <a:uFillTx/>
                <a:latin typeface="Calibri"/>
                <a:cs typeface="Calibri"/>
              </a:rPr>
              <a:t> </a:t>
            </a:r>
            <a:r>
              <a:rPr kumimoji="0" sz="2400" b="0" i="0" u="none" strike="noStrike" kern="0" cap="none" spc="-45" normalizeH="0" baseline="0" noProof="0">
                <a:ln>
                  <a:noFill/>
                </a:ln>
                <a:solidFill>
                  <a:srgbClr val="FF4615"/>
                </a:solidFill>
                <a:effectLst/>
                <a:uLnTx/>
                <a:uFillTx/>
                <a:latin typeface="Calibri"/>
                <a:cs typeface="Calibri"/>
              </a:rPr>
              <a:t>is</a:t>
            </a:r>
            <a:r>
              <a:rPr kumimoji="0" sz="2400" b="0" i="0" u="none" strike="noStrike" kern="0" cap="none" spc="-180" normalizeH="0" baseline="0" noProof="0">
                <a:ln>
                  <a:noFill/>
                </a:ln>
                <a:solidFill>
                  <a:srgbClr val="FF4615"/>
                </a:solidFill>
                <a:effectLst/>
                <a:uLnTx/>
                <a:uFillTx/>
                <a:latin typeface="Calibri"/>
                <a:cs typeface="Calibri"/>
              </a:rPr>
              <a:t> </a:t>
            </a:r>
            <a:r>
              <a:rPr kumimoji="0" sz="2400" b="0" i="0" u="none" strike="noStrike" kern="0" cap="none" spc="-10" normalizeH="0" baseline="0" noProof="0">
                <a:ln>
                  <a:noFill/>
                </a:ln>
                <a:solidFill>
                  <a:srgbClr val="FF4615"/>
                </a:solidFill>
                <a:effectLst/>
                <a:uLnTx/>
                <a:uFillTx/>
                <a:latin typeface="Calibri"/>
                <a:cs typeface="Calibri"/>
              </a:rPr>
              <a:t>issued</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38125" marR="0" lvl="0" indent="-225425" defTabSz="914400" eaLnBrk="1" fontAlgn="auto" latinLnBrk="0" hangingPunct="1">
              <a:lnSpc>
                <a:spcPct val="100000"/>
              </a:lnSpc>
              <a:spcBef>
                <a:spcPts val="660"/>
              </a:spcBef>
              <a:spcAft>
                <a:spcPts val="0"/>
              </a:spcAft>
              <a:buClrTx/>
              <a:buSzTx/>
              <a:buFontTx/>
              <a:buChar char="•"/>
              <a:tabLst>
                <a:tab pos="238125" algn="l"/>
              </a:tabLst>
              <a:defRPr/>
            </a:pPr>
            <a:r>
              <a:rPr kumimoji="0" sz="2400" b="0" i="0" u="none" strike="noStrike" kern="0" cap="none" spc="-70" normalizeH="0" baseline="0" noProof="0">
                <a:ln>
                  <a:noFill/>
                </a:ln>
                <a:solidFill>
                  <a:srgbClr val="00346A"/>
                </a:solidFill>
                <a:effectLst/>
                <a:uLnTx/>
                <a:uFillTx/>
                <a:latin typeface="Calibri"/>
                <a:cs typeface="Calibri"/>
              </a:rPr>
              <a:t>Double</a:t>
            </a:r>
            <a:r>
              <a:rPr kumimoji="0" sz="2400" b="0" i="0" u="none" strike="noStrike" kern="0" cap="none" spc="-114" normalizeH="0" baseline="0" noProof="0">
                <a:ln>
                  <a:noFill/>
                </a:ln>
                <a:solidFill>
                  <a:srgbClr val="00346A"/>
                </a:solidFill>
                <a:effectLst/>
                <a:uLnTx/>
                <a:uFillTx/>
                <a:latin typeface="Calibri"/>
                <a:cs typeface="Calibri"/>
              </a:rPr>
              <a:t> </a:t>
            </a:r>
            <a:r>
              <a:rPr kumimoji="0" sz="2400" b="0" i="0" u="none" strike="noStrike" kern="0" cap="none" spc="-10" normalizeH="0" baseline="0" noProof="0">
                <a:ln>
                  <a:noFill/>
                </a:ln>
                <a:solidFill>
                  <a:srgbClr val="00346A"/>
                </a:solidFill>
                <a:effectLst/>
                <a:uLnTx/>
                <a:uFillTx/>
                <a:latin typeface="Calibri"/>
                <a:cs typeface="Calibri"/>
              </a:rPr>
              <a:t>deductions</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696595" marR="0" lvl="1" indent="-225425" defTabSz="914400" eaLnBrk="1" fontAlgn="auto" latinLnBrk="0" hangingPunct="1">
              <a:lnSpc>
                <a:spcPct val="100000"/>
              </a:lnSpc>
              <a:spcBef>
                <a:spcPts val="204"/>
              </a:spcBef>
              <a:spcAft>
                <a:spcPts val="0"/>
              </a:spcAft>
              <a:buClrTx/>
              <a:buSzTx/>
              <a:buFontTx/>
              <a:buChar char="•"/>
              <a:tabLst>
                <a:tab pos="696595" algn="l"/>
              </a:tabLst>
              <a:defRPr/>
            </a:pPr>
            <a:r>
              <a:rPr kumimoji="0" sz="2400" b="0" i="0" u="none" strike="noStrike" kern="0" cap="none" spc="-165" normalizeH="0" baseline="0" noProof="0">
                <a:ln>
                  <a:noFill/>
                </a:ln>
                <a:solidFill>
                  <a:srgbClr val="00346A"/>
                </a:solidFill>
                <a:effectLst/>
                <a:uLnTx/>
                <a:uFillTx/>
                <a:latin typeface="Calibri"/>
                <a:cs typeface="Calibri"/>
              </a:rPr>
              <a:t>BEGIN:</a:t>
            </a:r>
            <a:r>
              <a:rPr kumimoji="0" sz="2400" b="0" i="0" u="none" strike="noStrike" kern="0" cap="none" spc="-22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2/</a:t>
            </a:r>
            <a:r>
              <a:rPr kumimoji="0" lang="en-US" sz="2400" b="0" i="0" u="none" strike="noStrike" kern="0" cap="none" spc="0" normalizeH="0" baseline="0" noProof="0">
                <a:ln>
                  <a:noFill/>
                </a:ln>
                <a:solidFill>
                  <a:srgbClr val="00346A"/>
                </a:solidFill>
                <a:effectLst/>
                <a:uLnTx/>
                <a:uFillTx/>
                <a:latin typeface="Calibri"/>
                <a:cs typeface="Calibri"/>
              </a:rPr>
              <a:t>6/2026</a:t>
            </a:r>
            <a:r>
              <a:rPr kumimoji="0" sz="2400" b="0" i="0" u="none" strike="noStrike" kern="0" cap="none" spc="-25" normalizeH="0" baseline="0" noProof="0">
                <a:ln>
                  <a:noFill/>
                </a:ln>
                <a:solidFill>
                  <a:srgbClr val="00346A"/>
                </a:solidFill>
                <a:effectLst/>
                <a:uLnTx/>
                <a:uFillTx/>
                <a:latin typeface="Calibri"/>
                <a:cs typeface="Calibri"/>
              </a:rPr>
              <a:t> </a:t>
            </a:r>
            <a:r>
              <a:rPr kumimoji="0" sz="2400" b="0" i="0" u="none" strike="noStrike" kern="0" cap="none" spc="-10" normalizeH="0" baseline="0" noProof="0">
                <a:ln>
                  <a:noFill/>
                </a:ln>
                <a:solidFill>
                  <a:srgbClr val="00346A"/>
                </a:solidFill>
                <a:effectLst/>
                <a:uLnTx/>
                <a:uFillTx/>
                <a:latin typeface="Calibri"/>
                <a:cs typeface="Calibri"/>
              </a:rPr>
              <a:t>paycheck</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696595" marR="0" lvl="1" indent="-225425" defTabSz="914400" eaLnBrk="1" fontAlgn="auto" latinLnBrk="0" hangingPunct="1">
              <a:lnSpc>
                <a:spcPct val="100000"/>
              </a:lnSpc>
              <a:spcBef>
                <a:spcPts val="204"/>
              </a:spcBef>
              <a:spcAft>
                <a:spcPts val="0"/>
              </a:spcAft>
              <a:buClrTx/>
              <a:buSzTx/>
              <a:buFontTx/>
              <a:buChar char="•"/>
              <a:tabLst>
                <a:tab pos="240665" algn="l"/>
              </a:tabLst>
              <a:defRPr/>
            </a:pPr>
            <a:r>
              <a:rPr kumimoji="0" lang="en-US" sz="2400" b="0" i="0" u="none" strike="noStrike" kern="0" cap="none" spc="-10" normalizeH="0" baseline="0" noProof="0">
                <a:ln>
                  <a:noFill/>
                </a:ln>
                <a:solidFill>
                  <a:srgbClr val="00346A"/>
                </a:solidFill>
                <a:effectLst/>
                <a:uLnTx/>
                <a:uFillTx/>
                <a:latin typeface="Calibri"/>
                <a:ea typeface="Calibri"/>
                <a:cs typeface="Calibri"/>
              </a:rPr>
              <a:t>ENDS: 5/1/2026 paycheck</a:t>
            </a:r>
            <a:endParaRPr kumimoji="0" lang="en-US" sz="2400" b="0" i="0" u="none" strike="noStrike" kern="0" cap="none" spc="-10" normalizeH="0" baseline="0" noProof="0">
              <a:ln>
                <a:noFill/>
              </a:ln>
              <a:solidFill>
                <a:srgbClr val="00346A"/>
              </a:solidFill>
              <a:effectLst/>
              <a:uLnTx/>
              <a:uFillTx/>
              <a:latin typeface="Calibri"/>
              <a:cs typeface="Calibri"/>
            </a:endParaRPr>
          </a:p>
          <a:p>
            <a:pPr marL="238125" marR="121285" lvl="0" indent="-226060" defTabSz="914400" eaLnBrk="1" fontAlgn="auto" latinLnBrk="0" hangingPunct="1">
              <a:lnSpc>
                <a:spcPct val="90300"/>
              </a:lnSpc>
              <a:spcBef>
                <a:spcPts val="1000"/>
              </a:spcBef>
              <a:spcAft>
                <a:spcPts val="0"/>
              </a:spcAft>
              <a:buClrTx/>
              <a:buSzTx/>
              <a:buFontTx/>
              <a:buChar char="•"/>
              <a:tabLst>
                <a:tab pos="240665" algn="l"/>
              </a:tabLst>
              <a:defRPr/>
            </a:pPr>
            <a:r>
              <a:rPr kumimoji="0" sz="2400" b="0" i="0" u="none" strike="noStrike" kern="0" cap="none" spc="-35" normalizeH="0" baseline="0" noProof="0">
                <a:ln>
                  <a:noFill/>
                </a:ln>
                <a:solidFill>
                  <a:srgbClr val="00346A"/>
                </a:solidFill>
                <a:effectLst/>
                <a:uLnTx/>
                <a:uFillTx/>
                <a:latin typeface="Calibri"/>
                <a:cs typeface="Calibri"/>
              </a:rPr>
              <a:t>Departments</a:t>
            </a:r>
            <a:r>
              <a:rPr kumimoji="0" sz="2400" b="0" i="0" u="none" strike="noStrike" kern="0" cap="none" spc="-13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with</a:t>
            </a:r>
            <a:r>
              <a:rPr kumimoji="0" sz="2400" b="0" i="0" u="none" strike="noStrike" kern="0" cap="none" spc="-55" normalizeH="0" baseline="0" noProof="0">
                <a:ln>
                  <a:noFill/>
                </a:ln>
                <a:solidFill>
                  <a:srgbClr val="00346A"/>
                </a:solidFill>
                <a:effectLst/>
                <a:uLnTx/>
                <a:uFillTx/>
                <a:latin typeface="Calibri"/>
                <a:cs typeface="Calibri"/>
              </a:rPr>
              <a:t> </a:t>
            </a:r>
            <a:r>
              <a:rPr kumimoji="0" sz="2400" b="0" i="0" u="none" strike="noStrike" kern="0" cap="none" spc="-65" normalizeH="0" baseline="0" noProof="0">
                <a:ln>
                  <a:noFill/>
                </a:ln>
                <a:solidFill>
                  <a:srgbClr val="00346A"/>
                </a:solidFill>
                <a:effectLst/>
                <a:uLnTx/>
                <a:uFillTx/>
                <a:latin typeface="Calibri"/>
                <a:cs typeface="Calibri"/>
              </a:rPr>
              <a:t>new</a:t>
            </a:r>
            <a:r>
              <a:rPr kumimoji="0" sz="2400" b="0" i="0" u="none" strike="noStrike" kern="0" cap="none" spc="-155" normalizeH="0" baseline="0" noProof="0">
                <a:ln>
                  <a:noFill/>
                </a:ln>
                <a:solidFill>
                  <a:srgbClr val="00346A"/>
                </a:solidFill>
                <a:effectLst/>
                <a:uLnTx/>
                <a:uFillTx/>
                <a:latin typeface="Calibri"/>
                <a:cs typeface="Calibri"/>
              </a:rPr>
              <a:t> </a:t>
            </a:r>
            <a:r>
              <a:rPr kumimoji="0" sz="2400" b="0" i="0" u="none" strike="noStrike" kern="0" cap="none" spc="50" normalizeH="0" baseline="0" noProof="0">
                <a:ln>
                  <a:noFill/>
                </a:ln>
                <a:solidFill>
                  <a:srgbClr val="00346A"/>
                </a:solidFill>
                <a:effectLst/>
                <a:uLnTx/>
                <a:uFillTx/>
                <a:latin typeface="Calibri"/>
                <a:cs typeface="Calibri"/>
              </a:rPr>
              <a:t>9/10-</a:t>
            </a:r>
            <a:r>
              <a:rPr kumimoji="0" sz="2400" b="0" i="0" u="none" strike="noStrike" kern="0" cap="none" spc="0" normalizeH="0" baseline="0" noProof="0">
                <a:ln>
                  <a:noFill/>
                </a:ln>
                <a:solidFill>
                  <a:srgbClr val="00346A"/>
                </a:solidFill>
                <a:effectLst/>
                <a:uLnTx/>
                <a:uFillTx/>
                <a:latin typeface="Calibri"/>
                <a:cs typeface="Calibri"/>
              </a:rPr>
              <a:t>month</a:t>
            </a:r>
            <a:r>
              <a:rPr kumimoji="0" sz="2400" b="0" i="0" u="none" strike="noStrike" kern="0" cap="none" spc="-60" normalizeH="0" baseline="0" noProof="0">
                <a:ln>
                  <a:noFill/>
                </a:ln>
                <a:solidFill>
                  <a:srgbClr val="00346A"/>
                </a:solidFill>
                <a:effectLst/>
                <a:uLnTx/>
                <a:uFillTx/>
                <a:latin typeface="Calibri"/>
                <a:cs typeface="Calibri"/>
              </a:rPr>
              <a:t> </a:t>
            </a:r>
            <a:r>
              <a:rPr kumimoji="0" sz="2400" b="0" i="0" u="none" strike="noStrike" kern="0" cap="none" spc="-80" normalizeH="0" baseline="0" noProof="0">
                <a:ln>
                  <a:noFill/>
                </a:ln>
                <a:solidFill>
                  <a:srgbClr val="00346A"/>
                </a:solidFill>
                <a:effectLst/>
                <a:uLnTx/>
                <a:uFillTx/>
                <a:latin typeface="Calibri"/>
                <a:cs typeface="Calibri"/>
              </a:rPr>
              <a:t>employees</a:t>
            </a:r>
            <a:r>
              <a:rPr kumimoji="0" sz="2400" b="0" i="0" u="none" strike="noStrike" kern="0" cap="none" spc="-150" normalizeH="0" baseline="0" noProof="0">
                <a:ln>
                  <a:noFill/>
                </a:ln>
                <a:solidFill>
                  <a:srgbClr val="00346A"/>
                </a:solidFill>
                <a:effectLst/>
                <a:uLnTx/>
                <a:uFillTx/>
                <a:latin typeface="Calibri"/>
                <a:cs typeface="Calibri"/>
              </a:rPr>
              <a:t> </a:t>
            </a:r>
            <a:r>
              <a:rPr kumimoji="0" sz="2400" b="0" i="0" u="none" strike="noStrike" kern="0" cap="none" spc="-65" normalizeH="0" baseline="0" noProof="0">
                <a:ln>
                  <a:noFill/>
                </a:ln>
                <a:solidFill>
                  <a:srgbClr val="00346A"/>
                </a:solidFill>
                <a:effectLst/>
                <a:uLnTx/>
                <a:uFillTx/>
                <a:latin typeface="Calibri"/>
                <a:cs typeface="Calibri"/>
              </a:rPr>
              <a:t>whose</a:t>
            </a:r>
            <a:r>
              <a:rPr kumimoji="0" sz="2400" b="0" i="0" u="none" strike="noStrike" kern="0" cap="none" spc="-135" normalizeH="0" baseline="0" noProof="0">
                <a:ln>
                  <a:noFill/>
                </a:ln>
                <a:solidFill>
                  <a:srgbClr val="00346A"/>
                </a:solidFill>
                <a:effectLst/>
                <a:uLnTx/>
                <a:uFillTx/>
                <a:latin typeface="Calibri"/>
                <a:cs typeface="Calibri"/>
              </a:rPr>
              <a:t> </a:t>
            </a:r>
            <a:r>
              <a:rPr kumimoji="0" sz="2400" b="0" i="0" u="none" strike="noStrike" kern="0" cap="none" spc="-50" normalizeH="0" baseline="0" noProof="0">
                <a:ln>
                  <a:noFill/>
                </a:ln>
                <a:solidFill>
                  <a:srgbClr val="00346A"/>
                </a:solidFill>
                <a:effectLst/>
                <a:uLnTx/>
                <a:uFillTx/>
                <a:latin typeface="Calibri"/>
                <a:cs typeface="Calibri"/>
              </a:rPr>
              <a:t>hires</a:t>
            </a:r>
            <a:r>
              <a:rPr kumimoji="0" sz="2400" b="0" i="0" u="none" strike="noStrike" kern="0" cap="none" spc="-114" normalizeH="0" baseline="0" noProof="0">
                <a:ln>
                  <a:noFill/>
                </a:ln>
                <a:solidFill>
                  <a:srgbClr val="00346A"/>
                </a:solidFill>
                <a:effectLst/>
                <a:uLnTx/>
                <a:uFillTx/>
                <a:latin typeface="Calibri"/>
                <a:cs typeface="Calibri"/>
              </a:rPr>
              <a:t> </a:t>
            </a:r>
            <a:r>
              <a:rPr kumimoji="0" sz="2400" b="0" i="0" u="none" strike="noStrike" kern="0" cap="none" spc="-60" normalizeH="0" baseline="0" noProof="0">
                <a:ln>
                  <a:noFill/>
                </a:ln>
                <a:solidFill>
                  <a:srgbClr val="00346A"/>
                </a:solidFill>
                <a:effectLst/>
                <a:uLnTx/>
                <a:uFillTx/>
                <a:latin typeface="Calibri"/>
                <a:cs typeface="Calibri"/>
              </a:rPr>
              <a:t>are</a:t>
            </a:r>
            <a:r>
              <a:rPr kumimoji="0" sz="2400" b="0" i="0" u="none" strike="noStrike" kern="0" cap="none" spc="-150" normalizeH="0" baseline="0" noProof="0">
                <a:ln>
                  <a:noFill/>
                </a:ln>
                <a:solidFill>
                  <a:srgbClr val="00346A"/>
                </a:solidFill>
                <a:effectLst/>
                <a:uLnTx/>
                <a:uFillTx/>
                <a:latin typeface="Calibri"/>
                <a:cs typeface="Calibri"/>
              </a:rPr>
              <a:t> </a:t>
            </a:r>
            <a:r>
              <a:rPr kumimoji="0" sz="2400" b="0" i="0" u="none" strike="noStrike" kern="0" cap="none" spc="-10" normalizeH="0" baseline="0" noProof="0">
                <a:ln>
                  <a:noFill/>
                </a:ln>
                <a:solidFill>
                  <a:srgbClr val="00346A"/>
                </a:solidFill>
                <a:effectLst/>
                <a:uLnTx/>
                <a:uFillTx/>
                <a:latin typeface="Calibri"/>
                <a:cs typeface="Calibri"/>
              </a:rPr>
              <a:t>executed 	</a:t>
            </a:r>
            <a:r>
              <a:rPr kumimoji="0" sz="2400" b="0" i="0" u="none" strike="noStrike" kern="0" cap="none" spc="-40" normalizeH="0" baseline="0" noProof="0">
                <a:ln>
                  <a:noFill/>
                </a:ln>
                <a:solidFill>
                  <a:srgbClr val="00346A"/>
                </a:solidFill>
                <a:effectLst/>
                <a:uLnTx/>
                <a:uFillTx/>
                <a:latin typeface="Calibri"/>
                <a:cs typeface="Calibri"/>
              </a:rPr>
              <a:t>between</a:t>
            </a:r>
            <a:r>
              <a:rPr kumimoji="0" sz="2400" b="0" i="0" u="none" strike="noStrike" kern="0" cap="none" spc="-90" normalizeH="0" baseline="0" noProof="0">
                <a:ln>
                  <a:noFill/>
                </a:ln>
                <a:solidFill>
                  <a:srgbClr val="00346A"/>
                </a:solidFill>
                <a:effectLst/>
                <a:uLnTx/>
                <a:uFillTx/>
                <a:latin typeface="Calibri"/>
                <a:cs typeface="Calibri"/>
              </a:rPr>
              <a:t> </a:t>
            </a:r>
            <a:r>
              <a:rPr kumimoji="0" sz="2400" b="0" i="0" u="none" strike="noStrike" kern="0" cap="none" spc="-70" normalizeH="0" baseline="0" noProof="0">
                <a:ln>
                  <a:noFill/>
                </a:ln>
                <a:solidFill>
                  <a:srgbClr val="FF4615"/>
                </a:solidFill>
                <a:effectLst/>
                <a:uLnTx/>
                <a:uFillTx/>
                <a:latin typeface="Calibri"/>
                <a:cs typeface="Calibri"/>
              </a:rPr>
              <a:t>February</a:t>
            </a:r>
            <a:r>
              <a:rPr kumimoji="0" sz="2400" b="0" i="0" u="none" strike="noStrike" kern="0" cap="none" spc="-120" normalizeH="0" baseline="0" noProof="0">
                <a:ln>
                  <a:noFill/>
                </a:ln>
                <a:solidFill>
                  <a:srgbClr val="FF4615"/>
                </a:solidFill>
                <a:effectLst/>
                <a:uLnTx/>
                <a:uFillTx/>
                <a:latin typeface="Calibri"/>
                <a:cs typeface="Calibri"/>
              </a:rPr>
              <a:t> </a:t>
            </a:r>
            <a:r>
              <a:rPr kumimoji="0" sz="2400" b="0" i="0" u="none" strike="noStrike" kern="0" cap="none" spc="-50" normalizeH="0" baseline="0" noProof="0">
                <a:ln>
                  <a:noFill/>
                </a:ln>
                <a:solidFill>
                  <a:srgbClr val="FF4615"/>
                </a:solidFill>
                <a:effectLst/>
                <a:uLnTx/>
                <a:uFillTx/>
                <a:latin typeface="Calibri"/>
                <a:cs typeface="Calibri"/>
              </a:rPr>
              <a:t>1st</a:t>
            </a:r>
            <a:r>
              <a:rPr kumimoji="0" sz="2400" b="0" i="0" u="none" strike="noStrike" kern="0" cap="none" spc="-165" normalizeH="0" baseline="0" noProof="0">
                <a:ln>
                  <a:noFill/>
                </a:ln>
                <a:solidFill>
                  <a:srgbClr val="FF4615"/>
                </a:solidFill>
                <a:effectLst/>
                <a:uLnTx/>
                <a:uFillTx/>
                <a:latin typeface="Calibri"/>
                <a:cs typeface="Calibri"/>
              </a:rPr>
              <a:t> </a:t>
            </a:r>
            <a:r>
              <a:rPr kumimoji="0" sz="2400" b="0" i="0" u="none" strike="noStrike" kern="0" cap="none" spc="-55" normalizeH="0" baseline="0" noProof="0">
                <a:ln>
                  <a:noFill/>
                </a:ln>
                <a:solidFill>
                  <a:srgbClr val="FF4615"/>
                </a:solidFill>
                <a:effectLst/>
                <a:uLnTx/>
                <a:uFillTx/>
                <a:latin typeface="Calibri"/>
                <a:cs typeface="Calibri"/>
              </a:rPr>
              <a:t>and</a:t>
            </a:r>
            <a:r>
              <a:rPr kumimoji="0" sz="2400" b="0" i="0" u="none" strike="noStrike" kern="0" cap="none" spc="-130" normalizeH="0" baseline="0" noProof="0">
                <a:ln>
                  <a:noFill/>
                </a:ln>
                <a:solidFill>
                  <a:srgbClr val="FF4615"/>
                </a:solidFill>
                <a:effectLst/>
                <a:uLnTx/>
                <a:uFillTx/>
                <a:latin typeface="Calibri"/>
                <a:cs typeface="Calibri"/>
              </a:rPr>
              <a:t> </a:t>
            </a:r>
            <a:r>
              <a:rPr kumimoji="0" sz="2400" b="0" i="0" u="none" strike="noStrike" kern="0" cap="none" spc="0" normalizeH="0" baseline="0" noProof="0">
                <a:ln>
                  <a:noFill/>
                </a:ln>
                <a:solidFill>
                  <a:srgbClr val="FF4615"/>
                </a:solidFill>
                <a:effectLst/>
                <a:uLnTx/>
                <a:uFillTx/>
                <a:latin typeface="Calibri"/>
                <a:cs typeface="Calibri"/>
              </a:rPr>
              <a:t>the</a:t>
            </a:r>
            <a:r>
              <a:rPr kumimoji="0" sz="2400" b="0" i="0" u="none" strike="noStrike" kern="0" cap="none" spc="-65" normalizeH="0" baseline="0" noProof="0">
                <a:ln>
                  <a:noFill/>
                </a:ln>
                <a:solidFill>
                  <a:srgbClr val="FF4615"/>
                </a:solidFill>
                <a:effectLst/>
                <a:uLnTx/>
                <a:uFillTx/>
                <a:latin typeface="Calibri"/>
                <a:cs typeface="Calibri"/>
              </a:rPr>
              <a:t> </a:t>
            </a:r>
            <a:r>
              <a:rPr kumimoji="0" sz="2400" b="0" i="0" u="none" strike="noStrike" kern="0" cap="none" spc="0" normalizeH="0" baseline="0" noProof="0">
                <a:ln>
                  <a:noFill/>
                </a:ln>
                <a:solidFill>
                  <a:srgbClr val="FF4615"/>
                </a:solidFill>
                <a:effectLst/>
                <a:uLnTx/>
                <a:uFillTx/>
                <a:latin typeface="Calibri"/>
                <a:cs typeface="Calibri"/>
              </a:rPr>
              <a:t>start</a:t>
            </a:r>
            <a:r>
              <a:rPr kumimoji="0" sz="2400" b="0" i="0" u="none" strike="noStrike" kern="0" cap="none" spc="-95" normalizeH="0" baseline="0" noProof="0">
                <a:ln>
                  <a:noFill/>
                </a:ln>
                <a:solidFill>
                  <a:srgbClr val="FF4615"/>
                </a:solidFill>
                <a:effectLst/>
                <a:uLnTx/>
                <a:uFillTx/>
                <a:latin typeface="Calibri"/>
                <a:cs typeface="Calibri"/>
              </a:rPr>
              <a:t> </a:t>
            </a:r>
            <a:r>
              <a:rPr kumimoji="0" sz="2400" b="0" i="0" u="none" strike="noStrike" kern="0" cap="none" spc="0" normalizeH="0" baseline="0" noProof="0">
                <a:ln>
                  <a:noFill/>
                </a:ln>
                <a:solidFill>
                  <a:srgbClr val="FF4615"/>
                </a:solidFill>
                <a:effectLst/>
                <a:uLnTx/>
                <a:uFillTx/>
                <a:latin typeface="Calibri"/>
                <a:cs typeface="Calibri"/>
              </a:rPr>
              <a:t>of</a:t>
            </a:r>
            <a:r>
              <a:rPr kumimoji="0" sz="2400" b="0" i="0" u="none" strike="noStrike" kern="0" cap="none" spc="-15" normalizeH="0" baseline="0" noProof="0">
                <a:ln>
                  <a:noFill/>
                </a:ln>
                <a:solidFill>
                  <a:srgbClr val="FF4615"/>
                </a:solidFill>
                <a:effectLst/>
                <a:uLnTx/>
                <a:uFillTx/>
                <a:latin typeface="Calibri"/>
                <a:cs typeface="Calibri"/>
              </a:rPr>
              <a:t> </a:t>
            </a:r>
            <a:r>
              <a:rPr kumimoji="0" sz="2400" b="0" i="0" u="none" strike="noStrike" kern="0" cap="none" spc="0" normalizeH="0" baseline="0" noProof="0">
                <a:ln>
                  <a:noFill/>
                </a:ln>
                <a:solidFill>
                  <a:srgbClr val="FF4615"/>
                </a:solidFill>
                <a:effectLst/>
                <a:uLnTx/>
                <a:uFillTx/>
                <a:latin typeface="Calibri"/>
                <a:cs typeface="Calibri"/>
              </a:rPr>
              <a:t>the</a:t>
            </a:r>
            <a:r>
              <a:rPr kumimoji="0" sz="2400" b="0" i="0" u="none" strike="noStrike" kern="0" cap="none" spc="-65" normalizeH="0" baseline="0" noProof="0">
                <a:ln>
                  <a:noFill/>
                </a:ln>
                <a:solidFill>
                  <a:srgbClr val="FF4615"/>
                </a:solidFill>
                <a:effectLst/>
                <a:uLnTx/>
                <a:uFillTx/>
                <a:latin typeface="Calibri"/>
                <a:cs typeface="Calibri"/>
              </a:rPr>
              <a:t> </a:t>
            </a:r>
            <a:r>
              <a:rPr kumimoji="0" sz="2400" b="0" i="0" u="none" strike="noStrike" kern="0" cap="none" spc="-95" normalizeH="0" baseline="0" noProof="0">
                <a:ln>
                  <a:noFill/>
                </a:ln>
                <a:solidFill>
                  <a:srgbClr val="FF4615"/>
                </a:solidFill>
                <a:effectLst/>
                <a:uLnTx/>
                <a:uFillTx/>
                <a:latin typeface="Calibri"/>
                <a:cs typeface="Calibri"/>
              </a:rPr>
              <a:t>Fall</a:t>
            </a:r>
            <a:r>
              <a:rPr kumimoji="0" sz="2400" b="0" i="0" u="none" strike="noStrike" kern="0" cap="none" spc="-245" normalizeH="0" baseline="0" noProof="0">
                <a:ln>
                  <a:noFill/>
                </a:ln>
                <a:solidFill>
                  <a:srgbClr val="FF4615"/>
                </a:solidFill>
                <a:effectLst/>
                <a:uLnTx/>
                <a:uFillTx/>
                <a:latin typeface="Calibri"/>
                <a:cs typeface="Calibri"/>
              </a:rPr>
              <a:t> </a:t>
            </a:r>
            <a:r>
              <a:rPr kumimoji="0" sz="2400" b="0" i="0" u="none" strike="noStrike" kern="0" cap="none" spc="0" normalizeH="0" baseline="0" noProof="0">
                <a:ln>
                  <a:noFill/>
                </a:ln>
                <a:solidFill>
                  <a:srgbClr val="FF4615"/>
                </a:solidFill>
                <a:effectLst/>
                <a:uLnTx/>
                <a:uFillTx/>
                <a:latin typeface="Calibri"/>
                <a:cs typeface="Calibri"/>
              </a:rPr>
              <a:t>term</a:t>
            </a:r>
            <a:r>
              <a:rPr kumimoji="0" sz="2400" b="0" i="0" u="none" strike="noStrike" kern="0" cap="none" spc="-100" normalizeH="0" baseline="0" noProof="0">
                <a:ln>
                  <a:noFill/>
                </a:ln>
                <a:solidFill>
                  <a:srgbClr val="FF4615"/>
                </a:solidFill>
                <a:effectLst/>
                <a:uLnTx/>
                <a:uFillTx/>
                <a:latin typeface="Calibri"/>
                <a:cs typeface="Calibri"/>
              </a:rPr>
              <a:t> </a:t>
            </a:r>
            <a:r>
              <a:rPr kumimoji="0" sz="2400" b="0" i="0" u="none" strike="noStrike" kern="0" cap="none" spc="-55" normalizeH="0" baseline="0" noProof="0">
                <a:ln>
                  <a:noFill/>
                </a:ln>
                <a:solidFill>
                  <a:srgbClr val="00346A"/>
                </a:solidFill>
                <a:effectLst/>
                <a:uLnTx/>
                <a:uFillTx/>
                <a:latin typeface="Calibri"/>
                <a:cs typeface="Calibri"/>
              </a:rPr>
              <a:t>should</a:t>
            </a:r>
            <a:r>
              <a:rPr kumimoji="0" sz="2400" b="0" i="0" u="none" strike="noStrike" kern="0" cap="none" spc="-135" normalizeH="0" baseline="0" noProof="0">
                <a:ln>
                  <a:noFill/>
                </a:ln>
                <a:solidFill>
                  <a:srgbClr val="00346A"/>
                </a:solidFill>
                <a:effectLst/>
                <a:uLnTx/>
                <a:uFillTx/>
                <a:latin typeface="Calibri"/>
                <a:cs typeface="Calibri"/>
              </a:rPr>
              <a:t> </a:t>
            </a:r>
            <a:r>
              <a:rPr kumimoji="0" sz="2400" b="0" i="0" u="none" strike="noStrike" kern="0" cap="none" spc="-80" normalizeH="0" baseline="0" noProof="0">
                <a:ln>
                  <a:noFill/>
                </a:ln>
                <a:solidFill>
                  <a:srgbClr val="00346A"/>
                </a:solidFill>
                <a:effectLst/>
                <a:uLnTx/>
                <a:uFillTx/>
                <a:latin typeface="Calibri"/>
                <a:cs typeface="Calibri"/>
              </a:rPr>
              <a:t>advise</a:t>
            </a:r>
            <a:r>
              <a:rPr kumimoji="0" sz="2400" b="0" i="0" u="none" strike="noStrike" kern="0" cap="none" spc="-20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their</a:t>
            </a:r>
            <a:r>
              <a:rPr kumimoji="0" sz="2400" b="0" i="0" u="none" strike="noStrike" kern="0" cap="none" spc="-65" normalizeH="0" baseline="0" noProof="0">
                <a:ln>
                  <a:noFill/>
                </a:ln>
                <a:solidFill>
                  <a:srgbClr val="00346A"/>
                </a:solidFill>
                <a:effectLst/>
                <a:uLnTx/>
                <a:uFillTx/>
                <a:latin typeface="Calibri"/>
                <a:cs typeface="Calibri"/>
              </a:rPr>
              <a:t> </a:t>
            </a:r>
            <a:r>
              <a:rPr kumimoji="0" sz="2400" b="0" i="0" u="none" strike="noStrike" kern="0" cap="none" spc="-25" normalizeH="0" baseline="0" noProof="0">
                <a:ln>
                  <a:noFill/>
                </a:ln>
                <a:solidFill>
                  <a:srgbClr val="00346A"/>
                </a:solidFill>
                <a:effectLst/>
                <a:uLnTx/>
                <a:uFillTx/>
                <a:latin typeface="Calibri"/>
                <a:cs typeface="Calibri"/>
              </a:rPr>
              <a:t>new 	</a:t>
            </a:r>
            <a:r>
              <a:rPr kumimoji="0" sz="2400" b="0" i="0" u="none" strike="noStrike" kern="0" cap="none" spc="-60" normalizeH="0" baseline="0" noProof="0">
                <a:ln>
                  <a:noFill/>
                </a:ln>
                <a:solidFill>
                  <a:srgbClr val="00346A"/>
                </a:solidFill>
                <a:effectLst/>
                <a:uLnTx/>
                <a:uFillTx/>
                <a:latin typeface="Calibri"/>
                <a:cs typeface="Calibri"/>
              </a:rPr>
              <a:t>hires</a:t>
            </a:r>
            <a:r>
              <a:rPr kumimoji="0" sz="2400" b="0" i="0" u="none" strike="noStrike" kern="0" cap="none" spc="-9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to</a:t>
            </a:r>
            <a:r>
              <a:rPr kumimoji="0" sz="2400" b="0" i="0" u="none" strike="noStrike" kern="0" cap="none" spc="2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contact</a:t>
            </a:r>
            <a:r>
              <a:rPr kumimoji="0" sz="2400" b="0" i="0" u="none" strike="noStrike" kern="0" cap="none" spc="-65" normalizeH="0" baseline="0" noProof="0">
                <a:ln>
                  <a:noFill/>
                </a:ln>
                <a:solidFill>
                  <a:srgbClr val="00346A"/>
                </a:solidFill>
                <a:effectLst/>
                <a:uLnTx/>
                <a:uFillTx/>
                <a:latin typeface="Calibri"/>
                <a:cs typeface="Calibri"/>
              </a:rPr>
              <a:t> UFHRUniversity</a:t>
            </a:r>
            <a:r>
              <a:rPr kumimoji="0" sz="2400" b="0" i="0" u="none" strike="noStrike" kern="0" cap="none" spc="-60" normalizeH="0" baseline="0" noProof="0">
                <a:ln>
                  <a:noFill/>
                </a:ln>
                <a:solidFill>
                  <a:srgbClr val="00346A"/>
                </a:solidFill>
                <a:effectLst/>
                <a:uLnTx/>
                <a:uFillTx/>
                <a:latin typeface="Calibri"/>
                <a:cs typeface="Calibri"/>
              </a:rPr>
              <a:t> </a:t>
            </a:r>
            <a:r>
              <a:rPr kumimoji="0" sz="2400" b="0" i="0" u="none" strike="noStrike" kern="0" cap="none" spc="-45" normalizeH="0" baseline="0" noProof="0">
                <a:ln>
                  <a:noFill/>
                </a:ln>
                <a:solidFill>
                  <a:srgbClr val="00346A"/>
                </a:solidFill>
                <a:effectLst/>
                <a:uLnTx/>
                <a:uFillTx/>
                <a:latin typeface="Calibri"/>
                <a:cs typeface="Calibri"/>
              </a:rPr>
              <a:t>Benefits</a:t>
            </a:r>
            <a:r>
              <a:rPr kumimoji="0" sz="2400" b="0" i="0" u="none" strike="noStrike" kern="0" cap="none" spc="-13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for</a:t>
            </a:r>
            <a:r>
              <a:rPr kumimoji="0" sz="2400" b="0" i="0" u="none" strike="noStrike" kern="0" cap="none" spc="10" normalizeH="0" baseline="0" noProof="0">
                <a:ln>
                  <a:noFill/>
                </a:ln>
                <a:solidFill>
                  <a:srgbClr val="00346A"/>
                </a:solidFill>
                <a:effectLst/>
                <a:uLnTx/>
                <a:uFillTx/>
                <a:latin typeface="Calibri"/>
                <a:cs typeface="Calibri"/>
              </a:rPr>
              <a:t> </a:t>
            </a:r>
            <a:r>
              <a:rPr kumimoji="0" sz="2400" b="0" i="0" u="none" strike="noStrike" kern="0" cap="none" spc="-90" normalizeH="0" baseline="0" noProof="0">
                <a:ln>
                  <a:noFill/>
                </a:ln>
                <a:solidFill>
                  <a:srgbClr val="00346A"/>
                </a:solidFill>
                <a:effectLst/>
                <a:uLnTx/>
                <a:uFillTx/>
                <a:latin typeface="Calibri"/>
                <a:cs typeface="Calibri"/>
              </a:rPr>
              <a:t>assistance </a:t>
            </a:r>
            <a:r>
              <a:rPr kumimoji="0" sz="2400" b="0" i="0" u="none" strike="noStrike" kern="0" cap="none" spc="-45" normalizeH="0" baseline="0" noProof="0">
                <a:ln>
                  <a:noFill/>
                </a:ln>
                <a:solidFill>
                  <a:srgbClr val="00346A"/>
                </a:solidFill>
                <a:effectLst/>
                <a:uLnTx/>
                <a:uFillTx/>
                <a:latin typeface="Calibri"/>
                <a:cs typeface="Calibri"/>
              </a:rPr>
              <a:t>regarding</a:t>
            </a:r>
            <a:r>
              <a:rPr kumimoji="0" sz="2400" b="0" i="0" u="none" strike="noStrike" kern="0" cap="none" spc="-35" normalizeH="0" baseline="0" noProof="0">
                <a:ln>
                  <a:noFill/>
                </a:ln>
                <a:solidFill>
                  <a:srgbClr val="00346A"/>
                </a:solidFill>
                <a:effectLst/>
                <a:uLnTx/>
                <a:uFillTx/>
                <a:latin typeface="Calibri"/>
                <a:cs typeface="Calibri"/>
              </a:rPr>
              <a:t> </a:t>
            </a:r>
            <a:r>
              <a:rPr kumimoji="0" sz="2400" b="0" i="0" u="none" strike="noStrike" kern="0" cap="none" spc="-10" normalizeH="0" baseline="0" noProof="0">
                <a:ln>
                  <a:noFill/>
                </a:ln>
                <a:solidFill>
                  <a:srgbClr val="00346A"/>
                </a:solidFill>
                <a:effectLst/>
                <a:uLnTx/>
                <a:uFillTx/>
                <a:latin typeface="Calibri"/>
                <a:cs typeface="Calibri"/>
              </a:rPr>
              <a:t>benefit 	premiums</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238125" marR="213360" lvl="0" indent="-226060" defTabSz="914400" eaLnBrk="1" fontAlgn="auto" latinLnBrk="0" hangingPunct="1">
              <a:lnSpc>
                <a:spcPts val="2600"/>
              </a:lnSpc>
              <a:spcBef>
                <a:spcPts val="1040"/>
              </a:spcBef>
              <a:spcAft>
                <a:spcPts val="0"/>
              </a:spcAft>
              <a:buClrTx/>
              <a:buSzTx/>
              <a:buFontTx/>
              <a:buChar char="•"/>
              <a:tabLst>
                <a:tab pos="240665" algn="l"/>
              </a:tabLst>
              <a:defRPr/>
            </a:pPr>
            <a:r>
              <a:rPr kumimoji="0" sz="2400" b="0" i="0" u="none" strike="noStrike" kern="0" cap="none" spc="-20" normalizeH="0" baseline="0" noProof="0">
                <a:ln>
                  <a:noFill/>
                </a:ln>
                <a:solidFill>
                  <a:srgbClr val="00346A"/>
                </a:solidFill>
                <a:effectLst/>
                <a:uLnTx/>
                <a:uFillTx/>
                <a:latin typeface="Calibri"/>
                <a:cs typeface="Calibri"/>
              </a:rPr>
              <a:t>If</a:t>
            </a:r>
            <a:r>
              <a:rPr kumimoji="0" sz="2400" b="0" i="0" u="none" strike="noStrike" kern="0" cap="none" spc="-105" normalizeH="0" baseline="0" noProof="0">
                <a:ln>
                  <a:noFill/>
                </a:ln>
                <a:solidFill>
                  <a:srgbClr val="00346A"/>
                </a:solidFill>
                <a:effectLst/>
                <a:uLnTx/>
                <a:uFillTx/>
                <a:latin typeface="Calibri"/>
                <a:cs typeface="Calibri"/>
              </a:rPr>
              <a:t> </a:t>
            </a:r>
            <a:r>
              <a:rPr kumimoji="0" sz="2400" b="0" i="0" u="none" strike="noStrike" kern="0" cap="none" spc="-20" normalizeH="0" baseline="0" noProof="0">
                <a:ln>
                  <a:noFill/>
                </a:ln>
                <a:solidFill>
                  <a:srgbClr val="00346A"/>
                </a:solidFill>
                <a:effectLst/>
                <a:uLnTx/>
                <a:uFillTx/>
                <a:latin typeface="Calibri"/>
                <a:cs typeface="Calibri"/>
              </a:rPr>
              <a:t>no</a:t>
            </a:r>
            <a:r>
              <a:rPr kumimoji="0" sz="2400" b="0" i="0" u="none" strike="noStrike" kern="0" cap="none" spc="-90" normalizeH="0" baseline="0" noProof="0">
                <a:ln>
                  <a:noFill/>
                </a:ln>
                <a:solidFill>
                  <a:srgbClr val="00346A"/>
                </a:solidFill>
                <a:effectLst/>
                <a:uLnTx/>
                <a:uFillTx/>
                <a:latin typeface="Calibri"/>
                <a:cs typeface="Calibri"/>
              </a:rPr>
              <a:t> </a:t>
            </a:r>
            <a:r>
              <a:rPr kumimoji="0" sz="2400" b="0" i="0" u="none" strike="noStrike" kern="0" cap="none" spc="-25" normalizeH="0" baseline="0" noProof="0">
                <a:ln>
                  <a:noFill/>
                </a:ln>
                <a:solidFill>
                  <a:srgbClr val="00346A"/>
                </a:solidFill>
                <a:effectLst/>
                <a:uLnTx/>
                <a:uFillTx/>
                <a:latin typeface="Calibri"/>
                <a:cs typeface="Calibri"/>
              </a:rPr>
              <a:t>action</a:t>
            </a:r>
            <a:r>
              <a:rPr kumimoji="0" sz="2400" b="0" i="0" u="none" strike="noStrike" kern="0" cap="none" spc="-120" normalizeH="0" baseline="0" noProof="0">
                <a:ln>
                  <a:noFill/>
                </a:ln>
                <a:solidFill>
                  <a:srgbClr val="00346A"/>
                </a:solidFill>
                <a:effectLst/>
                <a:uLnTx/>
                <a:uFillTx/>
                <a:latin typeface="Calibri"/>
                <a:cs typeface="Calibri"/>
              </a:rPr>
              <a:t> </a:t>
            </a:r>
            <a:r>
              <a:rPr kumimoji="0" sz="2400" b="0" i="0" u="none" strike="noStrike" kern="0" cap="none" spc="-45" normalizeH="0" baseline="0" noProof="0">
                <a:ln>
                  <a:noFill/>
                </a:ln>
                <a:solidFill>
                  <a:srgbClr val="00346A"/>
                </a:solidFill>
                <a:effectLst/>
                <a:uLnTx/>
                <a:uFillTx/>
                <a:latin typeface="Calibri"/>
                <a:cs typeface="Calibri"/>
              </a:rPr>
              <a:t>is</a:t>
            </a:r>
            <a:r>
              <a:rPr kumimoji="0" sz="2400" b="0" i="0" u="none" strike="noStrike" kern="0" cap="none" spc="-155" normalizeH="0" baseline="0" noProof="0">
                <a:ln>
                  <a:noFill/>
                </a:ln>
                <a:solidFill>
                  <a:srgbClr val="00346A"/>
                </a:solidFill>
                <a:effectLst/>
                <a:uLnTx/>
                <a:uFillTx/>
                <a:latin typeface="Calibri"/>
                <a:cs typeface="Calibri"/>
              </a:rPr>
              <a:t> </a:t>
            </a:r>
            <a:r>
              <a:rPr kumimoji="0" sz="2400" b="0" i="0" u="none" strike="noStrike" kern="0" cap="none" spc="-35" normalizeH="0" baseline="0" noProof="0">
                <a:ln>
                  <a:noFill/>
                </a:ln>
                <a:solidFill>
                  <a:srgbClr val="00346A"/>
                </a:solidFill>
                <a:effectLst/>
                <a:uLnTx/>
                <a:uFillTx/>
                <a:latin typeface="Calibri"/>
                <a:cs typeface="Calibri"/>
              </a:rPr>
              <a:t>taken,</a:t>
            </a:r>
            <a:r>
              <a:rPr kumimoji="0" sz="2400" b="0" i="0" u="none" strike="noStrike" kern="0" cap="none" spc="-135" normalizeH="0" baseline="0" noProof="0">
                <a:ln>
                  <a:noFill/>
                </a:ln>
                <a:solidFill>
                  <a:srgbClr val="00346A"/>
                </a:solidFill>
                <a:effectLst/>
                <a:uLnTx/>
                <a:uFillTx/>
                <a:latin typeface="Calibri"/>
                <a:cs typeface="Calibri"/>
              </a:rPr>
              <a:t> </a:t>
            </a:r>
            <a:r>
              <a:rPr kumimoji="0" sz="2400" b="0" i="0" u="none" strike="noStrike" kern="0" cap="none" spc="-45" normalizeH="0" baseline="0" noProof="0">
                <a:ln>
                  <a:noFill/>
                </a:ln>
                <a:solidFill>
                  <a:srgbClr val="00346A"/>
                </a:solidFill>
                <a:effectLst/>
                <a:uLnTx/>
                <a:uFillTx/>
                <a:latin typeface="Calibri"/>
                <a:cs typeface="Calibri"/>
              </a:rPr>
              <a:t>premiums</a:t>
            </a:r>
            <a:r>
              <a:rPr kumimoji="0" sz="2400" b="0" i="0" u="none" strike="noStrike" kern="0" cap="none" spc="-14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will</a:t>
            </a:r>
            <a:r>
              <a:rPr kumimoji="0" sz="2400" b="0" i="0" u="none" strike="noStrike" kern="0" cap="none" spc="-105" normalizeH="0" baseline="0" noProof="0">
                <a:ln>
                  <a:noFill/>
                </a:ln>
                <a:solidFill>
                  <a:srgbClr val="00346A"/>
                </a:solidFill>
                <a:effectLst/>
                <a:uLnTx/>
                <a:uFillTx/>
                <a:latin typeface="Calibri"/>
                <a:cs typeface="Calibri"/>
              </a:rPr>
              <a:t> </a:t>
            </a:r>
            <a:r>
              <a:rPr kumimoji="0" sz="2400" b="0" i="0" u="none" strike="noStrike" kern="0" cap="none" spc="-50" normalizeH="0" baseline="0" noProof="0">
                <a:ln>
                  <a:noFill/>
                </a:ln>
                <a:solidFill>
                  <a:srgbClr val="00346A"/>
                </a:solidFill>
                <a:effectLst/>
                <a:uLnTx/>
                <a:uFillTx/>
                <a:latin typeface="Calibri"/>
                <a:cs typeface="Calibri"/>
              </a:rPr>
              <a:t>be</a:t>
            </a:r>
            <a:r>
              <a:rPr kumimoji="0" sz="2400" b="0" i="0" u="none" strike="noStrike" kern="0" cap="none" spc="-140" normalizeH="0" baseline="0" noProof="0">
                <a:ln>
                  <a:noFill/>
                </a:ln>
                <a:solidFill>
                  <a:srgbClr val="00346A"/>
                </a:solidFill>
                <a:effectLst/>
                <a:uLnTx/>
                <a:uFillTx/>
                <a:latin typeface="Calibri"/>
                <a:cs typeface="Calibri"/>
              </a:rPr>
              <a:t> </a:t>
            </a:r>
            <a:r>
              <a:rPr kumimoji="0" sz="2400" b="0" i="0" u="none" strike="noStrike" kern="0" cap="none" spc="-35" normalizeH="0" baseline="0" noProof="0">
                <a:ln>
                  <a:noFill/>
                </a:ln>
                <a:solidFill>
                  <a:srgbClr val="00346A"/>
                </a:solidFill>
                <a:effectLst/>
                <a:uLnTx/>
                <a:uFillTx/>
                <a:latin typeface="Calibri"/>
                <a:cs typeface="Calibri"/>
              </a:rPr>
              <a:t>underfunded,</a:t>
            </a:r>
            <a:r>
              <a:rPr kumimoji="0" sz="2400" b="0" i="0" u="none" strike="noStrike" kern="0" cap="none" spc="-60" normalizeH="0" baseline="0" noProof="0">
                <a:ln>
                  <a:noFill/>
                </a:ln>
                <a:solidFill>
                  <a:srgbClr val="00346A"/>
                </a:solidFill>
                <a:effectLst/>
                <a:uLnTx/>
                <a:uFillTx/>
                <a:latin typeface="Calibri"/>
                <a:cs typeface="Calibri"/>
              </a:rPr>
              <a:t> and</a:t>
            </a:r>
            <a:r>
              <a:rPr kumimoji="0" sz="2400" b="0" i="0" u="none" strike="noStrike" kern="0" cap="none" spc="-150" normalizeH="0" baseline="0" noProof="0">
                <a:ln>
                  <a:noFill/>
                </a:ln>
                <a:solidFill>
                  <a:srgbClr val="00346A"/>
                </a:solidFill>
                <a:effectLst/>
                <a:uLnTx/>
                <a:uFillTx/>
                <a:latin typeface="Calibri"/>
                <a:cs typeface="Calibri"/>
              </a:rPr>
              <a:t> </a:t>
            </a:r>
            <a:r>
              <a:rPr kumimoji="0" sz="2400" b="0" i="0" u="none" strike="noStrike" kern="0" cap="none" spc="-80" normalizeH="0" baseline="0" noProof="0">
                <a:ln>
                  <a:noFill/>
                </a:ln>
                <a:solidFill>
                  <a:srgbClr val="00346A"/>
                </a:solidFill>
                <a:effectLst/>
                <a:uLnTx/>
                <a:uFillTx/>
                <a:latin typeface="Calibri"/>
                <a:cs typeface="Calibri"/>
              </a:rPr>
              <a:t>coverages</a:t>
            </a:r>
            <a:r>
              <a:rPr kumimoji="0" sz="2400" b="0" i="0" u="none" strike="noStrike" kern="0" cap="none" spc="-200" normalizeH="0" baseline="0" noProof="0">
                <a:ln>
                  <a:noFill/>
                </a:ln>
                <a:solidFill>
                  <a:srgbClr val="00346A"/>
                </a:solidFill>
                <a:effectLst/>
                <a:uLnTx/>
                <a:uFillTx/>
                <a:latin typeface="Calibri"/>
                <a:cs typeface="Calibri"/>
              </a:rPr>
              <a:t> </a:t>
            </a:r>
            <a:r>
              <a:rPr kumimoji="0" sz="2400" b="0" i="0" u="none" strike="noStrike" kern="0" cap="none" spc="-30" normalizeH="0" baseline="0" noProof="0">
                <a:ln>
                  <a:noFill/>
                </a:ln>
                <a:solidFill>
                  <a:srgbClr val="00346A"/>
                </a:solidFill>
                <a:effectLst/>
                <a:uLnTx/>
                <a:uFillTx/>
                <a:latin typeface="Calibri"/>
                <a:cs typeface="Calibri"/>
              </a:rPr>
              <a:t>may</a:t>
            </a:r>
            <a:r>
              <a:rPr kumimoji="0" sz="2400" b="0" i="0" u="none" strike="noStrike" kern="0" cap="none" spc="-175" normalizeH="0" baseline="0" noProof="0">
                <a:ln>
                  <a:noFill/>
                </a:ln>
                <a:solidFill>
                  <a:srgbClr val="00346A"/>
                </a:solidFill>
                <a:effectLst/>
                <a:uLnTx/>
                <a:uFillTx/>
                <a:latin typeface="Calibri"/>
                <a:cs typeface="Calibri"/>
              </a:rPr>
              <a:t> </a:t>
            </a:r>
            <a:r>
              <a:rPr kumimoji="0" sz="2400" b="0" i="0" u="none" strike="noStrike" kern="0" cap="none" spc="-25" normalizeH="0" baseline="0" noProof="0">
                <a:ln>
                  <a:noFill/>
                </a:ln>
                <a:solidFill>
                  <a:srgbClr val="00346A"/>
                </a:solidFill>
                <a:effectLst/>
                <a:uLnTx/>
                <a:uFillTx/>
                <a:latin typeface="Calibri"/>
                <a:cs typeface="Calibri"/>
              </a:rPr>
              <a:t>be 	</a:t>
            </a:r>
            <a:r>
              <a:rPr kumimoji="0" sz="2400" b="0" i="0" u="none" strike="noStrike" kern="0" cap="none" spc="-10" normalizeH="0" baseline="0" noProof="0">
                <a:ln>
                  <a:noFill/>
                </a:ln>
                <a:solidFill>
                  <a:srgbClr val="00346A"/>
                </a:solidFill>
                <a:effectLst/>
                <a:uLnTx/>
                <a:uFillTx/>
                <a:latin typeface="Calibri"/>
                <a:cs typeface="Calibri"/>
              </a:rPr>
              <a:t>suspended</a:t>
            </a:r>
            <a:endParaRPr kumimoji="0" lang="en-US" sz="2400" b="0" i="0" u="none" strike="noStrike" kern="0" cap="none" spc="-10" normalizeH="0" baseline="0" noProof="0">
              <a:ln>
                <a:noFill/>
              </a:ln>
              <a:solidFill>
                <a:srgbClr val="00346A"/>
              </a:solidFill>
              <a:effectLst/>
              <a:uLnTx/>
              <a:uFillTx/>
              <a:latin typeface="Calibri"/>
              <a:cs typeface="Calibri"/>
            </a:endParaRPr>
          </a:p>
          <a:p>
            <a:pPr marL="238125" marR="213360" lvl="0" indent="-226060" defTabSz="914400" eaLnBrk="1" fontAlgn="auto" latinLnBrk="0" hangingPunct="1">
              <a:lnSpc>
                <a:spcPts val="2600"/>
              </a:lnSpc>
              <a:spcBef>
                <a:spcPts val="1040"/>
              </a:spcBef>
              <a:spcAft>
                <a:spcPts val="0"/>
              </a:spcAft>
              <a:buClrTx/>
              <a:buSzTx/>
              <a:buFontTx/>
              <a:buChar char="•"/>
              <a:tabLst>
                <a:tab pos="240665" algn="l"/>
              </a:tabLst>
              <a:defRPr/>
            </a:pPr>
            <a:r>
              <a:rPr kumimoji="0" lang="en-US" sz="2400" b="0" i="0" u="none" strike="noStrike" kern="0" cap="none" spc="-10" normalizeH="0" baseline="0" noProof="0">
                <a:ln>
                  <a:noFill/>
                </a:ln>
                <a:solidFill>
                  <a:srgbClr val="00346A"/>
                </a:solidFill>
                <a:effectLst/>
                <a:uLnTx/>
                <a:uFillTx/>
                <a:latin typeface="Calibri"/>
                <a:cs typeface="Calibri"/>
              </a:rPr>
              <a:t>If someone recently moved from 12M to 9M please have them check their paychecks for doubles</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D974C8-4373-57E2-C957-83CF80262F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13791A-D570-9662-7759-7BE30EE5A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00718F-33E3-3E5B-E9A1-41E1AD113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22048E-B5B8-34E7-E6BA-BCC1F4E1CA89}"/>
              </a:ext>
            </a:extLst>
          </p:cNvPr>
          <p:cNvSpPr>
            <a:spLocks noGrp="1"/>
          </p:cNvSpPr>
          <p:nvPr>
            <p:ph type="title"/>
          </p:nvPr>
        </p:nvSpPr>
        <p:spPr>
          <a:xfrm>
            <a:off x="477980" y="1122363"/>
            <a:ext cx="5062741" cy="3204134"/>
          </a:xfrm>
        </p:spPr>
        <p:txBody>
          <a:bodyPr vert="horz" lIns="91440" tIns="45720" rIns="91440" bIns="45720" rtlCol="0" anchor="b">
            <a:normAutofit/>
          </a:bodyPr>
          <a:lstStyle/>
          <a:p>
            <a:r>
              <a:rPr lang="en-US" sz="4800" dirty="0">
                <a:solidFill>
                  <a:schemeClr val="tx1"/>
                </a:solidFill>
                <a:latin typeface="IBM Plex Sans" panose="020B0503050203000203" pitchFamily="34" charset="0"/>
              </a:rPr>
              <a:t>Training &amp; Organizational Development</a:t>
            </a:r>
          </a:p>
        </p:txBody>
      </p:sp>
      <p:sp>
        <p:nvSpPr>
          <p:cNvPr id="3" name="Text Placeholder 2">
            <a:extLst>
              <a:ext uri="{FF2B5EF4-FFF2-40B4-BE49-F238E27FC236}">
                <a16:creationId xmlns:a16="http://schemas.microsoft.com/office/drawing/2014/main" id="{BF6BE399-C7BF-2291-FA43-D696153621DC}"/>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3200" dirty="0">
                <a:solidFill>
                  <a:schemeClr val="accent2"/>
                </a:solidFill>
                <a:latin typeface="IBM Plex Sans" panose="020B0503050203000203" pitchFamily="34" charset="0"/>
              </a:rPr>
              <a:t>Gwynn Cadwallader</a:t>
            </a:r>
          </a:p>
        </p:txBody>
      </p:sp>
      <p:sp>
        <p:nvSpPr>
          <p:cNvPr id="14" name="Rectangle 13">
            <a:extLst>
              <a:ext uri="{FF2B5EF4-FFF2-40B4-BE49-F238E27FC236}">
                <a16:creationId xmlns:a16="http://schemas.microsoft.com/office/drawing/2014/main" id="{76222B85-6182-D6F5-2E9C-87CAE6D96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70C6DCD-6007-C515-2E63-0FAEB9B84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 sign, outdoor, clipart&#10;&#10;Description automatically generated">
            <a:extLst>
              <a:ext uri="{FF2B5EF4-FFF2-40B4-BE49-F238E27FC236}">
                <a16:creationId xmlns:a16="http://schemas.microsoft.com/office/drawing/2014/main" id="{0A994C97-3954-F0C7-0290-BF18228EB325}"/>
              </a:ext>
            </a:extLst>
          </p:cNvPr>
          <p:cNvPicPr>
            <a:picLocks noChangeAspect="1"/>
          </p:cNvPicPr>
          <p:nvPr/>
        </p:nvPicPr>
        <p:blipFill>
          <a:blip r:embed="rId3"/>
          <a:stretch>
            <a:fillRect/>
          </a:stretch>
        </p:blipFill>
        <p:spPr>
          <a:xfrm>
            <a:off x="8680690" y="6137464"/>
            <a:ext cx="3175000" cy="368300"/>
          </a:xfrm>
          <a:prstGeom prst="rect">
            <a:avLst/>
          </a:prstGeom>
        </p:spPr>
      </p:pic>
    </p:spTree>
    <p:extLst>
      <p:ext uri="{BB962C8B-B14F-4D97-AF65-F5344CB8AC3E}">
        <p14:creationId xmlns:p14="http://schemas.microsoft.com/office/powerpoint/2010/main" val="1214520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D231A-02F0-A9A1-7F58-49D118F7672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E0BB852-CE2D-9C72-3021-F72AA13A2226}"/>
              </a:ext>
            </a:extLst>
          </p:cNvPr>
          <p:cNvSpPr>
            <a:spLocks noGrp="1"/>
          </p:cNvSpPr>
          <p:nvPr>
            <p:ph type="body" idx="1"/>
          </p:nvPr>
        </p:nvSpPr>
        <p:spPr>
          <a:xfrm>
            <a:off x="711494" y="443252"/>
            <a:ext cx="6235376" cy="1764638"/>
          </a:xfrm>
        </p:spPr>
        <p:txBody>
          <a:bodyPr>
            <a:normAutofit/>
          </a:bodyPr>
          <a:lstStyle/>
          <a:p>
            <a:r>
              <a:rPr lang="en-US" sz="3000" dirty="0">
                <a:latin typeface="Gentona ExtraBold" panose="00000900000000000000" pitchFamily="50" charset="0"/>
              </a:rPr>
              <a:t>New ADA format for the UFHR Toolkit Instruction Guides</a:t>
            </a:r>
          </a:p>
          <a:p>
            <a:r>
              <a:rPr lang="en-US" dirty="0"/>
              <a:t>Word Documents, Open as read only</a:t>
            </a:r>
          </a:p>
        </p:txBody>
      </p:sp>
      <p:sp>
        <p:nvSpPr>
          <p:cNvPr id="6" name="Text Placeholder 2">
            <a:extLst>
              <a:ext uri="{FF2B5EF4-FFF2-40B4-BE49-F238E27FC236}">
                <a16:creationId xmlns:a16="http://schemas.microsoft.com/office/drawing/2014/main" id="{D12B4BDA-A049-8510-0B47-DD064F34D5EB}"/>
              </a:ext>
            </a:extLst>
          </p:cNvPr>
          <p:cNvSpPr txBox="1">
            <a:spLocks/>
          </p:cNvSpPr>
          <p:nvPr/>
        </p:nvSpPr>
        <p:spPr>
          <a:xfrm>
            <a:off x="7565270" y="983203"/>
            <a:ext cx="5551248" cy="6109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95000"/>
                  </a:schemeClr>
                </a:solidFill>
                <a:latin typeface="Gentona Book"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Gentona Book"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Gentona Book"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Gentona Book"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Gentona Book"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Update any bookmarks.</a:t>
            </a:r>
          </a:p>
        </p:txBody>
      </p:sp>
      <p:pic>
        <p:nvPicPr>
          <p:cNvPr id="9" name="Picture 8" descr="A white flag on a red circle&#10;&#10;Description automatically generated">
            <a:extLst>
              <a:ext uri="{FF2B5EF4-FFF2-40B4-BE49-F238E27FC236}">
                <a16:creationId xmlns:a16="http://schemas.microsoft.com/office/drawing/2014/main" id="{19B6E785-239F-3F6B-97BD-968DFD6AB335}"/>
              </a:ext>
            </a:extLst>
          </p:cNvPr>
          <p:cNvPicPr>
            <a:picLocks noChangeAspect="1"/>
          </p:cNvPicPr>
          <p:nvPr/>
        </p:nvPicPr>
        <p:blipFill>
          <a:blip r:embed="rId4"/>
          <a:stretch>
            <a:fillRect/>
          </a:stretch>
        </p:blipFill>
        <p:spPr>
          <a:xfrm>
            <a:off x="6610745" y="2954071"/>
            <a:ext cx="907625" cy="907625"/>
          </a:xfrm>
          <a:prstGeom prst="rect">
            <a:avLst/>
          </a:prstGeom>
        </p:spPr>
      </p:pic>
      <p:pic>
        <p:nvPicPr>
          <p:cNvPr id="11" name="Picture 10" descr="A group of people in a circle&#10;&#10;Description automatically generated">
            <a:extLst>
              <a:ext uri="{FF2B5EF4-FFF2-40B4-BE49-F238E27FC236}">
                <a16:creationId xmlns:a16="http://schemas.microsoft.com/office/drawing/2014/main" id="{A6DB45E5-47C0-FB45-8443-6A2CB0131E03}"/>
              </a:ext>
            </a:extLst>
          </p:cNvPr>
          <p:cNvPicPr>
            <a:picLocks noChangeAspect="1"/>
          </p:cNvPicPr>
          <p:nvPr/>
        </p:nvPicPr>
        <p:blipFill>
          <a:blip r:embed="rId5"/>
          <a:stretch>
            <a:fillRect/>
          </a:stretch>
        </p:blipFill>
        <p:spPr>
          <a:xfrm>
            <a:off x="6610745" y="1753645"/>
            <a:ext cx="907695" cy="907695"/>
          </a:xfrm>
          <a:prstGeom prst="rect">
            <a:avLst/>
          </a:prstGeom>
        </p:spPr>
      </p:pic>
      <p:pic>
        <p:nvPicPr>
          <p:cNvPr id="13" name="Picture 12" descr="A white star in a circle&#10;&#10;Description automatically generated">
            <a:extLst>
              <a:ext uri="{FF2B5EF4-FFF2-40B4-BE49-F238E27FC236}">
                <a16:creationId xmlns:a16="http://schemas.microsoft.com/office/drawing/2014/main" id="{1C206F8A-9325-EE51-25D4-FC07E9960354}"/>
              </a:ext>
            </a:extLst>
          </p:cNvPr>
          <p:cNvPicPr>
            <a:picLocks noChangeAspect="1"/>
          </p:cNvPicPr>
          <p:nvPr/>
        </p:nvPicPr>
        <p:blipFill>
          <a:blip r:embed="rId6"/>
          <a:stretch>
            <a:fillRect/>
          </a:stretch>
        </p:blipFill>
        <p:spPr>
          <a:xfrm>
            <a:off x="6610815" y="696506"/>
            <a:ext cx="907625" cy="907625"/>
          </a:xfrm>
          <a:prstGeom prst="rect">
            <a:avLst/>
          </a:prstGeom>
        </p:spPr>
      </p:pic>
      <p:sp>
        <p:nvSpPr>
          <p:cNvPr id="14" name="Text Placeholder 2">
            <a:extLst>
              <a:ext uri="{FF2B5EF4-FFF2-40B4-BE49-F238E27FC236}">
                <a16:creationId xmlns:a16="http://schemas.microsoft.com/office/drawing/2014/main" id="{E2392198-EBE4-965E-841A-E9E0C0D54AD1}"/>
              </a:ext>
            </a:extLst>
          </p:cNvPr>
          <p:cNvSpPr txBox="1">
            <a:spLocks/>
          </p:cNvSpPr>
          <p:nvPr/>
        </p:nvSpPr>
        <p:spPr>
          <a:xfrm>
            <a:off x="7565270" y="1765629"/>
            <a:ext cx="3699630" cy="9076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95000"/>
                  </a:schemeClr>
                </a:solidFill>
                <a:latin typeface="Gentona Book"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Gentona Book"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Gentona Book"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Gentona Book"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Gentona Book"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Share this information with others in your unit.</a:t>
            </a:r>
          </a:p>
        </p:txBody>
      </p:sp>
      <p:sp>
        <p:nvSpPr>
          <p:cNvPr id="4" name="Text Placeholder 2">
            <a:extLst>
              <a:ext uri="{FF2B5EF4-FFF2-40B4-BE49-F238E27FC236}">
                <a16:creationId xmlns:a16="http://schemas.microsoft.com/office/drawing/2014/main" id="{178DFBF2-D969-6412-2093-F752649A9CA5}"/>
              </a:ext>
            </a:extLst>
          </p:cNvPr>
          <p:cNvSpPr txBox="1">
            <a:spLocks/>
          </p:cNvSpPr>
          <p:nvPr/>
        </p:nvSpPr>
        <p:spPr>
          <a:xfrm>
            <a:off x="7565270" y="3035629"/>
            <a:ext cx="4222342" cy="16379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95000"/>
                  </a:schemeClr>
                </a:solidFill>
                <a:latin typeface="Gentona Book"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Gentona Book"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Gentona Book"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Gentona Book"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Gentona Book"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Best Practice: Always get the latest version from the website.</a:t>
            </a:r>
          </a:p>
          <a:p>
            <a:r>
              <a:rPr lang="en-US" dirty="0"/>
              <a:t>https://hr.ufl.edu/professional-development/toolkits/</a:t>
            </a:r>
          </a:p>
        </p:txBody>
      </p:sp>
      <p:pic>
        <p:nvPicPr>
          <p:cNvPr id="10" name="Picture 9">
            <a:extLst>
              <a:ext uri="{FF2B5EF4-FFF2-40B4-BE49-F238E27FC236}">
                <a16:creationId xmlns:a16="http://schemas.microsoft.com/office/drawing/2014/main" id="{C8D2BB2B-104A-5126-070E-D0E90AF3558C}"/>
              </a:ext>
            </a:extLst>
          </p:cNvPr>
          <p:cNvPicPr>
            <a:picLocks noChangeAspect="1"/>
          </p:cNvPicPr>
          <p:nvPr/>
        </p:nvPicPr>
        <p:blipFill>
          <a:blip r:embed="rId7"/>
          <a:stretch>
            <a:fillRect/>
          </a:stretch>
        </p:blipFill>
        <p:spPr>
          <a:xfrm>
            <a:off x="711494" y="2032329"/>
            <a:ext cx="5028907" cy="4619186"/>
          </a:xfrm>
          <a:prstGeom prst="rect">
            <a:avLst/>
          </a:prstGeom>
        </p:spPr>
      </p:pic>
    </p:spTree>
    <p:custDataLst>
      <p:tags r:id="rId1"/>
    </p:custDataLst>
    <p:extLst>
      <p:ext uri="{BB962C8B-B14F-4D97-AF65-F5344CB8AC3E}">
        <p14:creationId xmlns:p14="http://schemas.microsoft.com/office/powerpoint/2010/main" val="155440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F060F9-37FE-0F60-ACE8-BB1A09934DC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C2FF52-946E-E71B-6C47-E291F9D38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990D046-CD6E-7E48-546C-6305F847F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7856A0-1C48-B1C4-3CF3-FFD28BCC325A}"/>
              </a:ext>
            </a:extLst>
          </p:cNvPr>
          <p:cNvSpPr>
            <a:spLocks noGrp="1"/>
          </p:cNvSpPr>
          <p:nvPr>
            <p:ph type="title"/>
          </p:nvPr>
        </p:nvSpPr>
        <p:spPr>
          <a:xfrm>
            <a:off x="477980" y="1122363"/>
            <a:ext cx="5062741" cy="3204134"/>
          </a:xfrm>
        </p:spPr>
        <p:txBody>
          <a:bodyPr vert="horz" lIns="91440" tIns="45720" rIns="91440" bIns="45720" rtlCol="0" anchor="b">
            <a:normAutofit/>
          </a:bodyPr>
          <a:lstStyle/>
          <a:p>
            <a:r>
              <a:rPr lang="en-US" sz="4800" dirty="0">
                <a:solidFill>
                  <a:schemeClr val="tx1"/>
                </a:solidFill>
                <a:latin typeface="IBM Plex Sans" panose="020B0503050203000203" pitchFamily="34" charset="0"/>
              </a:rPr>
              <a:t>Understanding UF Policy Development</a:t>
            </a:r>
          </a:p>
        </p:txBody>
      </p:sp>
      <p:sp>
        <p:nvSpPr>
          <p:cNvPr id="3" name="Text Placeholder 2">
            <a:extLst>
              <a:ext uri="{FF2B5EF4-FFF2-40B4-BE49-F238E27FC236}">
                <a16:creationId xmlns:a16="http://schemas.microsoft.com/office/drawing/2014/main" id="{F50F22E1-7825-E13A-DFF4-B2892B96F535}"/>
              </a:ext>
            </a:extLst>
          </p:cNvPr>
          <p:cNvSpPr>
            <a:spLocks noGrp="1"/>
          </p:cNvSpPr>
          <p:nvPr>
            <p:ph type="body" idx="1"/>
          </p:nvPr>
        </p:nvSpPr>
        <p:spPr>
          <a:xfrm>
            <a:off x="477980" y="4872922"/>
            <a:ext cx="4809244" cy="1208141"/>
          </a:xfrm>
        </p:spPr>
        <p:txBody>
          <a:bodyPr vert="horz" lIns="91440" tIns="45720" rIns="91440" bIns="45720" rtlCol="0">
            <a:normAutofit/>
          </a:bodyPr>
          <a:lstStyle/>
          <a:p>
            <a:r>
              <a:rPr lang="en-US" sz="3200" dirty="0">
                <a:solidFill>
                  <a:schemeClr val="accent2"/>
                </a:solidFill>
                <a:latin typeface="IBM Plex Sans" panose="020B0503050203000203" pitchFamily="34" charset="0"/>
              </a:rPr>
              <a:t>David Altman</a:t>
            </a:r>
          </a:p>
        </p:txBody>
      </p:sp>
      <p:sp>
        <p:nvSpPr>
          <p:cNvPr id="14" name="Rectangle 13">
            <a:extLst>
              <a:ext uri="{FF2B5EF4-FFF2-40B4-BE49-F238E27FC236}">
                <a16:creationId xmlns:a16="http://schemas.microsoft.com/office/drawing/2014/main" id="{77857671-2FCA-4309-D90C-29E02B594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54FDDA8-9732-A444-C205-4A3B82524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 sign, outdoor, clipart&#10;&#10;Description automatically generated">
            <a:extLst>
              <a:ext uri="{FF2B5EF4-FFF2-40B4-BE49-F238E27FC236}">
                <a16:creationId xmlns:a16="http://schemas.microsoft.com/office/drawing/2014/main" id="{AF22FF4D-AA43-655C-A324-020CB227BC2C}"/>
              </a:ext>
            </a:extLst>
          </p:cNvPr>
          <p:cNvPicPr>
            <a:picLocks noChangeAspect="1"/>
          </p:cNvPicPr>
          <p:nvPr/>
        </p:nvPicPr>
        <p:blipFill>
          <a:blip r:embed="rId3"/>
          <a:stretch>
            <a:fillRect/>
          </a:stretch>
        </p:blipFill>
        <p:spPr>
          <a:xfrm>
            <a:off x="8680690" y="6137464"/>
            <a:ext cx="3175000" cy="368300"/>
          </a:xfrm>
          <a:prstGeom prst="rect">
            <a:avLst/>
          </a:prstGeom>
        </p:spPr>
      </p:pic>
    </p:spTree>
    <p:extLst>
      <p:ext uri="{BB962C8B-B14F-4D97-AF65-F5344CB8AC3E}">
        <p14:creationId xmlns:p14="http://schemas.microsoft.com/office/powerpoint/2010/main" val="32918713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03C67-6F03-EAE7-1068-D0BAA6F97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01986-6345-ACC2-4E09-F61B5789F4AA}"/>
              </a:ext>
            </a:extLst>
          </p:cNvPr>
          <p:cNvSpPr>
            <a:spLocks noGrp="1"/>
          </p:cNvSpPr>
          <p:nvPr>
            <p:ph type="title"/>
          </p:nvPr>
        </p:nvSpPr>
        <p:spPr/>
        <p:txBody>
          <a:bodyPr/>
          <a:lstStyle/>
          <a:p>
            <a:r>
              <a:rPr sz="3600" dirty="0">
                <a:solidFill>
                  <a:srgbClr val="0021A5"/>
                </a:solidFill>
              </a:rPr>
              <a:t>Session </a:t>
            </a:r>
            <a:r>
              <a:rPr lang="en-US" sz="3600" dirty="0">
                <a:solidFill>
                  <a:srgbClr val="0021A5"/>
                </a:solidFill>
              </a:rPr>
              <a:t>Objectives</a:t>
            </a:r>
            <a:endParaRPr sz="3600" dirty="0">
              <a:solidFill>
                <a:srgbClr val="0021A5"/>
              </a:solidFill>
            </a:endParaRPr>
          </a:p>
        </p:txBody>
      </p:sp>
      <p:sp>
        <p:nvSpPr>
          <p:cNvPr id="3" name="Content Placeholder 2">
            <a:extLst>
              <a:ext uri="{FF2B5EF4-FFF2-40B4-BE49-F238E27FC236}">
                <a16:creationId xmlns:a16="http://schemas.microsoft.com/office/drawing/2014/main" id="{18E54A57-9AA3-6CE8-55D0-4C3C806237A5}"/>
              </a:ext>
            </a:extLst>
          </p:cNvPr>
          <p:cNvSpPr>
            <a:spLocks noGrp="1"/>
          </p:cNvSpPr>
          <p:nvPr>
            <p:ph idx="1"/>
          </p:nvPr>
        </p:nvSpPr>
        <p:spPr/>
        <p:txBody>
          <a:bodyPr/>
          <a:lstStyle/>
          <a:p>
            <a:pPr>
              <a:buClr>
                <a:srgbClr val="FA4616"/>
              </a:buClr>
              <a:buFont typeface="Wingdings" panose="05000000000000000000" pitchFamily="2" charset="2"/>
              <a:buChar char="ü"/>
            </a:pPr>
            <a:r>
              <a:rPr sz="2000" dirty="0">
                <a:solidFill>
                  <a:srgbClr val="0021A5"/>
                </a:solidFill>
              </a:rPr>
              <a:t>Understand how UF </a:t>
            </a:r>
            <a:r>
              <a:rPr lang="en-US" sz="2000" dirty="0">
                <a:solidFill>
                  <a:srgbClr val="0021A5"/>
                </a:solidFill>
              </a:rPr>
              <a:t>P</a:t>
            </a:r>
            <a:r>
              <a:rPr sz="2000" dirty="0">
                <a:solidFill>
                  <a:srgbClr val="0021A5"/>
                </a:solidFill>
              </a:rPr>
              <a:t>olicies are developed</a:t>
            </a:r>
          </a:p>
          <a:p>
            <a:pPr>
              <a:buClr>
                <a:srgbClr val="FA4616"/>
              </a:buClr>
              <a:buFont typeface="Wingdings" panose="05000000000000000000" pitchFamily="2" charset="2"/>
              <a:buChar char="ü"/>
            </a:pPr>
            <a:r>
              <a:rPr sz="2000" dirty="0">
                <a:solidFill>
                  <a:srgbClr val="0021A5"/>
                </a:solidFill>
              </a:rPr>
              <a:t>Learn how departments can assist</a:t>
            </a:r>
            <a:r>
              <a:rPr lang="en-US" sz="2000" dirty="0">
                <a:solidFill>
                  <a:srgbClr val="0021A5"/>
                </a:solidFill>
              </a:rPr>
              <a:t> in policy initiatives</a:t>
            </a:r>
            <a:endParaRPr sz="2000" dirty="0">
              <a:solidFill>
                <a:srgbClr val="0021A5"/>
              </a:solidFill>
            </a:endParaRPr>
          </a:p>
          <a:p>
            <a:pPr>
              <a:buClr>
                <a:srgbClr val="FA4616"/>
              </a:buClr>
              <a:buFont typeface="Wingdings" panose="05000000000000000000" pitchFamily="2" charset="2"/>
              <a:buChar char="ü"/>
            </a:pPr>
            <a:r>
              <a:rPr sz="2000" dirty="0">
                <a:solidFill>
                  <a:srgbClr val="0021A5"/>
                </a:solidFill>
              </a:rPr>
              <a:t>Clarify policy vs procedure</a:t>
            </a:r>
          </a:p>
          <a:p>
            <a:pPr>
              <a:buClr>
                <a:srgbClr val="FA4616"/>
              </a:buClr>
              <a:buFont typeface="Wingdings" panose="05000000000000000000" pitchFamily="2" charset="2"/>
              <a:buChar char="ü"/>
            </a:pPr>
            <a:r>
              <a:rPr sz="2000" dirty="0">
                <a:solidFill>
                  <a:srgbClr val="0021A5"/>
                </a:solidFill>
              </a:rPr>
              <a:t>Introduce the U</a:t>
            </a:r>
            <a:r>
              <a:rPr lang="en-US" sz="2000" dirty="0">
                <a:solidFill>
                  <a:srgbClr val="0021A5"/>
                </a:solidFill>
              </a:rPr>
              <a:t>niversity Policy Group</a:t>
            </a:r>
            <a:endParaRPr sz="2000" dirty="0">
              <a:solidFill>
                <a:srgbClr val="0021A5"/>
              </a:solidFill>
            </a:endParaRPr>
          </a:p>
        </p:txBody>
      </p:sp>
      <p:sp>
        <p:nvSpPr>
          <p:cNvPr id="4" name="Rectangle 3">
            <a:extLst>
              <a:ext uri="{FF2B5EF4-FFF2-40B4-BE49-F238E27FC236}">
                <a16:creationId xmlns:a16="http://schemas.microsoft.com/office/drawing/2014/main" id="{5F7672AD-83AA-5A32-8E30-4FC0F4B625B9}"/>
              </a:ext>
            </a:extLst>
          </p:cNvPr>
          <p:cNvSpPr/>
          <p:nvPr/>
        </p:nvSpPr>
        <p:spPr>
          <a:xfrm>
            <a:off x="1524000" y="0"/>
            <a:ext cx="9144000" cy="365760"/>
          </a:xfrm>
          <a:prstGeom prst="rect">
            <a:avLst/>
          </a:prstGeom>
          <a:solidFill>
            <a:srgbClr val="002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a:extLst>
              <a:ext uri="{FF2B5EF4-FFF2-40B4-BE49-F238E27FC236}">
                <a16:creationId xmlns:a16="http://schemas.microsoft.com/office/drawing/2014/main" id="{047717D3-2F47-03D1-9A45-1A13AFDD9362}"/>
              </a:ext>
            </a:extLst>
          </p:cNvPr>
          <p:cNvSpPr/>
          <p:nvPr/>
        </p:nvSpPr>
        <p:spPr>
          <a:xfrm>
            <a:off x="1524000" y="365760"/>
            <a:ext cx="9144000" cy="54864"/>
          </a:xfrm>
          <a:prstGeom prst="rect">
            <a:avLst/>
          </a:prstGeom>
          <a:solidFill>
            <a:srgbClr val="FA46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4293832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dirty="0">
                <a:solidFill>
                  <a:srgbClr val="0021A5"/>
                </a:solidFill>
              </a:rPr>
              <a:t>What Is a UF Policy?</a:t>
            </a:r>
          </a:p>
        </p:txBody>
      </p:sp>
      <p:sp>
        <p:nvSpPr>
          <p:cNvPr id="4" name="Rectangle 3"/>
          <p:cNvSpPr/>
          <p:nvPr/>
        </p:nvSpPr>
        <p:spPr>
          <a:xfrm>
            <a:off x="1524000" y="0"/>
            <a:ext cx="9144000" cy="365760"/>
          </a:xfrm>
          <a:prstGeom prst="rect">
            <a:avLst/>
          </a:prstGeom>
          <a:solidFill>
            <a:srgbClr val="002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1524000" y="365760"/>
            <a:ext cx="9144000" cy="54864"/>
          </a:xfrm>
          <a:prstGeom prst="rect">
            <a:avLst/>
          </a:prstGeom>
          <a:solidFill>
            <a:srgbClr val="FA46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3" name="Picture 12">
            <a:extLst>
              <a:ext uri="{FF2B5EF4-FFF2-40B4-BE49-F238E27FC236}">
                <a16:creationId xmlns:a16="http://schemas.microsoft.com/office/drawing/2014/main" id="{C029D4C6-7C28-C88A-1BA0-82B87EE64925}"/>
              </a:ext>
            </a:extLst>
          </p:cNvPr>
          <p:cNvPicPr>
            <a:picLocks noChangeAspect="1"/>
          </p:cNvPicPr>
          <p:nvPr/>
        </p:nvPicPr>
        <p:blipFill>
          <a:blip r:embed="rId2"/>
          <a:stretch>
            <a:fillRect/>
          </a:stretch>
        </p:blipFill>
        <p:spPr>
          <a:xfrm>
            <a:off x="1799302" y="1198500"/>
            <a:ext cx="8338346" cy="495541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a:solidFill>
                  <a:srgbClr val="0021A5"/>
                </a:solidFill>
              </a:rPr>
              <a:t>Unit-Level Policies</a:t>
            </a:r>
          </a:p>
        </p:txBody>
      </p:sp>
      <p:sp>
        <p:nvSpPr>
          <p:cNvPr id="3" name="Content Placeholder 2"/>
          <p:cNvSpPr>
            <a:spLocks noGrp="1"/>
          </p:cNvSpPr>
          <p:nvPr>
            <p:ph idx="1"/>
          </p:nvPr>
        </p:nvSpPr>
        <p:spPr/>
        <p:txBody>
          <a:bodyPr/>
          <a:lstStyle/>
          <a:p>
            <a:r>
              <a:rPr sz="2000" dirty="0">
                <a:solidFill>
                  <a:srgbClr val="0021A5"/>
                </a:solidFill>
              </a:rPr>
              <a:t>Apply within a specific unit</a:t>
            </a:r>
          </a:p>
          <a:p>
            <a:r>
              <a:rPr sz="2000" dirty="0">
                <a:solidFill>
                  <a:srgbClr val="0021A5"/>
                </a:solidFill>
              </a:rPr>
              <a:t>Must align with</a:t>
            </a:r>
            <a:r>
              <a:rPr lang="en-US" sz="2000" dirty="0">
                <a:solidFill>
                  <a:srgbClr val="0021A5"/>
                </a:solidFill>
              </a:rPr>
              <a:t> / not override</a:t>
            </a:r>
            <a:r>
              <a:rPr sz="2000" dirty="0">
                <a:solidFill>
                  <a:srgbClr val="0021A5"/>
                </a:solidFill>
              </a:rPr>
              <a:t> UF</a:t>
            </a:r>
            <a:r>
              <a:rPr lang="en-US" sz="2000" dirty="0">
                <a:solidFill>
                  <a:srgbClr val="0021A5"/>
                </a:solidFill>
              </a:rPr>
              <a:t>-wide</a:t>
            </a:r>
            <a:r>
              <a:rPr sz="2000" dirty="0">
                <a:solidFill>
                  <a:srgbClr val="0021A5"/>
                </a:solidFill>
              </a:rPr>
              <a:t> </a:t>
            </a:r>
            <a:r>
              <a:rPr lang="en-US" sz="2000" dirty="0">
                <a:solidFill>
                  <a:srgbClr val="0021A5"/>
                </a:solidFill>
              </a:rPr>
              <a:t>P</a:t>
            </a:r>
            <a:r>
              <a:rPr sz="2000" dirty="0">
                <a:solidFill>
                  <a:srgbClr val="0021A5"/>
                </a:solidFill>
              </a:rPr>
              <a:t>olicies</a:t>
            </a:r>
          </a:p>
          <a:p>
            <a:r>
              <a:rPr sz="2000" dirty="0">
                <a:solidFill>
                  <a:srgbClr val="0021A5"/>
                </a:solidFill>
              </a:rPr>
              <a:t>Often focus on local operations</a:t>
            </a:r>
            <a:r>
              <a:rPr lang="en-US" sz="2000" dirty="0">
                <a:solidFill>
                  <a:srgbClr val="0021A5"/>
                </a:solidFill>
              </a:rPr>
              <a:t> and expectations</a:t>
            </a:r>
          </a:p>
          <a:p>
            <a:r>
              <a:rPr lang="en-US" sz="2000" dirty="0">
                <a:solidFill>
                  <a:srgbClr val="0021A5"/>
                </a:solidFill>
              </a:rPr>
              <a:t>Not subject to stringent UPG requirements</a:t>
            </a:r>
            <a:endParaRPr sz="2000" dirty="0">
              <a:solidFill>
                <a:srgbClr val="0021A5"/>
              </a:solidFill>
            </a:endParaRPr>
          </a:p>
        </p:txBody>
      </p:sp>
      <p:sp>
        <p:nvSpPr>
          <p:cNvPr id="4" name="Rectangle 3"/>
          <p:cNvSpPr/>
          <p:nvPr/>
        </p:nvSpPr>
        <p:spPr>
          <a:xfrm>
            <a:off x="1524000" y="0"/>
            <a:ext cx="9144000" cy="365760"/>
          </a:xfrm>
          <a:prstGeom prst="rect">
            <a:avLst/>
          </a:prstGeom>
          <a:solidFill>
            <a:srgbClr val="002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1524000" y="365760"/>
            <a:ext cx="9144000" cy="54864"/>
          </a:xfrm>
          <a:prstGeom prst="rect">
            <a:avLst/>
          </a:prstGeom>
          <a:solidFill>
            <a:srgbClr val="FA46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365760"/>
          </a:xfrm>
          <a:prstGeom prst="rect">
            <a:avLst/>
          </a:prstGeom>
          <a:solidFill>
            <a:srgbClr val="002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1524000" y="365760"/>
            <a:ext cx="9144000" cy="54864"/>
          </a:xfrm>
          <a:prstGeom prst="rect">
            <a:avLst/>
          </a:prstGeom>
          <a:solidFill>
            <a:srgbClr val="FA46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0" name="Picture 9">
            <a:extLst>
              <a:ext uri="{FF2B5EF4-FFF2-40B4-BE49-F238E27FC236}">
                <a16:creationId xmlns:a16="http://schemas.microsoft.com/office/drawing/2014/main" id="{48539959-65BC-13B0-C57E-80A0EBE0BE48}"/>
              </a:ext>
            </a:extLst>
          </p:cNvPr>
          <p:cNvPicPr>
            <a:picLocks noChangeAspect="1"/>
          </p:cNvPicPr>
          <p:nvPr/>
        </p:nvPicPr>
        <p:blipFill>
          <a:blip r:embed="rId2"/>
          <a:stretch>
            <a:fillRect/>
          </a:stretch>
        </p:blipFill>
        <p:spPr>
          <a:xfrm>
            <a:off x="1710863" y="621792"/>
            <a:ext cx="8679274" cy="587044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a:solidFill>
                  <a:srgbClr val="0021A5"/>
                </a:solidFill>
              </a:rPr>
              <a:t>The University Policy Group</a:t>
            </a:r>
          </a:p>
        </p:txBody>
      </p:sp>
      <p:sp>
        <p:nvSpPr>
          <p:cNvPr id="3" name="Content Placeholder 2"/>
          <p:cNvSpPr>
            <a:spLocks noGrp="1"/>
          </p:cNvSpPr>
          <p:nvPr>
            <p:ph idx="1"/>
          </p:nvPr>
        </p:nvSpPr>
        <p:spPr/>
        <p:txBody>
          <a:bodyPr/>
          <a:lstStyle/>
          <a:p>
            <a:r>
              <a:rPr sz="2000" dirty="0">
                <a:solidFill>
                  <a:srgbClr val="0021A5"/>
                </a:solidFill>
              </a:rPr>
              <a:t>Oversees UF </a:t>
            </a:r>
            <a:r>
              <a:rPr lang="en-US" sz="2000" dirty="0">
                <a:solidFill>
                  <a:srgbClr val="0021A5"/>
                </a:solidFill>
              </a:rPr>
              <a:t>P</a:t>
            </a:r>
            <a:r>
              <a:rPr sz="2000" dirty="0">
                <a:solidFill>
                  <a:srgbClr val="0021A5"/>
                </a:solidFill>
              </a:rPr>
              <a:t>olicy framework</a:t>
            </a:r>
          </a:p>
          <a:p>
            <a:r>
              <a:rPr sz="2000" dirty="0">
                <a:solidFill>
                  <a:srgbClr val="0021A5"/>
                </a:solidFill>
              </a:rPr>
              <a:t>Maintains </a:t>
            </a:r>
            <a:r>
              <a:rPr lang="en-US" sz="2000" dirty="0">
                <a:solidFill>
                  <a:srgbClr val="0021A5"/>
                </a:solidFill>
              </a:rPr>
              <a:t>UF’s Regulation and Policy Hub </a:t>
            </a:r>
          </a:p>
          <a:p>
            <a:r>
              <a:rPr sz="2000" dirty="0">
                <a:solidFill>
                  <a:srgbClr val="0021A5"/>
                </a:solidFill>
              </a:rPr>
              <a:t>Develops templates</a:t>
            </a:r>
            <a:r>
              <a:rPr lang="en-US" sz="2000" dirty="0">
                <a:solidFill>
                  <a:srgbClr val="0021A5"/>
                </a:solidFill>
              </a:rPr>
              <a:t> and guidance</a:t>
            </a:r>
          </a:p>
          <a:p>
            <a:r>
              <a:rPr lang="en-US" sz="2000" dirty="0">
                <a:solidFill>
                  <a:srgbClr val="0021A5"/>
                </a:solidFill>
              </a:rPr>
              <a:t>Offers drafting support</a:t>
            </a:r>
            <a:endParaRPr sz="2000" dirty="0">
              <a:solidFill>
                <a:srgbClr val="0021A5"/>
              </a:solidFill>
            </a:endParaRPr>
          </a:p>
          <a:p>
            <a:r>
              <a:rPr sz="2000" dirty="0">
                <a:solidFill>
                  <a:srgbClr val="0021A5"/>
                </a:solidFill>
              </a:rPr>
              <a:t>Coordinates </a:t>
            </a:r>
            <a:r>
              <a:rPr lang="en-US" sz="2000" dirty="0">
                <a:solidFill>
                  <a:srgbClr val="0021A5"/>
                </a:solidFill>
              </a:rPr>
              <a:t>legal and compliance </a:t>
            </a:r>
            <a:r>
              <a:rPr sz="2000" dirty="0">
                <a:solidFill>
                  <a:srgbClr val="0021A5"/>
                </a:solidFill>
              </a:rPr>
              <a:t>reviews</a:t>
            </a:r>
            <a:endParaRPr lang="en-US" sz="2000" dirty="0">
              <a:solidFill>
                <a:srgbClr val="0021A5"/>
              </a:solidFill>
            </a:endParaRPr>
          </a:p>
          <a:p>
            <a:r>
              <a:rPr lang="en-US" sz="2000" dirty="0">
                <a:solidFill>
                  <a:srgbClr val="0021A5"/>
                </a:solidFill>
              </a:rPr>
              <a:t>Supports executive Policy owners</a:t>
            </a:r>
            <a:endParaRPr sz="2000" dirty="0">
              <a:solidFill>
                <a:srgbClr val="0021A5"/>
              </a:solidFill>
            </a:endParaRPr>
          </a:p>
        </p:txBody>
      </p:sp>
      <p:sp>
        <p:nvSpPr>
          <p:cNvPr id="4" name="Rectangle 3"/>
          <p:cNvSpPr/>
          <p:nvPr/>
        </p:nvSpPr>
        <p:spPr>
          <a:xfrm>
            <a:off x="1524000" y="0"/>
            <a:ext cx="9144000" cy="365760"/>
          </a:xfrm>
          <a:prstGeom prst="rect">
            <a:avLst/>
          </a:prstGeom>
          <a:solidFill>
            <a:srgbClr val="002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1524000" y="365760"/>
            <a:ext cx="9144000" cy="54864"/>
          </a:xfrm>
          <a:prstGeom prst="rect">
            <a:avLst/>
          </a:prstGeom>
          <a:solidFill>
            <a:srgbClr val="FA46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365760"/>
          </a:xfrm>
          <a:prstGeom prst="rect">
            <a:avLst/>
          </a:prstGeom>
          <a:solidFill>
            <a:srgbClr val="002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1524000" y="365760"/>
            <a:ext cx="9144000" cy="54864"/>
          </a:xfrm>
          <a:prstGeom prst="rect">
            <a:avLst/>
          </a:prstGeom>
          <a:solidFill>
            <a:srgbClr val="FA46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1" name="Picture 10">
            <a:extLst>
              <a:ext uri="{FF2B5EF4-FFF2-40B4-BE49-F238E27FC236}">
                <a16:creationId xmlns:a16="http://schemas.microsoft.com/office/drawing/2014/main" id="{C352DCBA-0E22-69FA-901B-AAE66363CC06}"/>
              </a:ext>
            </a:extLst>
          </p:cNvPr>
          <p:cNvPicPr>
            <a:picLocks noChangeAspect="1"/>
          </p:cNvPicPr>
          <p:nvPr/>
        </p:nvPicPr>
        <p:blipFill>
          <a:blip r:embed="rId2"/>
          <a:stretch>
            <a:fillRect/>
          </a:stretch>
        </p:blipFill>
        <p:spPr>
          <a:xfrm>
            <a:off x="2063591" y="494158"/>
            <a:ext cx="8064818" cy="596421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0C7D-4B87-0160-94D5-28D00357707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FE27E28-B0FF-29F5-0703-C7CB951D7AF6}"/>
              </a:ext>
            </a:extLst>
          </p:cNvPr>
          <p:cNvSpPr>
            <a:spLocks noGrp="1"/>
          </p:cNvSpPr>
          <p:nvPr>
            <p:ph idx="1"/>
          </p:nvPr>
        </p:nvSpPr>
        <p:spPr/>
        <p:txBody>
          <a:bodyPr/>
          <a:lstStyle/>
          <a:p>
            <a:r>
              <a:rPr lang="en-US" dirty="0"/>
              <a:t>Empowering UF: Project Update &amp; Security Role Mapping</a:t>
            </a:r>
          </a:p>
          <a:p>
            <a:r>
              <a:rPr lang="en-US" dirty="0"/>
              <a:t>Benefits: IRS Documents (1095-C) &amp; Double Deductions</a:t>
            </a:r>
          </a:p>
          <a:p>
            <a:r>
              <a:rPr lang="en-US" dirty="0"/>
              <a:t>Training: Accessibility Guidelines &amp; UFHR Toolkits</a:t>
            </a:r>
          </a:p>
          <a:p>
            <a:r>
              <a:rPr lang="en-US" dirty="0"/>
              <a:t>Understanding UF Policy Development</a:t>
            </a:r>
          </a:p>
          <a:p>
            <a:r>
              <a:rPr lang="en-US" dirty="0"/>
              <a:t>Reference Checks</a:t>
            </a:r>
          </a:p>
          <a:p>
            <a:r>
              <a:rPr lang="en-US" dirty="0"/>
              <a:t>Compensation Reminders</a:t>
            </a:r>
          </a:p>
          <a:p>
            <a:r>
              <a:rPr lang="en-US" dirty="0"/>
              <a:t>Important Dates</a:t>
            </a:r>
          </a:p>
        </p:txBody>
      </p:sp>
    </p:spTree>
    <p:extLst>
      <p:ext uri="{BB962C8B-B14F-4D97-AF65-F5344CB8AC3E}">
        <p14:creationId xmlns:p14="http://schemas.microsoft.com/office/powerpoint/2010/main" val="13868869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365760"/>
          </a:xfrm>
          <a:prstGeom prst="rect">
            <a:avLst/>
          </a:prstGeom>
          <a:solidFill>
            <a:srgbClr val="002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1524000" y="365760"/>
            <a:ext cx="9144000" cy="54864"/>
          </a:xfrm>
          <a:prstGeom prst="rect">
            <a:avLst/>
          </a:prstGeom>
          <a:solidFill>
            <a:srgbClr val="FA46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9" name="Picture 8">
            <a:extLst>
              <a:ext uri="{FF2B5EF4-FFF2-40B4-BE49-F238E27FC236}">
                <a16:creationId xmlns:a16="http://schemas.microsoft.com/office/drawing/2014/main" id="{B3DA4B67-EF1C-C3B3-772D-35E47B24765B}"/>
              </a:ext>
            </a:extLst>
          </p:cNvPr>
          <p:cNvPicPr>
            <a:picLocks noChangeAspect="1"/>
          </p:cNvPicPr>
          <p:nvPr/>
        </p:nvPicPr>
        <p:blipFill>
          <a:blip r:embed="rId2"/>
          <a:stretch>
            <a:fillRect/>
          </a:stretch>
        </p:blipFill>
        <p:spPr>
          <a:xfrm>
            <a:off x="1524000" y="540942"/>
            <a:ext cx="9144000" cy="631705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6590D-93D0-4B81-C56C-BFE982A3E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CF1047-B9C0-BBEB-EECE-0F767B38EAC6}"/>
              </a:ext>
            </a:extLst>
          </p:cNvPr>
          <p:cNvSpPr>
            <a:spLocks noGrp="1"/>
          </p:cNvSpPr>
          <p:nvPr>
            <p:ph type="title"/>
          </p:nvPr>
        </p:nvSpPr>
        <p:spPr/>
        <p:txBody>
          <a:bodyPr/>
          <a:lstStyle/>
          <a:p>
            <a:r>
              <a:rPr lang="en-US" sz="3600" dirty="0">
                <a:solidFill>
                  <a:srgbClr val="0021A5"/>
                </a:solidFill>
              </a:rPr>
              <a:t>Roles and Responsibilities</a:t>
            </a:r>
            <a:endParaRPr sz="3600" dirty="0">
              <a:solidFill>
                <a:srgbClr val="0021A5"/>
              </a:solidFill>
            </a:endParaRPr>
          </a:p>
        </p:txBody>
      </p:sp>
      <p:sp>
        <p:nvSpPr>
          <p:cNvPr id="3" name="Content Placeholder 2">
            <a:extLst>
              <a:ext uri="{FF2B5EF4-FFF2-40B4-BE49-F238E27FC236}">
                <a16:creationId xmlns:a16="http://schemas.microsoft.com/office/drawing/2014/main" id="{DB0726DE-15AA-2A59-8705-7BB4193EBEB0}"/>
              </a:ext>
            </a:extLst>
          </p:cNvPr>
          <p:cNvSpPr>
            <a:spLocks noGrp="1"/>
          </p:cNvSpPr>
          <p:nvPr>
            <p:ph idx="1"/>
          </p:nvPr>
        </p:nvSpPr>
        <p:spPr/>
        <p:txBody>
          <a:bodyPr/>
          <a:lstStyle/>
          <a:p>
            <a:r>
              <a:rPr lang="en-US" sz="2000" b="1" dirty="0">
                <a:solidFill>
                  <a:srgbClr val="0021A5"/>
                </a:solidFill>
              </a:rPr>
              <a:t>Responsible Executive</a:t>
            </a:r>
          </a:p>
          <a:p>
            <a:pPr marL="0" indent="0">
              <a:buNone/>
            </a:pPr>
            <a:r>
              <a:rPr lang="en-US" sz="2000" dirty="0">
                <a:solidFill>
                  <a:srgbClr val="0021A5"/>
                </a:solidFill>
              </a:rPr>
              <a:t>	• Provides strategic oversight</a:t>
            </a:r>
            <a:br>
              <a:rPr lang="en-US" sz="2000" dirty="0">
                <a:solidFill>
                  <a:srgbClr val="0021A5"/>
                </a:solidFill>
              </a:rPr>
            </a:br>
            <a:r>
              <a:rPr lang="en-US" sz="2000" dirty="0">
                <a:solidFill>
                  <a:srgbClr val="0021A5"/>
                </a:solidFill>
              </a:rPr>
              <a:t>	• Approves major revisions</a:t>
            </a:r>
            <a:br>
              <a:rPr lang="en-US" sz="2000" dirty="0">
                <a:solidFill>
                  <a:srgbClr val="0021A5"/>
                </a:solidFill>
              </a:rPr>
            </a:br>
            <a:r>
              <a:rPr lang="en-US" sz="2000" dirty="0">
                <a:solidFill>
                  <a:srgbClr val="0021A5"/>
                </a:solidFill>
              </a:rPr>
              <a:t>	• Ensures institutional alignment/ champions process</a:t>
            </a:r>
          </a:p>
          <a:p>
            <a:r>
              <a:rPr lang="en-US" sz="2000" b="1" dirty="0">
                <a:solidFill>
                  <a:srgbClr val="0021A5"/>
                </a:solidFill>
              </a:rPr>
              <a:t>Responsible Office</a:t>
            </a:r>
          </a:p>
          <a:p>
            <a:pPr marL="0" indent="0">
              <a:buNone/>
            </a:pPr>
            <a:r>
              <a:rPr lang="en-US" sz="2000" dirty="0">
                <a:solidFill>
                  <a:srgbClr val="0021A5"/>
                </a:solidFill>
              </a:rPr>
              <a:t>	• Drafts and maintains policy</a:t>
            </a:r>
            <a:br>
              <a:rPr lang="en-US" sz="2000" dirty="0">
                <a:solidFill>
                  <a:srgbClr val="0021A5"/>
                </a:solidFill>
              </a:rPr>
            </a:br>
            <a:r>
              <a:rPr lang="en-US" sz="2000" dirty="0">
                <a:solidFill>
                  <a:srgbClr val="0021A5"/>
                </a:solidFill>
              </a:rPr>
              <a:t>	</a:t>
            </a:r>
            <a:r>
              <a:rPr lang="en-US" sz="2000" b="1" dirty="0">
                <a:solidFill>
                  <a:srgbClr val="0021A5"/>
                </a:solidFill>
              </a:rPr>
              <a:t>• Leads training and education</a:t>
            </a:r>
            <a:br>
              <a:rPr lang="en-US" sz="2000" dirty="0">
                <a:solidFill>
                  <a:srgbClr val="0021A5"/>
                </a:solidFill>
              </a:rPr>
            </a:br>
            <a:r>
              <a:rPr lang="en-US" sz="2000" dirty="0">
                <a:solidFill>
                  <a:srgbClr val="0021A5"/>
                </a:solidFill>
              </a:rPr>
              <a:t>	• Answers operational questions</a:t>
            </a:r>
            <a:br>
              <a:rPr lang="en-US" sz="2000" dirty="0">
                <a:solidFill>
                  <a:srgbClr val="0021A5"/>
                </a:solidFill>
              </a:rPr>
            </a:br>
            <a:r>
              <a:rPr lang="en-US" sz="2000" dirty="0">
                <a:solidFill>
                  <a:srgbClr val="0021A5"/>
                </a:solidFill>
              </a:rPr>
              <a:t>	• Monitors implementation</a:t>
            </a:r>
          </a:p>
          <a:p>
            <a:r>
              <a:rPr lang="en-US" sz="2000" dirty="0">
                <a:solidFill>
                  <a:srgbClr val="0021A5"/>
                </a:solidFill>
              </a:rPr>
              <a:t>Policy Liaison</a:t>
            </a:r>
          </a:p>
          <a:p>
            <a:r>
              <a:rPr lang="en-US" sz="2000" dirty="0">
                <a:solidFill>
                  <a:srgbClr val="0021A5"/>
                </a:solidFill>
              </a:rPr>
              <a:t>UPG</a:t>
            </a:r>
            <a:endParaRPr sz="2000" dirty="0">
              <a:solidFill>
                <a:srgbClr val="0021A5"/>
              </a:solidFill>
            </a:endParaRPr>
          </a:p>
        </p:txBody>
      </p:sp>
      <p:sp>
        <p:nvSpPr>
          <p:cNvPr id="4" name="Rectangle 3">
            <a:extLst>
              <a:ext uri="{FF2B5EF4-FFF2-40B4-BE49-F238E27FC236}">
                <a16:creationId xmlns:a16="http://schemas.microsoft.com/office/drawing/2014/main" id="{6EF61FE2-D1B8-88DE-2EE8-2818F61B3C6E}"/>
              </a:ext>
            </a:extLst>
          </p:cNvPr>
          <p:cNvSpPr/>
          <p:nvPr/>
        </p:nvSpPr>
        <p:spPr>
          <a:xfrm>
            <a:off x="1524000" y="0"/>
            <a:ext cx="9144000" cy="365760"/>
          </a:xfrm>
          <a:prstGeom prst="rect">
            <a:avLst/>
          </a:prstGeom>
          <a:solidFill>
            <a:srgbClr val="002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a:extLst>
              <a:ext uri="{FF2B5EF4-FFF2-40B4-BE49-F238E27FC236}">
                <a16:creationId xmlns:a16="http://schemas.microsoft.com/office/drawing/2014/main" id="{C7BAF254-4C52-F156-1322-B4A3F042695B}"/>
              </a:ext>
            </a:extLst>
          </p:cNvPr>
          <p:cNvSpPr/>
          <p:nvPr/>
        </p:nvSpPr>
        <p:spPr>
          <a:xfrm>
            <a:off x="1524000" y="365760"/>
            <a:ext cx="9144000" cy="54864"/>
          </a:xfrm>
          <a:prstGeom prst="rect">
            <a:avLst/>
          </a:prstGeom>
          <a:solidFill>
            <a:srgbClr val="FA46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8126167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365760"/>
          </a:xfrm>
          <a:prstGeom prst="rect">
            <a:avLst/>
          </a:prstGeom>
          <a:solidFill>
            <a:srgbClr val="002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1524000" y="365760"/>
            <a:ext cx="9144000" cy="54864"/>
          </a:xfrm>
          <a:prstGeom prst="rect">
            <a:avLst/>
          </a:prstGeom>
          <a:solidFill>
            <a:srgbClr val="FA46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1" name="Picture 10">
            <a:extLst>
              <a:ext uri="{FF2B5EF4-FFF2-40B4-BE49-F238E27FC236}">
                <a16:creationId xmlns:a16="http://schemas.microsoft.com/office/drawing/2014/main" id="{282B342B-25E9-76A1-0E41-D8BFA870F382}"/>
              </a:ext>
            </a:extLst>
          </p:cNvPr>
          <p:cNvPicPr>
            <a:picLocks noChangeAspect="1"/>
          </p:cNvPicPr>
          <p:nvPr/>
        </p:nvPicPr>
        <p:blipFill>
          <a:blip r:embed="rId2"/>
          <a:stretch>
            <a:fillRect/>
          </a:stretch>
        </p:blipFill>
        <p:spPr>
          <a:xfrm>
            <a:off x="1743456" y="731521"/>
            <a:ext cx="8796528" cy="564911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a:solidFill>
                  <a:srgbClr val="0021A5"/>
                </a:solidFill>
              </a:rPr>
              <a:t>Drafting Tips</a:t>
            </a:r>
          </a:p>
        </p:txBody>
      </p:sp>
      <p:sp>
        <p:nvSpPr>
          <p:cNvPr id="3" name="Content Placeholder 2"/>
          <p:cNvSpPr>
            <a:spLocks noGrp="1"/>
          </p:cNvSpPr>
          <p:nvPr>
            <p:ph idx="1"/>
          </p:nvPr>
        </p:nvSpPr>
        <p:spPr/>
        <p:txBody>
          <a:bodyPr/>
          <a:lstStyle/>
          <a:p>
            <a:r>
              <a:rPr lang="en-US" sz="2000" dirty="0">
                <a:solidFill>
                  <a:srgbClr val="0021A5"/>
                </a:solidFill>
              </a:rPr>
              <a:t>Access the Policy Drafting Guide at </a:t>
            </a:r>
            <a:r>
              <a:rPr lang="en-US" sz="2000" dirty="0">
                <a:solidFill>
                  <a:srgbClr val="0021A5"/>
                </a:solidFill>
                <a:hlinkClick r:id="rId2">
                  <a:extLst>
                    <a:ext uri="{A12FA001-AC4F-418D-AE19-62706E023703}">
                      <ahyp:hlinkClr xmlns:ahyp="http://schemas.microsoft.com/office/drawing/2018/hyperlinkcolor" val="tx"/>
                    </a:ext>
                  </a:extLst>
                </a:hlinkClick>
              </a:rPr>
              <a:t>https://policy.ufl.edu</a:t>
            </a:r>
            <a:r>
              <a:rPr lang="en-US" sz="2000" dirty="0">
                <a:solidFill>
                  <a:srgbClr val="0021A5"/>
                </a:solidFill>
              </a:rPr>
              <a:t>  </a:t>
            </a:r>
          </a:p>
          <a:p>
            <a:r>
              <a:rPr sz="2000" dirty="0">
                <a:solidFill>
                  <a:srgbClr val="0021A5"/>
                </a:solidFill>
              </a:rPr>
              <a:t>Define </a:t>
            </a:r>
            <a:r>
              <a:rPr lang="en-US" sz="2000" dirty="0">
                <a:solidFill>
                  <a:srgbClr val="0021A5"/>
                </a:solidFill>
              </a:rPr>
              <a:t>and use </a:t>
            </a:r>
            <a:r>
              <a:rPr sz="2000" dirty="0">
                <a:solidFill>
                  <a:srgbClr val="0021A5"/>
                </a:solidFill>
              </a:rPr>
              <a:t>key terms</a:t>
            </a:r>
          </a:p>
          <a:p>
            <a:r>
              <a:rPr sz="2000" dirty="0">
                <a:solidFill>
                  <a:srgbClr val="0021A5"/>
                </a:solidFill>
              </a:rPr>
              <a:t>Follow </a:t>
            </a:r>
            <a:r>
              <a:rPr lang="en-US" sz="2000" dirty="0">
                <a:solidFill>
                  <a:srgbClr val="0021A5"/>
                </a:solidFill>
              </a:rPr>
              <a:t>UF Policy T</a:t>
            </a:r>
            <a:r>
              <a:rPr sz="2000" dirty="0">
                <a:solidFill>
                  <a:srgbClr val="0021A5"/>
                </a:solidFill>
              </a:rPr>
              <a:t>emplate</a:t>
            </a:r>
          </a:p>
          <a:p>
            <a:r>
              <a:rPr sz="2000" dirty="0">
                <a:solidFill>
                  <a:srgbClr val="0021A5"/>
                </a:solidFill>
              </a:rPr>
              <a:t>Avoid complexity</a:t>
            </a:r>
            <a:endParaRPr lang="en-US" sz="2000" dirty="0">
              <a:solidFill>
                <a:srgbClr val="0021A5"/>
              </a:solidFill>
            </a:endParaRPr>
          </a:p>
          <a:p>
            <a:r>
              <a:rPr lang="en-US" sz="2000" dirty="0">
                <a:solidFill>
                  <a:srgbClr val="0021A5"/>
                </a:solidFill>
              </a:rPr>
              <a:t>Consider enforcement and accountability</a:t>
            </a:r>
            <a:endParaRPr sz="2000" dirty="0">
              <a:solidFill>
                <a:srgbClr val="0021A5"/>
              </a:solidFill>
            </a:endParaRPr>
          </a:p>
        </p:txBody>
      </p:sp>
      <p:sp>
        <p:nvSpPr>
          <p:cNvPr id="4" name="Rectangle 3"/>
          <p:cNvSpPr/>
          <p:nvPr/>
        </p:nvSpPr>
        <p:spPr>
          <a:xfrm>
            <a:off x="1524000" y="0"/>
            <a:ext cx="9144000" cy="365760"/>
          </a:xfrm>
          <a:prstGeom prst="rect">
            <a:avLst/>
          </a:prstGeom>
          <a:solidFill>
            <a:srgbClr val="002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1524000" y="365760"/>
            <a:ext cx="9144000" cy="54864"/>
          </a:xfrm>
          <a:prstGeom prst="rect">
            <a:avLst/>
          </a:prstGeom>
          <a:solidFill>
            <a:srgbClr val="FA46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a:solidFill>
                  <a:srgbClr val="0021A5"/>
                </a:solidFill>
              </a:rPr>
              <a:t>Key Resources</a:t>
            </a:r>
          </a:p>
        </p:txBody>
      </p:sp>
      <p:sp>
        <p:nvSpPr>
          <p:cNvPr id="3" name="Content Placeholder 2"/>
          <p:cNvSpPr>
            <a:spLocks noGrp="1"/>
          </p:cNvSpPr>
          <p:nvPr>
            <p:ph idx="1"/>
          </p:nvPr>
        </p:nvSpPr>
        <p:spPr/>
        <p:txBody>
          <a:bodyPr/>
          <a:lstStyle/>
          <a:p>
            <a:r>
              <a:rPr lang="en-US" sz="2000" dirty="0">
                <a:solidFill>
                  <a:srgbClr val="0021A5"/>
                </a:solidFill>
              </a:rPr>
              <a:t>UF’s Regulations and Policy Hub: </a:t>
            </a:r>
            <a:r>
              <a:rPr lang="en-US" sz="2000" dirty="0">
                <a:solidFill>
                  <a:srgbClr val="0021A5"/>
                </a:solidFill>
                <a:hlinkClick r:id="rId2">
                  <a:extLst>
                    <a:ext uri="{A12FA001-AC4F-418D-AE19-62706E023703}">
                      <ahyp:hlinkClr xmlns:ahyp="http://schemas.microsoft.com/office/drawing/2018/hyperlinkcolor" val="tx"/>
                    </a:ext>
                  </a:extLst>
                </a:hlinkClick>
              </a:rPr>
              <a:t>https://policy.ufl.edu</a:t>
            </a:r>
            <a:r>
              <a:rPr lang="en-US" sz="2000" dirty="0">
                <a:solidFill>
                  <a:srgbClr val="0021A5"/>
                </a:solidFill>
              </a:rPr>
              <a:t>  </a:t>
            </a:r>
          </a:p>
          <a:p>
            <a:r>
              <a:rPr lang="en-US" sz="2000" dirty="0">
                <a:solidFill>
                  <a:srgbClr val="0021A5"/>
                </a:solidFill>
              </a:rPr>
              <a:t>The Policy on Policies</a:t>
            </a:r>
          </a:p>
          <a:p>
            <a:r>
              <a:rPr lang="en-US" sz="2000" dirty="0">
                <a:solidFill>
                  <a:srgbClr val="0021A5"/>
                </a:solidFill>
              </a:rPr>
              <a:t>Policy Template</a:t>
            </a:r>
          </a:p>
          <a:p>
            <a:r>
              <a:rPr lang="en-US" sz="2000" dirty="0">
                <a:solidFill>
                  <a:srgbClr val="0021A5"/>
                </a:solidFill>
              </a:rPr>
              <a:t>Policy Drafting Guide</a:t>
            </a:r>
          </a:p>
          <a:p>
            <a:r>
              <a:rPr lang="en-US" sz="2000" dirty="0">
                <a:solidFill>
                  <a:srgbClr val="0021A5"/>
                </a:solidFill>
              </a:rPr>
              <a:t>Policy Development Forms</a:t>
            </a:r>
          </a:p>
          <a:p>
            <a:r>
              <a:rPr lang="en-US" sz="2000" dirty="0">
                <a:solidFill>
                  <a:srgbClr val="0021A5"/>
                </a:solidFill>
              </a:rPr>
              <a:t>UPG Website and Guidance</a:t>
            </a:r>
          </a:p>
        </p:txBody>
      </p:sp>
      <p:sp>
        <p:nvSpPr>
          <p:cNvPr id="4" name="Rectangle 3"/>
          <p:cNvSpPr/>
          <p:nvPr/>
        </p:nvSpPr>
        <p:spPr>
          <a:xfrm>
            <a:off x="1524000" y="0"/>
            <a:ext cx="9144000" cy="365760"/>
          </a:xfrm>
          <a:prstGeom prst="rect">
            <a:avLst/>
          </a:prstGeom>
          <a:solidFill>
            <a:srgbClr val="002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1524000" y="365760"/>
            <a:ext cx="9144000" cy="54864"/>
          </a:xfrm>
          <a:prstGeom prst="rect">
            <a:avLst/>
          </a:prstGeom>
          <a:solidFill>
            <a:srgbClr val="FA46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1A5"/>
                </a:solidFill>
              </a:rPr>
              <a:t>University Policy Group </a:t>
            </a:r>
            <a:r>
              <a:rPr sz="3600" dirty="0">
                <a:solidFill>
                  <a:srgbClr val="0021A5"/>
                </a:solidFill>
              </a:rPr>
              <a:t>Contact Information</a:t>
            </a:r>
          </a:p>
        </p:txBody>
      </p:sp>
      <p:sp>
        <p:nvSpPr>
          <p:cNvPr id="4" name="Rectangle 3"/>
          <p:cNvSpPr/>
          <p:nvPr/>
        </p:nvSpPr>
        <p:spPr>
          <a:xfrm>
            <a:off x="1524000" y="0"/>
            <a:ext cx="9144000" cy="365760"/>
          </a:xfrm>
          <a:prstGeom prst="rect">
            <a:avLst/>
          </a:prstGeom>
          <a:solidFill>
            <a:srgbClr val="002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1524000" y="365760"/>
            <a:ext cx="9144000" cy="54864"/>
          </a:xfrm>
          <a:prstGeom prst="rect">
            <a:avLst/>
          </a:prstGeom>
          <a:solidFill>
            <a:srgbClr val="FA46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9" name="Picture 8">
            <a:extLst>
              <a:ext uri="{FF2B5EF4-FFF2-40B4-BE49-F238E27FC236}">
                <a16:creationId xmlns:a16="http://schemas.microsoft.com/office/drawing/2014/main" id="{A7DE0CA1-E694-3D1D-E945-62323536F6DC}"/>
              </a:ext>
            </a:extLst>
          </p:cNvPr>
          <p:cNvPicPr>
            <a:picLocks noChangeAspect="1"/>
          </p:cNvPicPr>
          <p:nvPr/>
        </p:nvPicPr>
        <p:blipFill>
          <a:blip r:embed="rId2"/>
          <a:stretch>
            <a:fillRect/>
          </a:stretch>
        </p:blipFill>
        <p:spPr>
          <a:xfrm>
            <a:off x="1524000" y="1205812"/>
            <a:ext cx="9144001" cy="510354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768834-A07E-AA30-3E15-FEA62313E75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F7BA9A-FA9A-23CD-C35D-B5A5E42955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5743C88-37E1-EC54-B2D9-D03FC2AC7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9BBECB-9F62-52B8-AD9D-31263F25A82B}"/>
              </a:ext>
            </a:extLst>
          </p:cNvPr>
          <p:cNvSpPr>
            <a:spLocks noGrp="1"/>
          </p:cNvSpPr>
          <p:nvPr>
            <p:ph type="title"/>
          </p:nvPr>
        </p:nvSpPr>
        <p:spPr>
          <a:xfrm>
            <a:off x="477980" y="1122363"/>
            <a:ext cx="5062741" cy="3204134"/>
          </a:xfrm>
        </p:spPr>
        <p:txBody>
          <a:bodyPr vert="horz" lIns="91440" tIns="45720" rIns="91440" bIns="45720" rtlCol="0" anchor="b">
            <a:normAutofit/>
          </a:bodyPr>
          <a:lstStyle/>
          <a:p>
            <a:r>
              <a:rPr lang="en-US" sz="4800" dirty="0">
                <a:solidFill>
                  <a:schemeClr val="tx1"/>
                </a:solidFill>
                <a:latin typeface="IBM Plex Sans" panose="020B0503050203000203" pitchFamily="34" charset="0"/>
              </a:rPr>
              <a:t>Reference Checks</a:t>
            </a:r>
          </a:p>
        </p:txBody>
      </p:sp>
      <p:sp>
        <p:nvSpPr>
          <p:cNvPr id="3" name="Text Placeholder 2">
            <a:extLst>
              <a:ext uri="{FF2B5EF4-FFF2-40B4-BE49-F238E27FC236}">
                <a16:creationId xmlns:a16="http://schemas.microsoft.com/office/drawing/2014/main" id="{5F8C772D-F117-9F1E-6894-0CFAA2FEB91B}"/>
              </a:ext>
            </a:extLst>
          </p:cNvPr>
          <p:cNvSpPr>
            <a:spLocks noGrp="1"/>
          </p:cNvSpPr>
          <p:nvPr>
            <p:ph type="body" idx="1"/>
          </p:nvPr>
        </p:nvSpPr>
        <p:spPr>
          <a:xfrm>
            <a:off x="477980" y="4872922"/>
            <a:ext cx="4809244" cy="1208141"/>
          </a:xfrm>
        </p:spPr>
        <p:txBody>
          <a:bodyPr vert="horz" lIns="91440" tIns="45720" rIns="91440" bIns="45720" rtlCol="0">
            <a:normAutofit/>
          </a:bodyPr>
          <a:lstStyle/>
          <a:p>
            <a:r>
              <a:rPr lang="en-US" sz="3200" dirty="0">
                <a:solidFill>
                  <a:schemeClr val="accent2"/>
                </a:solidFill>
                <a:latin typeface="IBM Plex Sans" panose="020B0503050203000203" pitchFamily="34" charset="0"/>
              </a:rPr>
              <a:t>Andy Fischer</a:t>
            </a:r>
          </a:p>
        </p:txBody>
      </p:sp>
      <p:sp>
        <p:nvSpPr>
          <p:cNvPr id="14" name="Rectangle 13">
            <a:extLst>
              <a:ext uri="{FF2B5EF4-FFF2-40B4-BE49-F238E27FC236}">
                <a16:creationId xmlns:a16="http://schemas.microsoft.com/office/drawing/2014/main" id="{019D31EE-5ADE-1EC4-8A10-FF8EE5B17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28CAC02-03C9-66AD-5AA1-DD36FB8AA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 sign, outdoor, clipart&#10;&#10;Description automatically generated">
            <a:extLst>
              <a:ext uri="{FF2B5EF4-FFF2-40B4-BE49-F238E27FC236}">
                <a16:creationId xmlns:a16="http://schemas.microsoft.com/office/drawing/2014/main" id="{0AAB97AE-4E9C-8E93-D2F7-6BA46E7AD145}"/>
              </a:ext>
            </a:extLst>
          </p:cNvPr>
          <p:cNvPicPr>
            <a:picLocks noChangeAspect="1"/>
          </p:cNvPicPr>
          <p:nvPr/>
        </p:nvPicPr>
        <p:blipFill>
          <a:blip r:embed="rId3"/>
          <a:stretch>
            <a:fillRect/>
          </a:stretch>
        </p:blipFill>
        <p:spPr>
          <a:xfrm>
            <a:off x="8680690" y="6137464"/>
            <a:ext cx="3175000" cy="368300"/>
          </a:xfrm>
          <a:prstGeom prst="rect">
            <a:avLst/>
          </a:prstGeom>
        </p:spPr>
      </p:pic>
    </p:spTree>
    <p:extLst>
      <p:ext uri="{BB962C8B-B14F-4D97-AF65-F5344CB8AC3E}">
        <p14:creationId xmlns:p14="http://schemas.microsoft.com/office/powerpoint/2010/main" val="13369678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D48BD-D660-70F9-2B6A-0A4E456B5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2248-70F2-2C62-861D-EF411EDA2C12}"/>
              </a:ext>
            </a:extLst>
          </p:cNvPr>
          <p:cNvSpPr>
            <a:spLocks noGrp="1"/>
          </p:cNvSpPr>
          <p:nvPr>
            <p:ph type="title"/>
          </p:nvPr>
        </p:nvSpPr>
        <p:spPr>
          <a:xfrm>
            <a:off x="706866" y="379057"/>
            <a:ext cx="10940527" cy="1325563"/>
          </a:xfrm>
        </p:spPr>
        <p:txBody>
          <a:bodyPr>
            <a:normAutofit/>
          </a:bodyPr>
          <a:lstStyle/>
          <a:p>
            <a:r>
              <a:rPr lang="en-US" sz="4000" b="1" dirty="0">
                <a:solidFill>
                  <a:srgbClr val="002657"/>
                </a:solidFill>
              </a:rPr>
              <a:t>Use Spark Hire to Request Reference Checks </a:t>
            </a:r>
          </a:p>
        </p:txBody>
      </p:sp>
      <p:graphicFrame>
        <p:nvGraphicFramePr>
          <p:cNvPr id="7" name="Content Placeholder 2">
            <a:extLst>
              <a:ext uri="{FF2B5EF4-FFF2-40B4-BE49-F238E27FC236}">
                <a16:creationId xmlns:a16="http://schemas.microsoft.com/office/drawing/2014/main" id="{9A7F91D9-1399-573B-F4F7-20661C945C4C}"/>
              </a:ext>
            </a:extLst>
          </p:cNvPr>
          <p:cNvGraphicFramePr>
            <a:graphicFrameLocks noGrp="1"/>
          </p:cNvGraphicFramePr>
          <p:nvPr>
            <p:ph idx="1"/>
          </p:nvPr>
        </p:nvGraphicFramePr>
        <p:xfrm>
          <a:off x="919329" y="167752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4F580C10-0191-B34F-A049-CE715A4B4556}"/>
              </a:ext>
            </a:extLst>
          </p:cNvPr>
          <p:cNvCxnSpPr/>
          <p:nvPr/>
        </p:nvCxnSpPr>
        <p:spPr>
          <a:xfrm>
            <a:off x="1000461" y="1690688"/>
            <a:ext cx="10353339"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2956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DA15F-825D-0FC7-9150-D20423494FCC}"/>
            </a:ext>
          </a:extLst>
        </p:cNvPr>
        <p:cNvGrpSpPr/>
        <p:nvPr/>
      </p:nvGrpSpPr>
      <p:grpSpPr>
        <a:xfrm>
          <a:off x="0" y="0"/>
          <a:ext cx="0" cy="0"/>
          <a:chOff x="0" y="0"/>
          <a:chExt cx="0" cy="0"/>
        </a:xfrm>
      </p:grpSpPr>
      <p:sp>
        <p:nvSpPr>
          <p:cNvPr id="13" name="Text Placeholder 3">
            <a:extLst>
              <a:ext uri="{FF2B5EF4-FFF2-40B4-BE49-F238E27FC236}">
                <a16:creationId xmlns:a16="http://schemas.microsoft.com/office/drawing/2014/main" id="{DE97483B-B00B-2857-3557-F5FFDD1074AF}"/>
              </a:ext>
            </a:extLst>
          </p:cNvPr>
          <p:cNvSpPr txBox="1">
            <a:spLocks/>
          </p:cNvSpPr>
          <p:nvPr/>
        </p:nvSpPr>
        <p:spPr>
          <a:xfrm>
            <a:off x="319991" y="2613197"/>
            <a:ext cx="3628065" cy="18364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Gentona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Gentona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Gentona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Gentona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Gentona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rPr>
              <a:t>To request a reference check for a candidate that has completed a Spark Hire Interview: </a:t>
            </a:r>
          </a:p>
          <a:p>
            <a:endParaRPr lang="en-US" sz="2400" dirty="0">
              <a:solidFill>
                <a:schemeClr val="tx1"/>
              </a:solidFill>
              <a:latin typeface="+mn-lt"/>
            </a:endParaRPr>
          </a:p>
          <a:p>
            <a:endParaRPr lang="en-US" sz="2400" dirty="0">
              <a:solidFill>
                <a:schemeClr val="tx1"/>
              </a:solidFill>
              <a:latin typeface="+mn-lt"/>
            </a:endParaRPr>
          </a:p>
        </p:txBody>
      </p:sp>
      <p:sp>
        <p:nvSpPr>
          <p:cNvPr id="2" name="Title 1">
            <a:extLst>
              <a:ext uri="{FF2B5EF4-FFF2-40B4-BE49-F238E27FC236}">
                <a16:creationId xmlns:a16="http://schemas.microsoft.com/office/drawing/2014/main" id="{1586BB08-BB0F-1F93-EF26-A6929C2FB7AC}"/>
              </a:ext>
            </a:extLst>
          </p:cNvPr>
          <p:cNvSpPr>
            <a:spLocks noGrp="1"/>
          </p:cNvSpPr>
          <p:nvPr>
            <p:ph type="title"/>
          </p:nvPr>
        </p:nvSpPr>
        <p:spPr>
          <a:xfrm>
            <a:off x="800107" y="198944"/>
            <a:ext cx="10515600" cy="1325563"/>
          </a:xfrm>
        </p:spPr>
        <p:txBody>
          <a:bodyPr/>
          <a:lstStyle/>
          <a:p>
            <a:r>
              <a:rPr lang="en-US" b="1" dirty="0">
                <a:solidFill>
                  <a:srgbClr val="002657"/>
                </a:solidFill>
              </a:rPr>
              <a:t>Setting up Your Reference Survey</a:t>
            </a:r>
          </a:p>
        </p:txBody>
      </p:sp>
      <p:pic>
        <p:nvPicPr>
          <p:cNvPr id="4" name="Picture 3">
            <a:extLst>
              <a:ext uri="{FF2B5EF4-FFF2-40B4-BE49-F238E27FC236}">
                <a16:creationId xmlns:a16="http://schemas.microsoft.com/office/drawing/2014/main" id="{7687097B-97BE-8934-D31F-E501C5643975}"/>
              </a:ext>
            </a:extLst>
          </p:cNvPr>
          <p:cNvPicPr>
            <a:picLocks noChangeAspect="1"/>
          </p:cNvPicPr>
          <p:nvPr/>
        </p:nvPicPr>
        <p:blipFill>
          <a:blip r:embed="rId3"/>
          <a:stretch>
            <a:fillRect/>
          </a:stretch>
        </p:blipFill>
        <p:spPr>
          <a:xfrm>
            <a:off x="4528705" y="5739269"/>
            <a:ext cx="7078796" cy="485843"/>
          </a:xfrm>
          <a:prstGeom prst="rect">
            <a:avLst/>
          </a:prstGeom>
        </p:spPr>
      </p:pic>
      <p:sp>
        <p:nvSpPr>
          <p:cNvPr id="6" name="TextBox 5">
            <a:extLst>
              <a:ext uri="{FF2B5EF4-FFF2-40B4-BE49-F238E27FC236}">
                <a16:creationId xmlns:a16="http://schemas.microsoft.com/office/drawing/2014/main" id="{47DEC93F-C00B-3560-861B-564FBB0D4EA3}"/>
              </a:ext>
            </a:extLst>
          </p:cNvPr>
          <p:cNvSpPr txBox="1"/>
          <p:nvPr/>
        </p:nvSpPr>
        <p:spPr>
          <a:xfrm>
            <a:off x="873068" y="4061923"/>
            <a:ext cx="3213847" cy="132343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mj-lt"/>
              </a:rPr>
              <a:t>From the View job page, click ’Invite’ &gt; ‘Reference Check’ at the top of the page.</a:t>
            </a:r>
            <a:endParaRPr lang="en-US" sz="2000" dirty="0"/>
          </a:p>
        </p:txBody>
      </p:sp>
      <p:pic>
        <p:nvPicPr>
          <p:cNvPr id="8" name="Picture 7">
            <a:extLst>
              <a:ext uri="{FF2B5EF4-FFF2-40B4-BE49-F238E27FC236}">
                <a16:creationId xmlns:a16="http://schemas.microsoft.com/office/drawing/2014/main" id="{A44E206B-A2BE-9B42-E20F-4D951863F5AA}"/>
              </a:ext>
            </a:extLst>
          </p:cNvPr>
          <p:cNvPicPr>
            <a:picLocks noChangeAspect="1"/>
          </p:cNvPicPr>
          <p:nvPr/>
        </p:nvPicPr>
        <p:blipFill>
          <a:blip r:embed="rId4"/>
          <a:stretch>
            <a:fillRect/>
          </a:stretch>
        </p:blipFill>
        <p:spPr>
          <a:xfrm>
            <a:off x="4905306" y="4697561"/>
            <a:ext cx="753217" cy="211219"/>
          </a:xfrm>
          <a:prstGeom prst="rect">
            <a:avLst/>
          </a:prstGeom>
        </p:spPr>
      </p:pic>
      <p:pic>
        <p:nvPicPr>
          <p:cNvPr id="9" name="Picture 8">
            <a:extLst>
              <a:ext uri="{FF2B5EF4-FFF2-40B4-BE49-F238E27FC236}">
                <a16:creationId xmlns:a16="http://schemas.microsoft.com/office/drawing/2014/main" id="{C175E019-C5C8-D672-9449-3EFBDD27A0A1}"/>
              </a:ext>
            </a:extLst>
          </p:cNvPr>
          <p:cNvPicPr>
            <a:picLocks noChangeAspect="1"/>
          </p:cNvPicPr>
          <p:nvPr/>
        </p:nvPicPr>
        <p:blipFill>
          <a:blip r:embed="rId4"/>
          <a:stretch>
            <a:fillRect/>
          </a:stretch>
        </p:blipFill>
        <p:spPr>
          <a:xfrm>
            <a:off x="4905305" y="5071878"/>
            <a:ext cx="753217" cy="211219"/>
          </a:xfrm>
          <a:prstGeom prst="rect">
            <a:avLst/>
          </a:prstGeom>
        </p:spPr>
      </p:pic>
      <p:pic>
        <p:nvPicPr>
          <p:cNvPr id="12" name="Picture 11">
            <a:extLst>
              <a:ext uri="{FF2B5EF4-FFF2-40B4-BE49-F238E27FC236}">
                <a16:creationId xmlns:a16="http://schemas.microsoft.com/office/drawing/2014/main" id="{DCD71FCB-7446-A320-B750-035FD1281416}"/>
              </a:ext>
            </a:extLst>
          </p:cNvPr>
          <p:cNvPicPr>
            <a:picLocks noChangeAspect="1"/>
          </p:cNvPicPr>
          <p:nvPr/>
        </p:nvPicPr>
        <p:blipFill>
          <a:blip r:embed="rId5"/>
          <a:stretch>
            <a:fillRect/>
          </a:stretch>
        </p:blipFill>
        <p:spPr>
          <a:xfrm>
            <a:off x="3948056" y="1948668"/>
            <a:ext cx="8053402" cy="3971841"/>
          </a:xfrm>
          <a:prstGeom prst="rect">
            <a:avLst/>
          </a:prstGeom>
        </p:spPr>
      </p:pic>
    </p:spTree>
    <p:extLst>
      <p:ext uri="{BB962C8B-B14F-4D97-AF65-F5344CB8AC3E}">
        <p14:creationId xmlns:p14="http://schemas.microsoft.com/office/powerpoint/2010/main" val="321191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6CC12-E942-D3B8-FDAC-68495EE95958}"/>
            </a:ext>
          </a:extLst>
        </p:cNvPr>
        <p:cNvGrpSpPr/>
        <p:nvPr/>
      </p:nvGrpSpPr>
      <p:grpSpPr>
        <a:xfrm>
          <a:off x="0" y="0"/>
          <a:ext cx="0" cy="0"/>
          <a:chOff x="0" y="0"/>
          <a:chExt cx="0" cy="0"/>
        </a:xfrm>
      </p:grpSpPr>
      <p:sp>
        <p:nvSpPr>
          <p:cNvPr id="13" name="Text Placeholder 3">
            <a:extLst>
              <a:ext uri="{FF2B5EF4-FFF2-40B4-BE49-F238E27FC236}">
                <a16:creationId xmlns:a16="http://schemas.microsoft.com/office/drawing/2014/main" id="{F11DEDEA-5029-E342-4698-84290C5FCCDD}"/>
              </a:ext>
            </a:extLst>
          </p:cNvPr>
          <p:cNvSpPr txBox="1">
            <a:spLocks/>
          </p:cNvSpPr>
          <p:nvPr/>
        </p:nvSpPr>
        <p:spPr>
          <a:xfrm>
            <a:off x="554563" y="1560742"/>
            <a:ext cx="4208714" cy="44214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Gentona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Gentona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Gentona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Gentona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Gentona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mn-lt"/>
              </a:rPr>
              <a:t>Select the job the reference check is for.</a:t>
            </a:r>
          </a:p>
          <a:p>
            <a:endParaRPr lang="en-US" sz="2400" dirty="0">
              <a:solidFill>
                <a:schemeClr val="tx1"/>
              </a:solidFill>
              <a:latin typeface="+mn-lt"/>
            </a:endParaRPr>
          </a:p>
          <a:p>
            <a:r>
              <a:rPr lang="en-US" sz="2400" dirty="0">
                <a:solidFill>
                  <a:schemeClr val="tx1"/>
                </a:solidFill>
                <a:latin typeface="+mn-lt"/>
              </a:rPr>
              <a:t>Choose a </a:t>
            </a:r>
            <a:r>
              <a:rPr lang="en-US" sz="2400" b="1" dirty="0">
                <a:solidFill>
                  <a:schemeClr val="tx1"/>
                </a:solidFill>
                <a:latin typeface="+mn-lt"/>
              </a:rPr>
              <a:t>Reference survey</a:t>
            </a:r>
            <a:r>
              <a:rPr lang="en-US" sz="2400" dirty="0">
                <a:solidFill>
                  <a:schemeClr val="tx1"/>
                </a:solidFill>
                <a:latin typeface="+mn-lt"/>
              </a:rPr>
              <a:t> and the </a:t>
            </a:r>
            <a:r>
              <a:rPr lang="en-US" sz="2400" b="1" dirty="0">
                <a:solidFill>
                  <a:schemeClr val="tx1"/>
                </a:solidFill>
                <a:latin typeface="+mn-lt"/>
              </a:rPr>
              <a:t>number of references</a:t>
            </a:r>
            <a:r>
              <a:rPr lang="en-US" sz="2400" dirty="0">
                <a:solidFill>
                  <a:schemeClr val="tx1"/>
                </a:solidFill>
                <a:latin typeface="+mn-lt"/>
              </a:rPr>
              <a:t> you'd like to request.</a:t>
            </a:r>
          </a:p>
          <a:p>
            <a:endParaRPr lang="en-US" sz="2400" dirty="0">
              <a:solidFill>
                <a:schemeClr val="tx1"/>
              </a:solidFill>
              <a:latin typeface="+mn-lt"/>
            </a:endParaRPr>
          </a:p>
          <a:p>
            <a:r>
              <a:rPr lang="en-US" sz="2400" dirty="0">
                <a:solidFill>
                  <a:schemeClr val="tx1"/>
                </a:solidFill>
                <a:latin typeface="+mn-lt"/>
              </a:rPr>
              <a:t>If you do not wish to use a customized survey, you may always use Spark Hire’s default Reference survey.</a:t>
            </a:r>
          </a:p>
        </p:txBody>
      </p:sp>
      <p:sp>
        <p:nvSpPr>
          <p:cNvPr id="2" name="Title 1">
            <a:extLst>
              <a:ext uri="{FF2B5EF4-FFF2-40B4-BE49-F238E27FC236}">
                <a16:creationId xmlns:a16="http://schemas.microsoft.com/office/drawing/2014/main" id="{F9E4F7DD-56EF-84B7-E9B4-23618D1FC1A2}"/>
              </a:ext>
            </a:extLst>
          </p:cNvPr>
          <p:cNvSpPr>
            <a:spLocks noGrp="1"/>
          </p:cNvSpPr>
          <p:nvPr>
            <p:ph type="title"/>
          </p:nvPr>
        </p:nvSpPr>
        <p:spPr>
          <a:xfrm>
            <a:off x="800107" y="198944"/>
            <a:ext cx="10515600" cy="1325563"/>
          </a:xfrm>
        </p:spPr>
        <p:txBody>
          <a:bodyPr/>
          <a:lstStyle/>
          <a:p>
            <a:r>
              <a:rPr lang="en-US" b="1" dirty="0">
                <a:solidFill>
                  <a:srgbClr val="002657"/>
                </a:solidFill>
              </a:rPr>
              <a:t>Setting up Your Reference Survey</a:t>
            </a:r>
          </a:p>
        </p:txBody>
      </p:sp>
      <p:pic>
        <p:nvPicPr>
          <p:cNvPr id="4" name="Picture 3">
            <a:extLst>
              <a:ext uri="{FF2B5EF4-FFF2-40B4-BE49-F238E27FC236}">
                <a16:creationId xmlns:a16="http://schemas.microsoft.com/office/drawing/2014/main" id="{567F31C4-BAF7-1757-9FC8-601CBCB57E42}"/>
              </a:ext>
            </a:extLst>
          </p:cNvPr>
          <p:cNvPicPr>
            <a:picLocks noChangeAspect="1"/>
          </p:cNvPicPr>
          <p:nvPr/>
        </p:nvPicPr>
        <p:blipFill>
          <a:blip r:embed="rId3"/>
          <a:stretch>
            <a:fillRect/>
          </a:stretch>
        </p:blipFill>
        <p:spPr>
          <a:xfrm>
            <a:off x="4528705" y="5739269"/>
            <a:ext cx="7078796" cy="485843"/>
          </a:xfrm>
          <a:prstGeom prst="rect">
            <a:avLst/>
          </a:prstGeom>
        </p:spPr>
      </p:pic>
      <p:pic>
        <p:nvPicPr>
          <p:cNvPr id="10" name="Picture 9">
            <a:extLst>
              <a:ext uri="{FF2B5EF4-FFF2-40B4-BE49-F238E27FC236}">
                <a16:creationId xmlns:a16="http://schemas.microsoft.com/office/drawing/2014/main" id="{0B0F62E1-D4D9-307F-8AD5-08D8A133DBEC}"/>
              </a:ext>
            </a:extLst>
          </p:cNvPr>
          <p:cNvPicPr>
            <a:picLocks noChangeAspect="1"/>
          </p:cNvPicPr>
          <p:nvPr/>
        </p:nvPicPr>
        <p:blipFill>
          <a:blip r:embed="rId4"/>
          <a:srcRect r="27509"/>
          <a:stretch>
            <a:fillRect/>
          </a:stretch>
        </p:blipFill>
        <p:spPr>
          <a:xfrm>
            <a:off x="5180637" y="1449779"/>
            <a:ext cx="6222628" cy="50430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813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786940-BB24-8A03-D4D1-13AC7B2B7BC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83A9E1B-6BE2-86E8-7A39-804363BC0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254F246-F1AF-225C-53CB-CF6A44E0D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4ADB69-A1F4-783E-69F1-94A091F3B731}"/>
              </a:ext>
            </a:extLst>
          </p:cNvPr>
          <p:cNvSpPr>
            <a:spLocks noGrp="1"/>
          </p:cNvSpPr>
          <p:nvPr>
            <p:ph type="title"/>
          </p:nvPr>
        </p:nvSpPr>
        <p:spPr>
          <a:xfrm>
            <a:off x="477980" y="1122363"/>
            <a:ext cx="5062741" cy="3204134"/>
          </a:xfrm>
        </p:spPr>
        <p:txBody>
          <a:bodyPr vert="horz" lIns="91440" tIns="45720" rIns="91440" bIns="45720" rtlCol="0" anchor="b">
            <a:normAutofit/>
          </a:bodyPr>
          <a:lstStyle/>
          <a:p>
            <a:r>
              <a:rPr lang="en-US" sz="4800" dirty="0">
                <a:solidFill>
                  <a:schemeClr val="tx1"/>
                </a:solidFill>
                <a:latin typeface="IBM Plex Sans" panose="020B0503050203000203" pitchFamily="34" charset="0"/>
              </a:rPr>
              <a:t>Empowering UF</a:t>
            </a:r>
          </a:p>
        </p:txBody>
      </p:sp>
      <p:sp>
        <p:nvSpPr>
          <p:cNvPr id="3" name="Text Placeholder 2">
            <a:extLst>
              <a:ext uri="{FF2B5EF4-FFF2-40B4-BE49-F238E27FC236}">
                <a16:creationId xmlns:a16="http://schemas.microsoft.com/office/drawing/2014/main" id="{7CA04149-B135-BF74-AF3E-BB97D9A64B55}"/>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3200" dirty="0">
                <a:solidFill>
                  <a:schemeClr val="accent2"/>
                </a:solidFill>
                <a:latin typeface="IBM Plex Sans" panose="020B0503050203000203" pitchFamily="34" charset="0"/>
              </a:rPr>
              <a:t>Amber Wuertz</a:t>
            </a:r>
          </a:p>
        </p:txBody>
      </p:sp>
      <p:sp>
        <p:nvSpPr>
          <p:cNvPr id="14" name="Rectangle 13">
            <a:extLst>
              <a:ext uri="{FF2B5EF4-FFF2-40B4-BE49-F238E27FC236}">
                <a16:creationId xmlns:a16="http://schemas.microsoft.com/office/drawing/2014/main" id="{496533B3-A688-2F68-7B8F-1F334E3BC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37F2EAB-DB91-8735-ECF2-61BA5DCD4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 sign, outdoor, clipart&#10;&#10;Description automatically generated">
            <a:extLst>
              <a:ext uri="{FF2B5EF4-FFF2-40B4-BE49-F238E27FC236}">
                <a16:creationId xmlns:a16="http://schemas.microsoft.com/office/drawing/2014/main" id="{B8A18021-89EB-5612-E882-63BC5A3D84D0}"/>
              </a:ext>
            </a:extLst>
          </p:cNvPr>
          <p:cNvPicPr>
            <a:picLocks noChangeAspect="1"/>
          </p:cNvPicPr>
          <p:nvPr/>
        </p:nvPicPr>
        <p:blipFill>
          <a:blip r:embed="rId3"/>
          <a:stretch>
            <a:fillRect/>
          </a:stretch>
        </p:blipFill>
        <p:spPr>
          <a:xfrm>
            <a:off x="8680690" y="6137464"/>
            <a:ext cx="3175000" cy="368300"/>
          </a:xfrm>
          <a:prstGeom prst="rect">
            <a:avLst/>
          </a:prstGeom>
        </p:spPr>
      </p:pic>
    </p:spTree>
    <p:extLst>
      <p:ext uri="{BB962C8B-B14F-4D97-AF65-F5344CB8AC3E}">
        <p14:creationId xmlns:p14="http://schemas.microsoft.com/office/powerpoint/2010/main" val="6257824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6B6EF-189B-2999-3E9C-3371F647F3E2}"/>
            </a:ext>
          </a:extLst>
        </p:cNvPr>
        <p:cNvGrpSpPr/>
        <p:nvPr/>
      </p:nvGrpSpPr>
      <p:grpSpPr>
        <a:xfrm>
          <a:off x="0" y="0"/>
          <a:ext cx="0" cy="0"/>
          <a:chOff x="0" y="0"/>
          <a:chExt cx="0" cy="0"/>
        </a:xfrm>
      </p:grpSpPr>
      <p:sp>
        <p:nvSpPr>
          <p:cNvPr id="13" name="Text Placeholder 3">
            <a:extLst>
              <a:ext uri="{FF2B5EF4-FFF2-40B4-BE49-F238E27FC236}">
                <a16:creationId xmlns:a16="http://schemas.microsoft.com/office/drawing/2014/main" id="{7728D0D0-F693-7C7E-8530-F5115DBEFFF1}"/>
              </a:ext>
            </a:extLst>
          </p:cNvPr>
          <p:cNvSpPr txBox="1">
            <a:spLocks/>
          </p:cNvSpPr>
          <p:nvPr/>
        </p:nvSpPr>
        <p:spPr>
          <a:xfrm>
            <a:off x="510934" y="1871830"/>
            <a:ext cx="3576973" cy="44214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Gentona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Gentona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Gentona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Gentona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Gentona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mn-lt"/>
              </a:rPr>
              <a:t>Select the job the reference check is for.</a:t>
            </a:r>
          </a:p>
          <a:p>
            <a:endParaRPr lang="en-US" sz="800" dirty="0">
              <a:solidFill>
                <a:schemeClr val="tx1"/>
              </a:solidFill>
              <a:latin typeface="+mn-lt"/>
            </a:endParaRPr>
          </a:p>
          <a:p>
            <a:r>
              <a:rPr lang="en-US" sz="2400" dirty="0">
                <a:solidFill>
                  <a:schemeClr val="tx1"/>
                </a:solidFill>
                <a:latin typeface="+mn-lt"/>
              </a:rPr>
              <a:t>Choose a </a:t>
            </a:r>
            <a:r>
              <a:rPr lang="en-US" sz="2400" b="1" dirty="0">
                <a:solidFill>
                  <a:schemeClr val="tx1"/>
                </a:solidFill>
                <a:latin typeface="+mn-lt"/>
              </a:rPr>
              <a:t>Reference survey</a:t>
            </a:r>
            <a:r>
              <a:rPr lang="en-US" sz="2400" dirty="0">
                <a:solidFill>
                  <a:schemeClr val="tx1"/>
                </a:solidFill>
                <a:latin typeface="+mn-lt"/>
              </a:rPr>
              <a:t> and the </a:t>
            </a:r>
            <a:r>
              <a:rPr lang="en-US" sz="2400" b="1" dirty="0">
                <a:solidFill>
                  <a:schemeClr val="tx1"/>
                </a:solidFill>
                <a:latin typeface="+mn-lt"/>
              </a:rPr>
              <a:t>number of references</a:t>
            </a:r>
            <a:r>
              <a:rPr lang="en-US" sz="2400" dirty="0">
                <a:solidFill>
                  <a:schemeClr val="tx1"/>
                </a:solidFill>
                <a:latin typeface="+mn-lt"/>
              </a:rPr>
              <a:t> you'd like to request.</a:t>
            </a:r>
          </a:p>
          <a:p>
            <a:endParaRPr lang="en-US" sz="800" dirty="0">
              <a:solidFill>
                <a:schemeClr val="tx1"/>
              </a:solidFill>
              <a:latin typeface="+mn-lt"/>
            </a:endParaRPr>
          </a:p>
          <a:p>
            <a:r>
              <a:rPr lang="en-US" sz="2400" dirty="0">
                <a:solidFill>
                  <a:schemeClr val="tx1"/>
                </a:solidFill>
                <a:latin typeface="+mn-lt"/>
              </a:rPr>
              <a:t>If you do not wish to use a customized survey, you may always use Spark Hire’s default Reference survey.</a:t>
            </a:r>
          </a:p>
        </p:txBody>
      </p:sp>
      <p:sp>
        <p:nvSpPr>
          <p:cNvPr id="4" name="Title 1">
            <a:extLst>
              <a:ext uri="{FF2B5EF4-FFF2-40B4-BE49-F238E27FC236}">
                <a16:creationId xmlns:a16="http://schemas.microsoft.com/office/drawing/2014/main" id="{14318222-0D53-E99E-7121-EC58DFF62B67}"/>
              </a:ext>
            </a:extLst>
          </p:cNvPr>
          <p:cNvSpPr>
            <a:spLocks noGrp="1"/>
          </p:cNvSpPr>
          <p:nvPr>
            <p:ph type="title"/>
          </p:nvPr>
        </p:nvSpPr>
        <p:spPr>
          <a:xfrm>
            <a:off x="800107" y="198944"/>
            <a:ext cx="10515600" cy="1325563"/>
          </a:xfrm>
        </p:spPr>
        <p:txBody>
          <a:bodyPr/>
          <a:lstStyle/>
          <a:p>
            <a:r>
              <a:rPr lang="en-US" b="1" dirty="0">
                <a:solidFill>
                  <a:srgbClr val="002657"/>
                </a:solidFill>
              </a:rPr>
              <a:t>Inviting the Candidates</a:t>
            </a:r>
          </a:p>
        </p:txBody>
      </p:sp>
      <p:pic>
        <p:nvPicPr>
          <p:cNvPr id="5" name="Picture 4">
            <a:extLst>
              <a:ext uri="{FF2B5EF4-FFF2-40B4-BE49-F238E27FC236}">
                <a16:creationId xmlns:a16="http://schemas.microsoft.com/office/drawing/2014/main" id="{CBCA0EB3-18AB-A13F-9883-6C3E5B805E48}"/>
              </a:ext>
            </a:extLst>
          </p:cNvPr>
          <p:cNvPicPr>
            <a:picLocks noChangeAspect="1"/>
          </p:cNvPicPr>
          <p:nvPr/>
        </p:nvPicPr>
        <p:blipFill>
          <a:blip r:embed="rId3"/>
          <a:stretch>
            <a:fillRect/>
          </a:stretch>
        </p:blipFill>
        <p:spPr>
          <a:xfrm>
            <a:off x="5089243" y="5015209"/>
            <a:ext cx="1006757" cy="282317"/>
          </a:xfrm>
          <a:prstGeom prst="rect">
            <a:avLst/>
          </a:prstGeom>
        </p:spPr>
      </p:pic>
      <p:pic>
        <p:nvPicPr>
          <p:cNvPr id="7" name="Picture 6">
            <a:extLst>
              <a:ext uri="{FF2B5EF4-FFF2-40B4-BE49-F238E27FC236}">
                <a16:creationId xmlns:a16="http://schemas.microsoft.com/office/drawing/2014/main" id="{40FC52D6-6EA0-D4F2-A1B0-D62A2B120182}"/>
              </a:ext>
            </a:extLst>
          </p:cNvPr>
          <p:cNvPicPr>
            <a:picLocks noChangeAspect="1"/>
          </p:cNvPicPr>
          <p:nvPr/>
        </p:nvPicPr>
        <p:blipFill>
          <a:blip r:embed="rId4"/>
          <a:stretch>
            <a:fillRect/>
          </a:stretch>
        </p:blipFill>
        <p:spPr>
          <a:xfrm>
            <a:off x="4098841" y="2191930"/>
            <a:ext cx="8010508" cy="3950686"/>
          </a:xfrm>
          <a:prstGeom prst="rect">
            <a:avLst/>
          </a:prstGeom>
        </p:spPr>
      </p:pic>
    </p:spTree>
    <p:extLst>
      <p:ext uri="{BB962C8B-B14F-4D97-AF65-F5344CB8AC3E}">
        <p14:creationId xmlns:p14="http://schemas.microsoft.com/office/powerpoint/2010/main" val="355055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46441-0FD5-E05D-5854-079B16A8242B}"/>
            </a:ext>
          </a:extLst>
        </p:cNvPr>
        <p:cNvGrpSpPr/>
        <p:nvPr/>
      </p:nvGrpSpPr>
      <p:grpSpPr>
        <a:xfrm>
          <a:off x="0" y="0"/>
          <a:ext cx="0" cy="0"/>
          <a:chOff x="0" y="0"/>
          <a:chExt cx="0" cy="0"/>
        </a:xfrm>
      </p:grpSpPr>
      <p:sp>
        <p:nvSpPr>
          <p:cNvPr id="13" name="Text Placeholder 3">
            <a:extLst>
              <a:ext uri="{FF2B5EF4-FFF2-40B4-BE49-F238E27FC236}">
                <a16:creationId xmlns:a16="http://schemas.microsoft.com/office/drawing/2014/main" id="{40CE4A03-02A2-478D-E29A-3AE221F62B49}"/>
              </a:ext>
            </a:extLst>
          </p:cNvPr>
          <p:cNvSpPr txBox="1">
            <a:spLocks/>
          </p:cNvSpPr>
          <p:nvPr/>
        </p:nvSpPr>
        <p:spPr>
          <a:xfrm>
            <a:off x="510934" y="1871830"/>
            <a:ext cx="3867428" cy="44214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Gentona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Gentona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Gentona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Gentona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Gentona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latin typeface="+mn-lt"/>
              </a:rPr>
              <a:t>If you want to edit the email invitation and advise the candidate of the level of reference needed (Supervisory Reference, Peer-to-Peer Reference, Subordinate Reference, Professional Reference, etc.), you may use a customized option.</a:t>
            </a:r>
          </a:p>
        </p:txBody>
      </p:sp>
      <p:sp>
        <p:nvSpPr>
          <p:cNvPr id="4" name="Title 1">
            <a:extLst>
              <a:ext uri="{FF2B5EF4-FFF2-40B4-BE49-F238E27FC236}">
                <a16:creationId xmlns:a16="http://schemas.microsoft.com/office/drawing/2014/main" id="{A3B19244-C306-2E10-6332-91BF414024E1}"/>
              </a:ext>
            </a:extLst>
          </p:cNvPr>
          <p:cNvSpPr>
            <a:spLocks noGrp="1"/>
          </p:cNvSpPr>
          <p:nvPr>
            <p:ph type="title"/>
          </p:nvPr>
        </p:nvSpPr>
        <p:spPr>
          <a:xfrm>
            <a:off x="800107" y="198944"/>
            <a:ext cx="10515600" cy="1325563"/>
          </a:xfrm>
        </p:spPr>
        <p:txBody>
          <a:bodyPr/>
          <a:lstStyle/>
          <a:p>
            <a:r>
              <a:rPr lang="en-US" b="1" dirty="0">
                <a:solidFill>
                  <a:srgbClr val="002657"/>
                </a:solidFill>
              </a:rPr>
              <a:t>Customize Your Message</a:t>
            </a:r>
          </a:p>
        </p:txBody>
      </p:sp>
      <p:sp>
        <p:nvSpPr>
          <p:cNvPr id="2" name="Rectangle 1">
            <a:extLst>
              <a:ext uri="{FF2B5EF4-FFF2-40B4-BE49-F238E27FC236}">
                <a16:creationId xmlns:a16="http://schemas.microsoft.com/office/drawing/2014/main" id="{03BFB7B1-B20B-C35A-F48C-34F92F264AA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FDD71133-191C-F93F-E3EB-DBFA009C3AB7}"/>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5A5A53BE-9BEC-14FC-3BC2-55B4C8E15175}"/>
              </a:ext>
            </a:extLst>
          </p:cNvPr>
          <p:cNvPicPr>
            <a:picLocks noChangeAspect="1"/>
          </p:cNvPicPr>
          <p:nvPr/>
        </p:nvPicPr>
        <p:blipFill>
          <a:blip r:embed="rId3"/>
          <a:stretch>
            <a:fillRect/>
          </a:stretch>
        </p:blipFill>
        <p:spPr>
          <a:xfrm>
            <a:off x="4378362" y="1437379"/>
            <a:ext cx="7030552" cy="4855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614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553B6-E60B-638B-3179-67070D8FCB70}"/>
            </a:ext>
          </a:extLst>
        </p:cNvPr>
        <p:cNvGrpSpPr/>
        <p:nvPr/>
      </p:nvGrpSpPr>
      <p:grpSpPr>
        <a:xfrm>
          <a:off x="0" y="0"/>
          <a:ext cx="0" cy="0"/>
          <a:chOff x="0" y="0"/>
          <a:chExt cx="0" cy="0"/>
        </a:xfrm>
      </p:grpSpPr>
      <p:sp>
        <p:nvSpPr>
          <p:cNvPr id="13" name="Text Placeholder 3">
            <a:extLst>
              <a:ext uri="{FF2B5EF4-FFF2-40B4-BE49-F238E27FC236}">
                <a16:creationId xmlns:a16="http://schemas.microsoft.com/office/drawing/2014/main" id="{025474FE-AEED-0516-42E1-5BD51AF8F985}"/>
              </a:ext>
            </a:extLst>
          </p:cNvPr>
          <p:cNvSpPr txBox="1">
            <a:spLocks/>
          </p:cNvSpPr>
          <p:nvPr/>
        </p:nvSpPr>
        <p:spPr>
          <a:xfrm>
            <a:off x="508271" y="2322477"/>
            <a:ext cx="2772811" cy="17104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Gentona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Gentona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Gentona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Gentona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Gentona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latin typeface="+mn-lt"/>
              </a:rPr>
              <a:t>This functionality will allow you to set a ‘completion deadline’ for the candidate and references prior to sending the invite. </a:t>
            </a:r>
          </a:p>
        </p:txBody>
      </p:sp>
      <p:sp>
        <p:nvSpPr>
          <p:cNvPr id="4" name="Title 1">
            <a:extLst>
              <a:ext uri="{FF2B5EF4-FFF2-40B4-BE49-F238E27FC236}">
                <a16:creationId xmlns:a16="http://schemas.microsoft.com/office/drawing/2014/main" id="{F11939F3-726D-AC2D-66D3-89733493AFE2}"/>
              </a:ext>
            </a:extLst>
          </p:cNvPr>
          <p:cNvSpPr>
            <a:spLocks noGrp="1"/>
          </p:cNvSpPr>
          <p:nvPr>
            <p:ph type="title"/>
          </p:nvPr>
        </p:nvSpPr>
        <p:spPr>
          <a:xfrm>
            <a:off x="1056053" y="245969"/>
            <a:ext cx="10515600" cy="1325563"/>
          </a:xfrm>
        </p:spPr>
        <p:txBody>
          <a:bodyPr/>
          <a:lstStyle/>
          <a:p>
            <a:r>
              <a:rPr lang="en-US" b="1" dirty="0">
                <a:solidFill>
                  <a:srgbClr val="002657"/>
                </a:solidFill>
              </a:rPr>
              <a:t>Set a Completion Deadline</a:t>
            </a:r>
          </a:p>
        </p:txBody>
      </p:sp>
      <p:sp>
        <p:nvSpPr>
          <p:cNvPr id="2" name="Rectangle 1">
            <a:extLst>
              <a:ext uri="{FF2B5EF4-FFF2-40B4-BE49-F238E27FC236}">
                <a16:creationId xmlns:a16="http://schemas.microsoft.com/office/drawing/2014/main" id="{CD21B4D1-7D73-2383-4A1E-3F198BD66E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5A5D78FB-8219-1D62-2133-10121147187B}"/>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a:extLst>
              <a:ext uri="{FF2B5EF4-FFF2-40B4-BE49-F238E27FC236}">
                <a16:creationId xmlns:a16="http://schemas.microsoft.com/office/drawing/2014/main" id="{29D84C08-EA9A-7C29-0CC3-3A702326C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705" y="2178873"/>
            <a:ext cx="7708801" cy="3351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FF384D5-6FFB-F744-308A-E01616CBD829}"/>
              </a:ext>
            </a:extLst>
          </p:cNvPr>
          <p:cNvPicPr>
            <a:picLocks noChangeAspect="1"/>
          </p:cNvPicPr>
          <p:nvPr/>
        </p:nvPicPr>
        <p:blipFill>
          <a:blip r:embed="rId4"/>
          <a:stretch>
            <a:fillRect/>
          </a:stretch>
        </p:blipFill>
        <p:spPr>
          <a:xfrm>
            <a:off x="3885706" y="5682501"/>
            <a:ext cx="7708801" cy="828791"/>
          </a:xfrm>
          <a:prstGeom prst="rect">
            <a:avLst/>
          </a:prstGeom>
        </p:spPr>
      </p:pic>
      <p:pic>
        <p:nvPicPr>
          <p:cNvPr id="2052" name="Picture 4">
            <a:extLst>
              <a:ext uri="{FF2B5EF4-FFF2-40B4-BE49-F238E27FC236}">
                <a16:creationId xmlns:a16="http://schemas.microsoft.com/office/drawing/2014/main" id="{93A8DDDC-A0E3-0587-A850-C7FCB7770C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050" y="5558559"/>
            <a:ext cx="1895475"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31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F8557-0EED-4D15-527F-8EBE26EE3031}"/>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C6A7389A-2A3A-60FF-6945-A300E25231F1}"/>
              </a:ext>
            </a:extLst>
          </p:cNvPr>
          <p:cNvSpPr>
            <a:spLocks noChangeArrowheads="1"/>
          </p:cNvSpPr>
          <p:nvPr/>
        </p:nvSpPr>
        <p:spPr bwMode="auto">
          <a:xfrm>
            <a:off x="15240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400" b="1" i="0" u="none" strike="noStrike" cap="none" normalizeH="0" baseline="0" dirty="0">
                <a:ln>
                  <a:noFill/>
                </a:ln>
                <a:solidFill>
                  <a:srgbClr val="082E65"/>
                </a:solidFill>
                <a:effectLst/>
                <a:latin typeface="Arial" panose="020B0604020202020204" pitchFamily="34" charset="0"/>
              </a:rPr>
              <a:t>EASY WAY TO</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900" b="1" i="0" u="none" strike="noStrike" cap="none" normalizeH="0" baseline="0" dirty="0">
                <a:ln>
                  <a:noFill/>
                </a:ln>
                <a:solidFill>
                  <a:srgbClr val="EE130E"/>
                </a:solidFill>
                <a:effectLst/>
                <a:latin typeface="Arial" panose="020B0604020202020204" pitchFamily="34" charset="0"/>
              </a:rPr>
              <a:t>REQUEST CANDIDATE REFERENCES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A905C00E-4D30-5F6A-8CA2-A7AF66D074EF}"/>
              </a:ext>
            </a:extLst>
          </p:cNvPr>
          <p:cNvPicPr>
            <a:picLocks noChangeAspect="1"/>
          </p:cNvPicPr>
          <p:nvPr/>
        </p:nvPicPr>
        <p:blipFill>
          <a:blip r:embed="rId3"/>
          <a:srcRect r="44317"/>
          <a:stretch>
            <a:fillRect/>
          </a:stretch>
        </p:blipFill>
        <p:spPr>
          <a:xfrm>
            <a:off x="4527079" y="1188977"/>
            <a:ext cx="3442642" cy="752580"/>
          </a:xfrm>
          <a:prstGeom prst="rect">
            <a:avLst/>
          </a:prstGeom>
        </p:spPr>
      </p:pic>
      <p:sp>
        <p:nvSpPr>
          <p:cNvPr id="13" name="Text Placeholder 3">
            <a:extLst>
              <a:ext uri="{FF2B5EF4-FFF2-40B4-BE49-F238E27FC236}">
                <a16:creationId xmlns:a16="http://schemas.microsoft.com/office/drawing/2014/main" id="{F28307D9-E38E-6AF7-82F4-C1A1D60B0150}"/>
              </a:ext>
            </a:extLst>
          </p:cNvPr>
          <p:cNvSpPr txBox="1">
            <a:spLocks/>
          </p:cNvSpPr>
          <p:nvPr/>
        </p:nvSpPr>
        <p:spPr>
          <a:xfrm>
            <a:off x="3744425" y="3978863"/>
            <a:ext cx="5007949" cy="13788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Gentona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Gentona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Gentona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Gentona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Gentona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dirty="0">
                <a:solidFill>
                  <a:schemeClr val="tx1"/>
                </a:solidFill>
                <a:latin typeface="+mn-lt"/>
              </a:rPr>
              <a:t>For more information contact: </a:t>
            </a:r>
            <a:r>
              <a:rPr lang="en-US" sz="2400" b="1" dirty="0">
                <a:solidFill>
                  <a:schemeClr val="tx1"/>
                </a:solidFill>
                <a:latin typeface="+mn-lt"/>
                <a:hlinkClick r:id="rId4"/>
              </a:rPr>
              <a:t>talent@hr.ufl.edu</a:t>
            </a:r>
            <a:r>
              <a:rPr lang="en-US" sz="2400" b="1" dirty="0">
                <a:solidFill>
                  <a:schemeClr val="tx1"/>
                </a:solidFill>
                <a:latin typeface="+mn-lt"/>
              </a:rPr>
              <a:t> or</a:t>
            </a:r>
          </a:p>
          <a:p>
            <a:pPr marL="0" indent="0" algn="ctr">
              <a:lnSpc>
                <a:spcPct val="100000"/>
              </a:lnSpc>
              <a:buNone/>
            </a:pPr>
            <a:r>
              <a:rPr lang="en-US" sz="2400" b="1" dirty="0">
                <a:solidFill>
                  <a:schemeClr val="tx1"/>
                </a:solidFill>
                <a:latin typeface="+mn-lt"/>
              </a:rPr>
              <a:t>visit the Hiring at UF Toolkit</a:t>
            </a:r>
          </a:p>
          <a:p>
            <a:endParaRPr lang="en-US" sz="800" dirty="0">
              <a:solidFill>
                <a:schemeClr val="tx1"/>
              </a:solidFill>
              <a:latin typeface="+mn-lt"/>
            </a:endParaRPr>
          </a:p>
        </p:txBody>
      </p:sp>
    </p:spTree>
    <p:extLst>
      <p:ext uri="{BB962C8B-B14F-4D97-AF65-F5344CB8AC3E}">
        <p14:creationId xmlns:p14="http://schemas.microsoft.com/office/powerpoint/2010/main" val="211871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E7A6BC-892B-7933-5DBD-63C26A64D7D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06EF8C-DF09-AA2E-9CA4-533B3459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F6F10CF-1CF0-BF16-623D-91DD8B4BC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373D27-EAD7-6827-8FAD-6A125C5C492C}"/>
              </a:ext>
            </a:extLst>
          </p:cNvPr>
          <p:cNvSpPr>
            <a:spLocks noGrp="1"/>
          </p:cNvSpPr>
          <p:nvPr>
            <p:ph type="title"/>
          </p:nvPr>
        </p:nvSpPr>
        <p:spPr>
          <a:xfrm>
            <a:off x="477980" y="1122363"/>
            <a:ext cx="5062741" cy="3204134"/>
          </a:xfrm>
        </p:spPr>
        <p:txBody>
          <a:bodyPr vert="horz" lIns="91440" tIns="45720" rIns="91440" bIns="45720" rtlCol="0" anchor="b">
            <a:normAutofit/>
          </a:bodyPr>
          <a:lstStyle/>
          <a:p>
            <a:r>
              <a:rPr lang="en-US" sz="4800" dirty="0">
                <a:solidFill>
                  <a:schemeClr val="tx1"/>
                </a:solidFill>
                <a:latin typeface="IBM Plex Sans" panose="020B0503050203000203" pitchFamily="34" charset="0"/>
              </a:rPr>
              <a:t>Compensation Reminders</a:t>
            </a:r>
          </a:p>
        </p:txBody>
      </p:sp>
      <p:sp>
        <p:nvSpPr>
          <p:cNvPr id="3" name="Text Placeholder 2">
            <a:extLst>
              <a:ext uri="{FF2B5EF4-FFF2-40B4-BE49-F238E27FC236}">
                <a16:creationId xmlns:a16="http://schemas.microsoft.com/office/drawing/2014/main" id="{59A6F5E2-F63A-2C23-535D-8C362CB325AC}"/>
              </a:ext>
            </a:extLst>
          </p:cNvPr>
          <p:cNvSpPr>
            <a:spLocks noGrp="1"/>
          </p:cNvSpPr>
          <p:nvPr>
            <p:ph type="body" idx="1"/>
          </p:nvPr>
        </p:nvSpPr>
        <p:spPr>
          <a:xfrm>
            <a:off x="477980" y="4872922"/>
            <a:ext cx="4809244" cy="1208141"/>
          </a:xfrm>
        </p:spPr>
        <p:txBody>
          <a:bodyPr vert="horz" lIns="91440" tIns="45720" rIns="91440" bIns="45720" rtlCol="0">
            <a:normAutofit/>
          </a:bodyPr>
          <a:lstStyle/>
          <a:p>
            <a:r>
              <a:rPr lang="en-US" sz="3200" dirty="0">
                <a:solidFill>
                  <a:schemeClr val="accent2"/>
                </a:solidFill>
                <a:latin typeface="IBM Plex Sans" panose="020B0503050203000203" pitchFamily="34" charset="0"/>
              </a:rPr>
              <a:t>Brent Goodman</a:t>
            </a:r>
          </a:p>
        </p:txBody>
      </p:sp>
      <p:sp>
        <p:nvSpPr>
          <p:cNvPr id="14" name="Rectangle 13">
            <a:extLst>
              <a:ext uri="{FF2B5EF4-FFF2-40B4-BE49-F238E27FC236}">
                <a16:creationId xmlns:a16="http://schemas.microsoft.com/office/drawing/2014/main" id="{AA4FC9AA-0C76-2B7B-9E96-A48A50B38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BED9EA8-57C4-9905-60FC-348E2AFB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 sign, outdoor, clipart&#10;&#10;Description automatically generated">
            <a:extLst>
              <a:ext uri="{FF2B5EF4-FFF2-40B4-BE49-F238E27FC236}">
                <a16:creationId xmlns:a16="http://schemas.microsoft.com/office/drawing/2014/main" id="{B658FF82-D8A4-D9E0-16DC-D24C5122DCF4}"/>
              </a:ext>
            </a:extLst>
          </p:cNvPr>
          <p:cNvPicPr>
            <a:picLocks noChangeAspect="1"/>
          </p:cNvPicPr>
          <p:nvPr/>
        </p:nvPicPr>
        <p:blipFill>
          <a:blip r:embed="rId3"/>
          <a:stretch>
            <a:fillRect/>
          </a:stretch>
        </p:blipFill>
        <p:spPr>
          <a:xfrm>
            <a:off x="8680690" y="6137464"/>
            <a:ext cx="3175000" cy="368300"/>
          </a:xfrm>
          <a:prstGeom prst="rect">
            <a:avLst/>
          </a:prstGeom>
        </p:spPr>
      </p:pic>
    </p:spTree>
    <p:extLst>
      <p:ext uri="{BB962C8B-B14F-4D97-AF65-F5344CB8AC3E}">
        <p14:creationId xmlns:p14="http://schemas.microsoft.com/office/powerpoint/2010/main" val="8383470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D34A-956A-ABB5-C00D-510187BA621D}"/>
              </a:ext>
            </a:extLst>
          </p:cNvPr>
          <p:cNvSpPr>
            <a:spLocks noGrp="1"/>
          </p:cNvSpPr>
          <p:nvPr>
            <p:ph type="title"/>
          </p:nvPr>
        </p:nvSpPr>
        <p:spPr>
          <a:xfrm>
            <a:off x="838200" y="182246"/>
            <a:ext cx="10515600" cy="939277"/>
          </a:xfrm>
        </p:spPr>
        <p:txBody>
          <a:bodyPr/>
          <a:lstStyle/>
          <a:p>
            <a:r>
              <a:rPr lang="en-US" dirty="0">
                <a:latin typeface="IBM Plex Sans" panose="020B0503050203000203" pitchFamily="34" charset="0"/>
              </a:rPr>
              <a:t>Florida Minimum Wage Reminder</a:t>
            </a:r>
          </a:p>
        </p:txBody>
      </p:sp>
      <p:sp>
        <p:nvSpPr>
          <p:cNvPr id="3" name="Content Placeholder 2">
            <a:extLst>
              <a:ext uri="{FF2B5EF4-FFF2-40B4-BE49-F238E27FC236}">
                <a16:creationId xmlns:a16="http://schemas.microsoft.com/office/drawing/2014/main" id="{6BD68B0C-0DBD-1ED8-5076-B189E19778A5}"/>
              </a:ext>
            </a:extLst>
          </p:cNvPr>
          <p:cNvSpPr>
            <a:spLocks noGrp="1"/>
          </p:cNvSpPr>
          <p:nvPr>
            <p:ph idx="1"/>
          </p:nvPr>
        </p:nvSpPr>
        <p:spPr>
          <a:xfrm>
            <a:off x="838200" y="1409700"/>
            <a:ext cx="10515600" cy="4218590"/>
          </a:xfrm>
        </p:spPr>
        <p:txBody>
          <a:bodyPr>
            <a:noAutofit/>
          </a:bodyPr>
          <a:lstStyle/>
          <a:p>
            <a:pPr>
              <a:lnSpc>
                <a:spcPct val="80000"/>
              </a:lnSpc>
              <a:spcAft>
                <a:spcPts val="800"/>
              </a:spcAft>
              <a:defRPr/>
            </a:pPr>
            <a:r>
              <a:rPr lang="en-US" sz="2400" dirty="0">
                <a:latin typeface="IBM Plex Sans" panose="020B0503050203000203" pitchFamily="34" charset="0"/>
              </a:rPr>
              <a:t>Florida voters approved an amendment in November 2020 that increases the minimum wage each year until it reaches $15 per hour in 2026</a:t>
            </a:r>
          </a:p>
          <a:p>
            <a:pPr>
              <a:lnSpc>
                <a:spcPct val="80000"/>
              </a:lnSpc>
              <a:spcAft>
                <a:spcPts val="800"/>
              </a:spcAft>
              <a:defRPr/>
            </a:pPr>
            <a:r>
              <a:rPr lang="en-US" sz="2400" dirty="0">
                <a:latin typeface="IBM Plex Sans" panose="020B0503050203000203" pitchFamily="34" charset="0"/>
              </a:rPr>
              <a:t>Effective September 30, 2026, the minimum wage will increase to $15 per hour</a:t>
            </a:r>
          </a:p>
          <a:p>
            <a:pPr>
              <a:lnSpc>
                <a:spcPct val="80000"/>
              </a:lnSpc>
              <a:spcAft>
                <a:spcPts val="800"/>
              </a:spcAft>
              <a:defRPr/>
            </a:pPr>
            <a:r>
              <a:rPr lang="en-US" sz="2400" dirty="0">
                <a:latin typeface="IBM Plex Sans" panose="020B0503050203000203" pitchFamily="34" charset="0"/>
              </a:rPr>
              <a:t>This increase predominately impacts non-exempt OPS, student assistants, and federal work-study positions</a:t>
            </a:r>
          </a:p>
          <a:p>
            <a:pPr>
              <a:lnSpc>
                <a:spcPct val="80000"/>
              </a:lnSpc>
              <a:spcAft>
                <a:spcPts val="800"/>
              </a:spcAft>
              <a:defRPr/>
            </a:pPr>
            <a:r>
              <a:rPr lang="en-US" sz="2400" dirty="0">
                <a:latin typeface="IBM Plex Sans" panose="020B0503050203000203" pitchFamily="34" charset="0"/>
              </a:rPr>
              <a:t>As of February 2, we identified approximately 3,220 appointments below the new minimum wage</a:t>
            </a:r>
          </a:p>
          <a:p>
            <a:pPr>
              <a:lnSpc>
                <a:spcPct val="80000"/>
              </a:lnSpc>
              <a:spcAft>
                <a:spcPts val="800"/>
              </a:spcAft>
              <a:defRPr/>
            </a:pPr>
            <a:r>
              <a:rPr lang="en-US" sz="2400" dirty="0">
                <a:latin typeface="IBM Plex Sans" panose="020B0503050203000203" pitchFamily="34" charset="0"/>
              </a:rPr>
              <a:t>The cost including fringe of increasing the population to the new minimum wage is approximate $2.36M</a:t>
            </a:r>
          </a:p>
        </p:txBody>
      </p:sp>
      <p:sp>
        <p:nvSpPr>
          <p:cNvPr id="5" name="TextBox 4">
            <a:extLst>
              <a:ext uri="{FF2B5EF4-FFF2-40B4-BE49-F238E27FC236}">
                <a16:creationId xmlns:a16="http://schemas.microsoft.com/office/drawing/2014/main" id="{5CADA78F-7CAC-4282-ABFF-21D478149CF5}"/>
              </a:ext>
            </a:extLst>
          </p:cNvPr>
          <p:cNvSpPr txBox="1"/>
          <p:nvPr/>
        </p:nvSpPr>
        <p:spPr>
          <a:xfrm>
            <a:off x="838200" y="6031999"/>
            <a:ext cx="9532042" cy="369332"/>
          </a:xfrm>
          <a:prstGeom prst="rect">
            <a:avLst/>
          </a:prstGeom>
          <a:noFill/>
          <a:ln w="28575">
            <a:solidFill>
              <a:srgbClr val="FA461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4D4D4D"/>
                </a:solidFill>
                <a:effectLst/>
                <a:uLnTx/>
                <a:uFillTx/>
                <a:latin typeface="IBM Plex Sans" panose="020B0503050203000203" pitchFamily="34" charset="0"/>
                <a:ea typeface="+mn-ea"/>
                <a:cs typeface="+mn-cs"/>
              </a:rPr>
              <a:t>Questions? Classification &amp; Compensation - </a:t>
            </a:r>
            <a:r>
              <a:rPr kumimoji="0" lang="fr-FR" sz="1800" b="0" i="0" u="none" strike="noStrike" kern="1200" cap="none" spc="0" normalizeH="0" baseline="0" noProof="0" dirty="0">
                <a:ln>
                  <a:noFill/>
                </a:ln>
                <a:solidFill>
                  <a:srgbClr val="005496"/>
                </a:solidFill>
                <a:effectLst/>
                <a:uLnTx/>
                <a:uFillTx/>
                <a:latin typeface="IBM Plex Sans" panose="020B0503050203000203" pitchFamily="34" charset="0"/>
                <a:ea typeface="+mn-ea"/>
                <a:cs typeface="+mn-cs"/>
                <a:hlinkClick r:id="rId2">
                  <a:extLst>
                    <a:ext uri="{A12FA001-AC4F-418D-AE19-62706E023703}">
                      <ahyp:hlinkClr xmlns:ahyp="http://schemas.microsoft.com/office/drawing/2018/hyperlinkcolor" val="tx"/>
                    </a:ext>
                  </a:extLst>
                </a:hlinkClick>
              </a:rPr>
              <a:t>compensation@ufl.edu</a:t>
            </a:r>
            <a:r>
              <a:rPr kumimoji="0" lang="fr-FR" sz="1800" b="0" i="0" u="none" strike="noStrike" kern="1200" cap="none" spc="0" normalizeH="0" baseline="0" noProof="0" dirty="0">
                <a:ln>
                  <a:noFill/>
                </a:ln>
                <a:solidFill>
                  <a:srgbClr val="005496"/>
                </a:solidFill>
                <a:effectLst/>
                <a:uLnTx/>
                <a:uFillTx/>
                <a:latin typeface="IBM Plex Sans" panose="020B0503050203000203" pitchFamily="34" charset="0"/>
                <a:ea typeface="+mn-ea"/>
                <a:cs typeface="+mn-cs"/>
              </a:rPr>
              <a:t> </a:t>
            </a:r>
            <a:r>
              <a:rPr kumimoji="0" lang="fr-FR" sz="1800" b="0" i="0" u="none" strike="noStrike" kern="1200" cap="none" spc="0" normalizeH="0" baseline="0" noProof="0" dirty="0">
                <a:ln>
                  <a:noFill/>
                </a:ln>
                <a:solidFill>
                  <a:srgbClr val="4D4D4D"/>
                </a:solidFill>
                <a:effectLst/>
                <a:uLnTx/>
                <a:uFillTx/>
                <a:latin typeface="IBM Plex Sans" panose="020B0503050203000203" pitchFamily="34" charset="0"/>
                <a:ea typeface="+mn-ea"/>
                <a:cs typeface="+mn-cs"/>
              </a:rPr>
              <a:t>– 352-273-2842</a:t>
            </a:r>
          </a:p>
        </p:txBody>
      </p:sp>
    </p:spTree>
    <p:extLst>
      <p:ext uri="{BB962C8B-B14F-4D97-AF65-F5344CB8AC3E}">
        <p14:creationId xmlns:p14="http://schemas.microsoft.com/office/powerpoint/2010/main" val="63373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D34A-956A-ABB5-C00D-510187BA621D}"/>
              </a:ext>
            </a:extLst>
          </p:cNvPr>
          <p:cNvSpPr>
            <a:spLocks noGrp="1"/>
          </p:cNvSpPr>
          <p:nvPr>
            <p:ph type="title"/>
          </p:nvPr>
        </p:nvSpPr>
        <p:spPr>
          <a:xfrm>
            <a:off x="838200" y="163365"/>
            <a:ext cx="10515600" cy="939277"/>
          </a:xfrm>
        </p:spPr>
        <p:txBody>
          <a:bodyPr/>
          <a:lstStyle/>
          <a:p>
            <a:r>
              <a:rPr lang="en-US" dirty="0">
                <a:latin typeface="IBM Plex Sans" panose="020B0503050203000203" pitchFamily="34" charset="0"/>
              </a:rPr>
              <a:t>UF Staff Salary Structure – January 1</a:t>
            </a:r>
          </a:p>
        </p:txBody>
      </p:sp>
      <p:sp>
        <p:nvSpPr>
          <p:cNvPr id="3" name="Content Placeholder 2">
            <a:extLst>
              <a:ext uri="{FF2B5EF4-FFF2-40B4-BE49-F238E27FC236}">
                <a16:creationId xmlns:a16="http://schemas.microsoft.com/office/drawing/2014/main" id="{6BD68B0C-0DBD-1ED8-5076-B189E19778A5}"/>
              </a:ext>
            </a:extLst>
          </p:cNvPr>
          <p:cNvSpPr>
            <a:spLocks noGrp="1"/>
          </p:cNvSpPr>
          <p:nvPr>
            <p:ph idx="1"/>
          </p:nvPr>
        </p:nvSpPr>
        <p:spPr>
          <a:xfrm>
            <a:off x="571870" y="1238865"/>
            <a:ext cx="10187866" cy="5244943"/>
          </a:xfrm>
        </p:spPr>
        <p:txBody>
          <a:bodyPr>
            <a:normAutofit/>
          </a:bodyPr>
          <a:lstStyle/>
          <a:p>
            <a:pPr lvl="1">
              <a:lnSpc>
                <a:spcPct val="80000"/>
              </a:lnSpc>
              <a:spcAft>
                <a:spcPts val="800"/>
              </a:spcAft>
              <a:defRPr/>
            </a:pPr>
            <a:r>
              <a:rPr lang="en-US" sz="2600" dirty="0">
                <a:latin typeface="IBM Plex Sans" panose="020B0503050203000203" pitchFamily="34" charset="0"/>
              </a:rPr>
              <a:t>UFHR’s Classification &amp; Compensation team completed the annual review of the UF staff market pricing </a:t>
            </a:r>
          </a:p>
          <a:p>
            <a:pPr lvl="1">
              <a:lnSpc>
                <a:spcPct val="80000"/>
              </a:lnSpc>
              <a:spcAft>
                <a:spcPts val="800"/>
              </a:spcAft>
              <a:defRPr/>
            </a:pPr>
            <a:r>
              <a:rPr lang="en-US" sz="2600" dirty="0">
                <a:latin typeface="IBM Plex Sans" panose="020B0503050203000203" pitchFamily="34" charset="0"/>
              </a:rPr>
              <a:t>Each pay grade includes a lower market reference point, a midpoint, and an upper market reference point</a:t>
            </a:r>
          </a:p>
          <a:p>
            <a:pPr lvl="2">
              <a:lnSpc>
                <a:spcPct val="80000"/>
              </a:lnSpc>
              <a:spcAft>
                <a:spcPts val="800"/>
              </a:spcAft>
              <a:defRPr/>
            </a:pPr>
            <a:r>
              <a:rPr lang="en-US" sz="2400" dirty="0">
                <a:latin typeface="IBM Plex Sans" panose="020B0503050203000203" pitchFamily="34" charset="0"/>
              </a:rPr>
              <a:t>Allows flexibility to adjust pay based on</a:t>
            </a:r>
          </a:p>
          <a:p>
            <a:pPr lvl="3">
              <a:lnSpc>
                <a:spcPct val="80000"/>
              </a:lnSpc>
              <a:spcAft>
                <a:spcPts val="800"/>
              </a:spcAft>
              <a:defRPr/>
            </a:pPr>
            <a:r>
              <a:rPr lang="en-US" sz="2400" dirty="0">
                <a:latin typeface="IBM Plex Sans" panose="020B0503050203000203" pitchFamily="34" charset="0"/>
              </a:rPr>
              <a:t>External market benchmarks for individual jobs</a:t>
            </a:r>
          </a:p>
          <a:p>
            <a:pPr lvl="3">
              <a:lnSpc>
                <a:spcPct val="80000"/>
              </a:lnSpc>
              <a:spcAft>
                <a:spcPts val="800"/>
              </a:spcAft>
              <a:defRPr/>
            </a:pPr>
            <a:r>
              <a:rPr lang="en-US" sz="2400" dirty="0">
                <a:latin typeface="IBM Plex Sans" panose="020B0503050203000203" pitchFamily="34" charset="0"/>
              </a:rPr>
              <a:t>Individual skill level, experience, and performance</a:t>
            </a:r>
          </a:p>
          <a:p>
            <a:pPr lvl="1">
              <a:lnSpc>
                <a:spcPct val="80000"/>
              </a:lnSpc>
              <a:spcAft>
                <a:spcPts val="800"/>
              </a:spcAft>
              <a:defRPr/>
            </a:pPr>
            <a:r>
              <a:rPr lang="en-US" sz="2600" dirty="0">
                <a:latin typeface="IBM Plex Sans" panose="020B0503050203000203" pitchFamily="34" charset="0"/>
              </a:rPr>
              <a:t>New grade assignments have been updated in myUFL and on the TEAMS Titles website</a:t>
            </a:r>
          </a:p>
          <a:p>
            <a:pPr lvl="1">
              <a:lnSpc>
                <a:spcPct val="80000"/>
              </a:lnSpc>
              <a:spcAft>
                <a:spcPts val="800"/>
              </a:spcAft>
              <a:defRPr/>
            </a:pPr>
            <a:r>
              <a:rPr lang="en-US" sz="2600" dirty="0">
                <a:latin typeface="IBM Plex Sans" panose="020B0503050203000203" pitchFamily="34" charset="0"/>
              </a:rPr>
              <a:t>These changes may influence new hires, reclassifications, postings, and other HR transactions</a:t>
            </a:r>
          </a:p>
          <a:p>
            <a:pPr lvl="1">
              <a:lnSpc>
                <a:spcPct val="80000"/>
              </a:lnSpc>
              <a:spcAft>
                <a:spcPts val="800"/>
              </a:spcAft>
              <a:defRPr/>
            </a:pPr>
            <a:r>
              <a:rPr lang="en-US" sz="2600" dirty="0">
                <a:latin typeface="IBM Plex Sans" panose="020B0503050203000203" pitchFamily="34" charset="0"/>
              </a:rPr>
              <a:t>Future updates to the salary structure will be effective July 1</a:t>
            </a:r>
          </a:p>
          <a:p>
            <a:pPr>
              <a:lnSpc>
                <a:spcPct val="80000"/>
              </a:lnSpc>
              <a:spcAft>
                <a:spcPts val="800"/>
              </a:spcAft>
              <a:defRPr/>
            </a:pPr>
            <a:endParaRPr lang="en-US" sz="2000" dirty="0"/>
          </a:p>
          <a:p>
            <a:pPr lvl="1">
              <a:lnSpc>
                <a:spcPct val="80000"/>
              </a:lnSpc>
              <a:spcAft>
                <a:spcPts val="800"/>
              </a:spcAft>
              <a:defRPr/>
            </a:pPr>
            <a:endParaRPr lang="en-US" sz="1600" dirty="0"/>
          </a:p>
          <a:p>
            <a:pPr marL="0" indent="0">
              <a:lnSpc>
                <a:spcPct val="80000"/>
              </a:lnSpc>
              <a:spcAft>
                <a:spcPts val="800"/>
              </a:spcAft>
              <a:buNone/>
              <a:defRPr/>
            </a:pPr>
            <a:endParaRPr lang="en-US" sz="2000" dirty="0"/>
          </a:p>
        </p:txBody>
      </p:sp>
    </p:spTree>
    <p:extLst>
      <p:ext uri="{BB962C8B-B14F-4D97-AF65-F5344CB8AC3E}">
        <p14:creationId xmlns:p14="http://schemas.microsoft.com/office/powerpoint/2010/main" val="120487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12F220-B110-F9ED-DE28-098F856635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531C50-8150-0287-5F61-26DE0F2C2B2F}"/>
              </a:ext>
            </a:extLst>
          </p:cNvPr>
          <p:cNvSpPr>
            <a:spLocks noGrp="1"/>
          </p:cNvSpPr>
          <p:nvPr>
            <p:ph type="title"/>
          </p:nvPr>
        </p:nvSpPr>
        <p:spPr>
          <a:xfrm>
            <a:off x="862499" y="441533"/>
            <a:ext cx="5750019" cy="904844"/>
          </a:xfrm>
        </p:spPr>
        <p:txBody>
          <a:bodyPr vert="horz" lIns="91440" tIns="45720" rIns="91440" bIns="45720" rtlCol="0" anchor="b">
            <a:normAutofit fontScale="90000"/>
          </a:bodyPr>
          <a:lstStyle/>
          <a:p>
            <a:r>
              <a:rPr lang="en-US" dirty="0">
                <a:solidFill>
                  <a:schemeClr val="tx1"/>
                </a:solidFill>
              </a:rPr>
              <a:t>Important Dates</a:t>
            </a:r>
          </a:p>
        </p:txBody>
      </p:sp>
      <p:sp>
        <p:nvSpPr>
          <p:cNvPr id="6" name="Text Placeholder 5">
            <a:extLst>
              <a:ext uri="{FF2B5EF4-FFF2-40B4-BE49-F238E27FC236}">
                <a16:creationId xmlns:a16="http://schemas.microsoft.com/office/drawing/2014/main" id="{E1F13916-4717-D1D1-A73C-768C4E05EE5F}"/>
              </a:ext>
            </a:extLst>
          </p:cNvPr>
          <p:cNvSpPr>
            <a:spLocks noGrp="1"/>
          </p:cNvSpPr>
          <p:nvPr>
            <p:ph type="body" idx="1"/>
          </p:nvPr>
        </p:nvSpPr>
        <p:spPr>
          <a:xfrm>
            <a:off x="967651" y="1446990"/>
            <a:ext cx="5264150" cy="1500188"/>
          </a:xfrm>
        </p:spPr>
        <p:txBody>
          <a:bodyPr>
            <a:normAutofit/>
          </a:bodyPr>
          <a:lstStyle/>
          <a:p>
            <a:r>
              <a:rPr lang="en-US" dirty="0">
                <a:solidFill>
                  <a:schemeClr val="accent2"/>
                </a:solidFill>
              </a:rPr>
              <a:t>March 4 • HR Forum</a:t>
            </a:r>
          </a:p>
          <a:p>
            <a:r>
              <a:rPr lang="en-US" dirty="0">
                <a:solidFill>
                  <a:schemeClr val="accent2"/>
                </a:solidFill>
              </a:rPr>
              <a:t>March 14-21 • UF Spring Break</a:t>
            </a:r>
          </a:p>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p:txBody>
      </p:sp>
      <p:pic>
        <p:nvPicPr>
          <p:cNvPr id="3" name="Picture 2" descr="A picture containing text, sign, outdoor, clipart&#10;&#10;Description automatically generated">
            <a:extLst>
              <a:ext uri="{FF2B5EF4-FFF2-40B4-BE49-F238E27FC236}">
                <a16:creationId xmlns:a16="http://schemas.microsoft.com/office/drawing/2014/main" id="{E094FEF6-82E9-339F-0F34-1C8135862446}"/>
              </a:ext>
            </a:extLst>
          </p:cNvPr>
          <p:cNvPicPr>
            <a:picLocks noChangeAspect="1"/>
          </p:cNvPicPr>
          <p:nvPr/>
        </p:nvPicPr>
        <p:blipFill>
          <a:blip r:embed="rId3"/>
          <a:stretch>
            <a:fillRect/>
          </a:stretch>
        </p:blipFill>
        <p:spPr>
          <a:xfrm>
            <a:off x="562509" y="6048167"/>
            <a:ext cx="3175000" cy="368300"/>
          </a:xfrm>
          <a:prstGeom prst="rect">
            <a:avLst/>
          </a:prstGeom>
        </p:spPr>
      </p:pic>
    </p:spTree>
    <p:extLst>
      <p:ext uri="{BB962C8B-B14F-4D97-AF65-F5344CB8AC3E}">
        <p14:creationId xmlns:p14="http://schemas.microsoft.com/office/powerpoint/2010/main" val="191222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3787D-71AF-2D13-A2F1-E4BBB19A6244}"/>
              </a:ext>
            </a:extLst>
          </p:cNvPr>
          <p:cNvSpPr>
            <a:spLocks noGrp="1"/>
          </p:cNvSpPr>
          <p:nvPr>
            <p:ph type="title"/>
          </p:nvPr>
        </p:nvSpPr>
        <p:spPr>
          <a:xfrm>
            <a:off x="609600" y="434907"/>
            <a:ext cx="10972800" cy="450038"/>
          </a:xfrm>
        </p:spPr>
        <p:txBody>
          <a:bodyPr/>
          <a:lstStyle/>
          <a:p>
            <a:r>
              <a:rPr lang="en-US" dirty="0">
                <a:latin typeface="Aptos"/>
              </a:rPr>
              <a:t>Project Timeline: Where Are We Now? </a:t>
            </a:r>
          </a:p>
        </p:txBody>
      </p:sp>
      <p:cxnSp>
        <p:nvCxnSpPr>
          <p:cNvPr id="4" name="Straight Connector 3">
            <a:extLst>
              <a:ext uri="{FF2B5EF4-FFF2-40B4-BE49-F238E27FC236}">
                <a16:creationId xmlns:a16="http://schemas.microsoft.com/office/drawing/2014/main" id="{326B5E9E-9686-9456-CEEB-DD37ABF62E3C}"/>
              </a:ext>
            </a:extLst>
          </p:cNvPr>
          <p:cNvCxnSpPr>
            <a:cxnSpLocks/>
          </p:cNvCxnSpPr>
          <p:nvPr/>
        </p:nvCxnSpPr>
        <p:spPr>
          <a:xfrm>
            <a:off x="10351556" y="1711449"/>
            <a:ext cx="0" cy="701840"/>
          </a:xfrm>
          <a:prstGeom prst="line">
            <a:avLst/>
          </a:prstGeom>
          <a:ln w="28575">
            <a:solidFill>
              <a:schemeClr val="accent2"/>
            </a:solidFill>
            <a:prstDash val="sysDot"/>
          </a:ln>
        </p:spPr>
        <p:style>
          <a:lnRef idx="1">
            <a:schemeClr val="accent2"/>
          </a:lnRef>
          <a:fillRef idx="0">
            <a:schemeClr val="accent2"/>
          </a:fillRef>
          <a:effectRef idx="0">
            <a:schemeClr val="accent2"/>
          </a:effectRef>
          <a:fontRef idx="minor">
            <a:schemeClr val="tx1"/>
          </a:fontRef>
        </p:style>
      </p:cxnSp>
      <p:sp>
        <p:nvSpPr>
          <p:cNvPr id="5" name="Rectangle 4">
            <a:extLst>
              <a:ext uri="{FF2B5EF4-FFF2-40B4-BE49-F238E27FC236}">
                <a16:creationId xmlns:a16="http://schemas.microsoft.com/office/drawing/2014/main" id="{4E7DA994-1C2C-62C2-9D1D-59FB076BB75E}"/>
              </a:ext>
            </a:extLst>
          </p:cNvPr>
          <p:cNvSpPr/>
          <p:nvPr/>
        </p:nvSpPr>
        <p:spPr>
          <a:xfrm>
            <a:off x="3673511" y="2002729"/>
            <a:ext cx="2749502" cy="2967228"/>
          </a:xfrm>
          <a:prstGeom prst="rect">
            <a:avLst/>
          </a:prstGeom>
          <a:solidFill>
            <a:srgbClr val="F3F8FF"/>
          </a:solidFill>
          <a:ln w="3175">
            <a:solidFill>
              <a:schemeClr val="tx2">
                <a:lumMod val="25000"/>
                <a:lumOff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graphicFrame>
        <p:nvGraphicFramePr>
          <p:cNvPr id="6" name="Table 2">
            <a:extLst>
              <a:ext uri="{FF2B5EF4-FFF2-40B4-BE49-F238E27FC236}">
                <a16:creationId xmlns:a16="http://schemas.microsoft.com/office/drawing/2014/main" id="{22AF0A58-5395-6244-6920-EF1A9C25E7E3}"/>
              </a:ext>
            </a:extLst>
          </p:cNvPr>
          <p:cNvGraphicFramePr>
            <a:graphicFrameLocks noGrp="1"/>
          </p:cNvGraphicFramePr>
          <p:nvPr/>
        </p:nvGraphicFramePr>
        <p:xfrm>
          <a:off x="151330" y="2140964"/>
          <a:ext cx="11681591" cy="1008888"/>
        </p:xfrm>
        <a:graphic>
          <a:graphicData uri="http://schemas.openxmlformats.org/drawingml/2006/table">
            <a:tbl>
              <a:tblPr firstRow="1" bandRow="1">
                <a:tableStyleId>{5C22544A-7EE6-4342-B048-85BDC9FD1C3A}</a:tableStyleId>
              </a:tblPr>
              <a:tblGrid>
                <a:gridCol w="1352489">
                  <a:extLst>
                    <a:ext uri="{9D8B030D-6E8A-4147-A177-3AD203B41FA5}">
                      <a16:colId xmlns:a16="http://schemas.microsoft.com/office/drawing/2014/main" val="1185288949"/>
                    </a:ext>
                  </a:extLst>
                </a:gridCol>
                <a:gridCol w="245931">
                  <a:extLst>
                    <a:ext uri="{9D8B030D-6E8A-4147-A177-3AD203B41FA5}">
                      <a16:colId xmlns:a16="http://schemas.microsoft.com/office/drawing/2014/main" val="3432898834"/>
                    </a:ext>
                  </a:extLst>
                </a:gridCol>
                <a:gridCol w="245931">
                  <a:extLst>
                    <a:ext uri="{9D8B030D-6E8A-4147-A177-3AD203B41FA5}">
                      <a16:colId xmlns:a16="http://schemas.microsoft.com/office/drawing/2014/main" val="2908511952"/>
                    </a:ext>
                  </a:extLst>
                </a:gridCol>
                <a:gridCol w="245931">
                  <a:extLst>
                    <a:ext uri="{9D8B030D-6E8A-4147-A177-3AD203B41FA5}">
                      <a16:colId xmlns:a16="http://schemas.microsoft.com/office/drawing/2014/main" val="3539624542"/>
                    </a:ext>
                  </a:extLst>
                </a:gridCol>
                <a:gridCol w="245931">
                  <a:extLst>
                    <a:ext uri="{9D8B030D-6E8A-4147-A177-3AD203B41FA5}">
                      <a16:colId xmlns:a16="http://schemas.microsoft.com/office/drawing/2014/main" val="1945577996"/>
                    </a:ext>
                  </a:extLst>
                </a:gridCol>
                <a:gridCol w="245931">
                  <a:extLst>
                    <a:ext uri="{9D8B030D-6E8A-4147-A177-3AD203B41FA5}">
                      <a16:colId xmlns:a16="http://schemas.microsoft.com/office/drawing/2014/main" val="1512910983"/>
                    </a:ext>
                  </a:extLst>
                </a:gridCol>
                <a:gridCol w="245931">
                  <a:extLst>
                    <a:ext uri="{9D8B030D-6E8A-4147-A177-3AD203B41FA5}">
                      <a16:colId xmlns:a16="http://schemas.microsoft.com/office/drawing/2014/main" val="3093989597"/>
                    </a:ext>
                  </a:extLst>
                </a:gridCol>
                <a:gridCol w="245931">
                  <a:extLst>
                    <a:ext uri="{9D8B030D-6E8A-4147-A177-3AD203B41FA5}">
                      <a16:colId xmlns:a16="http://schemas.microsoft.com/office/drawing/2014/main" val="4230909497"/>
                    </a:ext>
                  </a:extLst>
                </a:gridCol>
                <a:gridCol w="245931">
                  <a:extLst>
                    <a:ext uri="{9D8B030D-6E8A-4147-A177-3AD203B41FA5}">
                      <a16:colId xmlns:a16="http://schemas.microsoft.com/office/drawing/2014/main" val="3099141724"/>
                    </a:ext>
                  </a:extLst>
                </a:gridCol>
                <a:gridCol w="245931">
                  <a:extLst>
                    <a:ext uri="{9D8B030D-6E8A-4147-A177-3AD203B41FA5}">
                      <a16:colId xmlns:a16="http://schemas.microsoft.com/office/drawing/2014/main" val="4262662976"/>
                    </a:ext>
                  </a:extLst>
                </a:gridCol>
                <a:gridCol w="245931">
                  <a:extLst>
                    <a:ext uri="{9D8B030D-6E8A-4147-A177-3AD203B41FA5}">
                      <a16:colId xmlns:a16="http://schemas.microsoft.com/office/drawing/2014/main" val="1336161992"/>
                    </a:ext>
                  </a:extLst>
                </a:gridCol>
                <a:gridCol w="245931">
                  <a:extLst>
                    <a:ext uri="{9D8B030D-6E8A-4147-A177-3AD203B41FA5}">
                      <a16:colId xmlns:a16="http://schemas.microsoft.com/office/drawing/2014/main" val="3127005974"/>
                    </a:ext>
                  </a:extLst>
                </a:gridCol>
                <a:gridCol w="245931">
                  <a:extLst>
                    <a:ext uri="{9D8B030D-6E8A-4147-A177-3AD203B41FA5}">
                      <a16:colId xmlns:a16="http://schemas.microsoft.com/office/drawing/2014/main" val="2177188814"/>
                    </a:ext>
                  </a:extLst>
                </a:gridCol>
                <a:gridCol w="245931">
                  <a:extLst>
                    <a:ext uri="{9D8B030D-6E8A-4147-A177-3AD203B41FA5}">
                      <a16:colId xmlns:a16="http://schemas.microsoft.com/office/drawing/2014/main" val="1587600054"/>
                    </a:ext>
                  </a:extLst>
                </a:gridCol>
                <a:gridCol w="245931">
                  <a:extLst>
                    <a:ext uri="{9D8B030D-6E8A-4147-A177-3AD203B41FA5}">
                      <a16:colId xmlns:a16="http://schemas.microsoft.com/office/drawing/2014/main" val="2110082066"/>
                    </a:ext>
                  </a:extLst>
                </a:gridCol>
                <a:gridCol w="245931">
                  <a:extLst>
                    <a:ext uri="{9D8B030D-6E8A-4147-A177-3AD203B41FA5}">
                      <a16:colId xmlns:a16="http://schemas.microsoft.com/office/drawing/2014/main" val="630640928"/>
                    </a:ext>
                  </a:extLst>
                </a:gridCol>
                <a:gridCol w="245931">
                  <a:extLst>
                    <a:ext uri="{9D8B030D-6E8A-4147-A177-3AD203B41FA5}">
                      <a16:colId xmlns:a16="http://schemas.microsoft.com/office/drawing/2014/main" val="4289774116"/>
                    </a:ext>
                  </a:extLst>
                </a:gridCol>
                <a:gridCol w="245931">
                  <a:extLst>
                    <a:ext uri="{9D8B030D-6E8A-4147-A177-3AD203B41FA5}">
                      <a16:colId xmlns:a16="http://schemas.microsoft.com/office/drawing/2014/main" val="2679659312"/>
                    </a:ext>
                  </a:extLst>
                </a:gridCol>
                <a:gridCol w="245931">
                  <a:extLst>
                    <a:ext uri="{9D8B030D-6E8A-4147-A177-3AD203B41FA5}">
                      <a16:colId xmlns:a16="http://schemas.microsoft.com/office/drawing/2014/main" val="3599656104"/>
                    </a:ext>
                  </a:extLst>
                </a:gridCol>
                <a:gridCol w="245931">
                  <a:extLst>
                    <a:ext uri="{9D8B030D-6E8A-4147-A177-3AD203B41FA5}">
                      <a16:colId xmlns:a16="http://schemas.microsoft.com/office/drawing/2014/main" val="2135726390"/>
                    </a:ext>
                  </a:extLst>
                </a:gridCol>
                <a:gridCol w="245931">
                  <a:extLst>
                    <a:ext uri="{9D8B030D-6E8A-4147-A177-3AD203B41FA5}">
                      <a16:colId xmlns:a16="http://schemas.microsoft.com/office/drawing/2014/main" val="2113689775"/>
                    </a:ext>
                  </a:extLst>
                </a:gridCol>
                <a:gridCol w="245931">
                  <a:extLst>
                    <a:ext uri="{9D8B030D-6E8A-4147-A177-3AD203B41FA5}">
                      <a16:colId xmlns:a16="http://schemas.microsoft.com/office/drawing/2014/main" val="1182375051"/>
                    </a:ext>
                  </a:extLst>
                </a:gridCol>
                <a:gridCol w="245931">
                  <a:extLst>
                    <a:ext uri="{9D8B030D-6E8A-4147-A177-3AD203B41FA5}">
                      <a16:colId xmlns:a16="http://schemas.microsoft.com/office/drawing/2014/main" val="3534189150"/>
                    </a:ext>
                  </a:extLst>
                </a:gridCol>
                <a:gridCol w="245931">
                  <a:extLst>
                    <a:ext uri="{9D8B030D-6E8A-4147-A177-3AD203B41FA5}">
                      <a16:colId xmlns:a16="http://schemas.microsoft.com/office/drawing/2014/main" val="3776345945"/>
                    </a:ext>
                  </a:extLst>
                </a:gridCol>
                <a:gridCol w="245931">
                  <a:extLst>
                    <a:ext uri="{9D8B030D-6E8A-4147-A177-3AD203B41FA5}">
                      <a16:colId xmlns:a16="http://schemas.microsoft.com/office/drawing/2014/main" val="3058217105"/>
                    </a:ext>
                  </a:extLst>
                </a:gridCol>
                <a:gridCol w="245931">
                  <a:extLst>
                    <a:ext uri="{9D8B030D-6E8A-4147-A177-3AD203B41FA5}">
                      <a16:colId xmlns:a16="http://schemas.microsoft.com/office/drawing/2014/main" val="2586103067"/>
                    </a:ext>
                  </a:extLst>
                </a:gridCol>
                <a:gridCol w="245931">
                  <a:extLst>
                    <a:ext uri="{9D8B030D-6E8A-4147-A177-3AD203B41FA5}">
                      <a16:colId xmlns:a16="http://schemas.microsoft.com/office/drawing/2014/main" val="2104235765"/>
                    </a:ext>
                  </a:extLst>
                </a:gridCol>
                <a:gridCol w="245931">
                  <a:extLst>
                    <a:ext uri="{9D8B030D-6E8A-4147-A177-3AD203B41FA5}">
                      <a16:colId xmlns:a16="http://schemas.microsoft.com/office/drawing/2014/main" val="2546940078"/>
                    </a:ext>
                  </a:extLst>
                </a:gridCol>
                <a:gridCol w="245931">
                  <a:extLst>
                    <a:ext uri="{9D8B030D-6E8A-4147-A177-3AD203B41FA5}">
                      <a16:colId xmlns:a16="http://schemas.microsoft.com/office/drawing/2014/main" val="1126301867"/>
                    </a:ext>
                  </a:extLst>
                </a:gridCol>
                <a:gridCol w="245931">
                  <a:extLst>
                    <a:ext uri="{9D8B030D-6E8A-4147-A177-3AD203B41FA5}">
                      <a16:colId xmlns:a16="http://schemas.microsoft.com/office/drawing/2014/main" val="1568241916"/>
                    </a:ext>
                  </a:extLst>
                </a:gridCol>
                <a:gridCol w="245931">
                  <a:extLst>
                    <a:ext uri="{9D8B030D-6E8A-4147-A177-3AD203B41FA5}">
                      <a16:colId xmlns:a16="http://schemas.microsoft.com/office/drawing/2014/main" val="3623568670"/>
                    </a:ext>
                  </a:extLst>
                </a:gridCol>
                <a:gridCol w="245931">
                  <a:extLst>
                    <a:ext uri="{9D8B030D-6E8A-4147-A177-3AD203B41FA5}">
                      <a16:colId xmlns:a16="http://schemas.microsoft.com/office/drawing/2014/main" val="2212498515"/>
                    </a:ext>
                  </a:extLst>
                </a:gridCol>
                <a:gridCol w="245931">
                  <a:extLst>
                    <a:ext uri="{9D8B030D-6E8A-4147-A177-3AD203B41FA5}">
                      <a16:colId xmlns:a16="http://schemas.microsoft.com/office/drawing/2014/main" val="471153463"/>
                    </a:ext>
                  </a:extLst>
                </a:gridCol>
                <a:gridCol w="245931">
                  <a:extLst>
                    <a:ext uri="{9D8B030D-6E8A-4147-A177-3AD203B41FA5}">
                      <a16:colId xmlns:a16="http://schemas.microsoft.com/office/drawing/2014/main" val="2850534043"/>
                    </a:ext>
                  </a:extLst>
                </a:gridCol>
                <a:gridCol w="245931">
                  <a:extLst>
                    <a:ext uri="{9D8B030D-6E8A-4147-A177-3AD203B41FA5}">
                      <a16:colId xmlns:a16="http://schemas.microsoft.com/office/drawing/2014/main" val="992263373"/>
                    </a:ext>
                  </a:extLst>
                </a:gridCol>
                <a:gridCol w="245931">
                  <a:extLst>
                    <a:ext uri="{9D8B030D-6E8A-4147-A177-3AD203B41FA5}">
                      <a16:colId xmlns:a16="http://schemas.microsoft.com/office/drawing/2014/main" val="1282336527"/>
                    </a:ext>
                  </a:extLst>
                </a:gridCol>
                <a:gridCol w="245931">
                  <a:extLst>
                    <a:ext uri="{9D8B030D-6E8A-4147-A177-3AD203B41FA5}">
                      <a16:colId xmlns:a16="http://schemas.microsoft.com/office/drawing/2014/main" val="2980963709"/>
                    </a:ext>
                  </a:extLst>
                </a:gridCol>
                <a:gridCol w="245931">
                  <a:extLst>
                    <a:ext uri="{9D8B030D-6E8A-4147-A177-3AD203B41FA5}">
                      <a16:colId xmlns:a16="http://schemas.microsoft.com/office/drawing/2014/main" val="864464649"/>
                    </a:ext>
                  </a:extLst>
                </a:gridCol>
                <a:gridCol w="245931">
                  <a:extLst>
                    <a:ext uri="{9D8B030D-6E8A-4147-A177-3AD203B41FA5}">
                      <a16:colId xmlns:a16="http://schemas.microsoft.com/office/drawing/2014/main" val="1438173599"/>
                    </a:ext>
                  </a:extLst>
                </a:gridCol>
                <a:gridCol w="245931">
                  <a:extLst>
                    <a:ext uri="{9D8B030D-6E8A-4147-A177-3AD203B41FA5}">
                      <a16:colId xmlns:a16="http://schemas.microsoft.com/office/drawing/2014/main" val="417907887"/>
                    </a:ext>
                  </a:extLst>
                </a:gridCol>
                <a:gridCol w="245931">
                  <a:extLst>
                    <a:ext uri="{9D8B030D-6E8A-4147-A177-3AD203B41FA5}">
                      <a16:colId xmlns:a16="http://schemas.microsoft.com/office/drawing/2014/main" val="867748692"/>
                    </a:ext>
                  </a:extLst>
                </a:gridCol>
                <a:gridCol w="245931">
                  <a:extLst>
                    <a:ext uri="{9D8B030D-6E8A-4147-A177-3AD203B41FA5}">
                      <a16:colId xmlns:a16="http://schemas.microsoft.com/office/drawing/2014/main" val="878081047"/>
                    </a:ext>
                  </a:extLst>
                </a:gridCol>
                <a:gridCol w="245931">
                  <a:extLst>
                    <a:ext uri="{9D8B030D-6E8A-4147-A177-3AD203B41FA5}">
                      <a16:colId xmlns:a16="http://schemas.microsoft.com/office/drawing/2014/main" val="4062885236"/>
                    </a:ext>
                  </a:extLst>
                </a:gridCol>
              </a:tblGrid>
              <a:tr h="127051">
                <a:tc>
                  <a:txBody>
                    <a:bodyPr/>
                    <a:lstStyle/>
                    <a:p>
                      <a:endParaRPr lang="en-US" sz="1200">
                        <a:latin typeface="Aptos" panose="020B0004020202020204" pitchFamily="34" charset="0"/>
                        <a:ea typeface="Open Sans" panose="020B0606030504020204" pitchFamily="34" charset="0"/>
                        <a:cs typeface="Open Sans" panose="020B0606030504020204" pitchFamily="34" charset="0"/>
                      </a:endParaRPr>
                    </a:p>
                  </a:txBody>
                  <a:tcPr marL="18288" marR="18288" marT="18288" marB="1828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6">
                  <a:txBody>
                    <a:bodyPr/>
                    <a:lstStyle/>
                    <a:p>
                      <a:pPr algn="ctr"/>
                      <a:r>
                        <a:rPr lang="en-US" sz="1400">
                          <a:solidFill>
                            <a:schemeClr val="tx1"/>
                          </a:solidFill>
                          <a:latin typeface="Aptos" panose="020B0004020202020204" pitchFamily="34" charset="0"/>
                        </a:rPr>
                        <a:t>2024</a:t>
                      </a:r>
                    </a:p>
                  </a:txBody>
                  <a:tcPr marL="18288" marR="18288" marT="18288" marB="18288">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gridSpan="12">
                  <a:txBody>
                    <a:bodyPr/>
                    <a:lstStyle/>
                    <a:p>
                      <a:pPr algn="ctr"/>
                      <a:r>
                        <a:rPr lang="en-US" sz="1400">
                          <a:solidFill>
                            <a:schemeClr val="tx1"/>
                          </a:solidFill>
                          <a:latin typeface="Aptos" panose="020B0004020202020204" pitchFamily="34" charset="0"/>
                          <a:ea typeface="Open Sans" panose="020B0606030504020204" pitchFamily="34" charset="0"/>
                          <a:cs typeface="Open Sans" panose="020B0606030504020204" pitchFamily="34" charset="0"/>
                        </a:rPr>
                        <a:t>2025</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gridSpan="12">
                  <a:txBody>
                    <a:bodyPr/>
                    <a:lstStyle/>
                    <a:p>
                      <a:pPr algn="ctr"/>
                      <a:r>
                        <a:rPr lang="en-US" sz="1400">
                          <a:solidFill>
                            <a:schemeClr val="tx1"/>
                          </a:solidFill>
                          <a:latin typeface="Aptos" panose="020B0004020202020204" pitchFamily="34" charset="0"/>
                          <a:ea typeface="Open Sans" panose="020B0606030504020204" pitchFamily="34" charset="0"/>
                          <a:cs typeface="Open Sans" panose="020B0606030504020204" pitchFamily="34" charset="0"/>
                        </a:rPr>
                        <a:t>2026</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gridSpan="12">
                  <a:txBody>
                    <a:bodyPr/>
                    <a:lstStyle/>
                    <a:p>
                      <a:pPr algn="ctr"/>
                      <a:r>
                        <a:rPr lang="en-US" sz="1400">
                          <a:latin typeface="Aptos" panose="020B0004020202020204" pitchFamily="34" charset="0"/>
                          <a:ea typeface="Open Sans" panose="020B0606030504020204" pitchFamily="34" charset="0"/>
                          <a:cs typeface="Open Sans" panose="020B0606030504020204" pitchFamily="34" charset="0"/>
                        </a:rPr>
                        <a:t>2027</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endParaRPr lang="en-US" sz="600">
                        <a:latin typeface="+mj-lt"/>
                      </a:endParaRPr>
                    </a:p>
                  </a:txBody>
                  <a:tcPr marL="18288" marR="18288" marT="18288" marB="18288">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98411326"/>
                  </a:ext>
                </a:extLst>
              </a:tr>
              <a:tr h="127051">
                <a:tc>
                  <a:txBody>
                    <a:bodyPr/>
                    <a:lstStyle/>
                    <a:p>
                      <a:r>
                        <a:rPr lang="en-US" sz="1200" b="1">
                          <a:latin typeface="Aptos" panose="020B0004020202020204" pitchFamily="34" charset="0"/>
                          <a:ea typeface="Open Sans" panose="020B0606030504020204" pitchFamily="34" charset="0"/>
                          <a:cs typeface="Open Sans" panose="020B0606030504020204" pitchFamily="34" charset="0"/>
                        </a:rPr>
                        <a:t>Timeline</a:t>
                      </a:r>
                    </a:p>
                  </a:txBody>
                  <a:tcPr marL="18288" marR="18288" marT="18288" marB="18288"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A</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S</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O</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N</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D</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F</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M</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A</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M</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A</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S</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O</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N</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D</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F</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M</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A</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M</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A</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S</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O</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N</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Aptos" panose="020B0004020202020204" pitchFamily="34" charset="0"/>
                          <a:ea typeface="Open Sans" panose="020B0606030504020204" pitchFamily="34" charset="0"/>
                          <a:cs typeface="Open Sans" panose="020B0606030504020204" pitchFamily="34" charset="0"/>
                        </a:rPr>
                        <a:t>D</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rgbClr val="000000"/>
                          </a:solidFill>
                          <a:latin typeface="Aptos" panose="020B0004020202020204"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rgbClr val="000000"/>
                          </a:solidFill>
                          <a:latin typeface="Aptos" panose="020B0004020202020204" pitchFamily="34" charset="0"/>
                          <a:ea typeface="Open Sans" panose="020B0606030504020204" pitchFamily="34" charset="0"/>
                          <a:cs typeface="Open Sans" panose="020B0606030504020204" pitchFamily="34" charset="0"/>
                        </a:rPr>
                        <a:t>F</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rgbClr val="000000"/>
                          </a:solidFill>
                          <a:latin typeface="Aptos" panose="020B0004020202020204" pitchFamily="34" charset="0"/>
                          <a:ea typeface="Open Sans" panose="020B0606030504020204" pitchFamily="34" charset="0"/>
                          <a:cs typeface="Open Sans" panose="020B0606030504020204" pitchFamily="34" charset="0"/>
                        </a:rPr>
                        <a:t>M</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rgbClr val="000000"/>
                          </a:solidFill>
                          <a:latin typeface="Aptos" panose="020B0004020202020204" pitchFamily="34" charset="0"/>
                          <a:ea typeface="Open Sans" panose="020B0606030504020204" pitchFamily="34" charset="0"/>
                          <a:cs typeface="Open Sans" panose="020B0606030504020204" pitchFamily="34" charset="0"/>
                        </a:rPr>
                        <a:t>A</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rgbClr val="000000"/>
                          </a:solidFill>
                          <a:latin typeface="Aptos" panose="020B0004020202020204" pitchFamily="34" charset="0"/>
                          <a:ea typeface="Open Sans" panose="020B0606030504020204" pitchFamily="34" charset="0"/>
                          <a:cs typeface="Open Sans" panose="020B0606030504020204" pitchFamily="34" charset="0"/>
                        </a:rPr>
                        <a:t>M</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rgbClr val="000000"/>
                          </a:solidFill>
                          <a:latin typeface="Aptos" panose="020B0004020202020204"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rgbClr val="000000"/>
                          </a:solidFill>
                          <a:latin typeface="Aptos" panose="020B0004020202020204"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rgbClr val="000000"/>
                          </a:solidFill>
                          <a:latin typeface="Aptos" panose="020B0004020202020204" pitchFamily="34" charset="0"/>
                          <a:ea typeface="Open Sans" panose="020B0606030504020204" pitchFamily="34" charset="0"/>
                          <a:cs typeface="Open Sans" panose="020B0606030504020204" pitchFamily="34" charset="0"/>
                        </a:rPr>
                        <a:t>A</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rgbClr val="000000"/>
                          </a:solidFill>
                          <a:latin typeface="Aptos" panose="020B0004020202020204" pitchFamily="34" charset="0"/>
                          <a:ea typeface="Open Sans" panose="020B0606030504020204" pitchFamily="34" charset="0"/>
                          <a:cs typeface="Open Sans" panose="020B0606030504020204" pitchFamily="34" charset="0"/>
                        </a:rPr>
                        <a:t>S</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rgbClr val="000000"/>
                          </a:solidFill>
                          <a:latin typeface="Aptos" panose="020B0004020202020204" pitchFamily="34" charset="0"/>
                          <a:ea typeface="Open Sans" panose="020B0606030504020204" pitchFamily="34" charset="0"/>
                          <a:cs typeface="Open Sans" panose="020B0606030504020204" pitchFamily="34" charset="0"/>
                        </a:rPr>
                        <a:t>O</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rgbClr val="000000"/>
                          </a:solidFill>
                          <a:latin typeface="Aptos" panose="020B0004020202020204" pitchFamily="34" charset="0"/>
                          <a:ea typeface="Open Sans" panose="020B0606030504020204" pitchFamily="34" charset="0"/>
                          <a:cs typeface="Open Sans" panose="020B0606030504020204" pitchFamily="34" charset="0"/>
                        </a:rPr>
                        <a:t>N</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rgbClr val="000000"/>
                          </a:solidFill>
                          <a:latin typeface="Aptos" panose="020B0004020202020204" pitchFamily="34" charset="0"/>
                          <a:ea typeface="Open Sans" panose="020B0606030504020204" pitchFamily="34" charset="0"/>
                          <a:cs typeface="Open Sans" panose="020B0606030504020204" pitchFamily="34" charset="0"/>
                        </a:rPr>
                        <a:t>D</a:t>
                      </a:r>
                    </a:p>
                  </a:txBody>
                  <a:tcPr marL="18288" marR="18288"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extLst>
                  <a:ext uri="{0D108BD9-81ED-4DB2-BD59-A6C34878D82A}">
                    <a16:rowId xmlns:a16="http://schemas.microsoft.com/office/drawing/2014/main" val="929732081"/>
                  </a:ext>
                </a:extLst>
              </a:tr>
              <a:tr h="338802">
                <a:tc>
                  <a:txBody>
                    <a:bodyPr/>
                    <a:lstStyle/>
                    <a:p>
                      <a:r>
                        <a:rPr lang="en-US" sz="1100">
                          <a:latin typeface="Aptos" panose="020B0004020202020204" pitchFamily="34" charset="0"/>
                          <a:ea typeface="Open Sans" panose="020B0606030504020204" pitchFamily="34" charset="0"/>
                          <a:cs typeface="Open Sans" panose="020B0606030504020204" pitchFamily="34" charset="0"/>
                        </a:rPr>
                        <a:t>Workday Implementation: FIN/HCM</a:t>
                      </a:r>
                      <a:endParaRPr lang="en-US" sz="1200">
                        <a:latin typeface="Aptos" panose="020B0004020202020204" pitchFamily="34" charset="0"/>
                        <a:ea typeface="Open Sans" panose="020B0606030504020204" pitchFamily="34" charset="0"/>
                        <a:cs typeface="Open Sans" panose="020B0606030504020204" pitchFamily="34" charset="0"/>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6">
                  <a:txBody>
                    <a:bodyPr/>
                    <a:lstStyle/>
                    <a:p>
                      <a:pPr algn="ctr"/>
                      <a:r>
                        <a:rPr lang="en-US" sz="1050">
                          <a:solidFill>
                            <a:schemeClr val="bg1"/>
                          </a:solidFill>
                          <a:latin typeface="Aptos" panose="020B0004020202020204" pitchFamily="34" charset="0"/>
                          <a:ea typeface="Open Sans" panose="020B0606030504020204" pitchFamily="34" charset="0"/>
                          <a:cs typeface="Open Sans" panose="020B0606030504020204" pitchFamily="34" charset="0"/>
                        </a:rPr>
                        <a:t>Post-Selection Readiness</a:t>
                      </a:r>
                    </a:p>
                  </a:txBody>
                  <a:tcPr marL="18288" marR="18288" marT="18288" marB="18288"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76A8"/>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algn="ctr"/>
                      <a:r>
                        <a:rPr lang="en-US" sz="1050">
                          <a:solidFill>
                            <a:schemeClr val="bg1"/>
                          </a:solidFill>
                          <a:latin typeface="Aptos" panose="020B0004020202020204" pitchFamily="34" charset="0"/>
                          <a:ea typeface="Open Sans" panose="020B0606030504020204" pitchFamily="34" charset="0"/>
                          <a:cs typeface="Open Sans" panose="020B0606030504020204" pitchFamily="34" charset="0"/>
                        </a:rPr>
                        <a:t>Plan</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gridSpan="12">
                  <a:txBody>
                    <a:bodyPr/>
                    <a:lstStyle/>
                    <a:p>
                      <a:pPr algn="ctr"/>
                      <a:r>
                        <a:rPr lang="en-US" sz="1050">
                          <a:solidFill>
                            <a:schemeClr val="bg1"/>
                          </a:solidFill>
                          <a:latin typeface="Aptos" panose="020B0004020202020204" pitchFamily="34" charset="0"/>
                          <a:ea typeface="Open Sans" panose="020B0606030504020204" pitchFamily="34" charset="0"/>
                          <a:cs typeface="Open Sans" panose="020B0606030504020204" pitchFamily="34" charset="0"/>
                        </a:rPr>
                        <a:t>Architect &amp; Configure</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gridSpan="14">
                  <a:txBody>
                    <a:bodyPr/>
                    <a:lstStyle/>
                    <a:p>
                      <a:pPr algn="ctr"/>
                      <a:r>
                        <a:rPr lang="en-US" sz="1050">
                          <a:solidFill>
                            <a:schemeClr val="bg1"/>
                          </a:solidFill>
                          <a:latin typeface="Aptos" panose="020B0004020202020204" pitchFamily="34" charset="0"/>
                          <a:ea typeface="Open Sans" panose="020B0606030504020204" pitchFamily="34" charset="0"/>
                          <a:cs typeface="Open Sans" panose="020B0606030504020204" pitchFamily="34" charset="0"/>
                        </a:rPr>
                        <a:t>Test</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12F5D"/>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gridSpan="2">
                  <a:txBody>
                    <a:bodyPr/>
                    <a:lstStyle/>
                    <a:p>
                      <a:pPr algn="ctr"/>
                      <a:r>
                        <a:rPr lang="en-US" sz="900">
                          <a:solidFill>
                            <a:schemeClr val="bg1"/>
                          </a:solidFill>
                          <a:latin typeface="Aptos" panose="020B0004020202020204" pitchFamily="34" charset="0"/>
                          <a:ea typeface="Open Sans" panose="020B0606030504020204" pitchFamily="34" charset="0"/>
                          <a:cs typeface="Open Sans" panose="020B0606030504020204" pitchFamily="34" charset="0"/>
                        </a:rPr>
                        <a:t>Deploy</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41E42"/>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gridSpan="3">
                  <a:txBody>
                    <a:bodyPr/>
                    <a:lstStyle/>
                    <a:p>
                      <a:pPr algn="ctr"/>
                      <a:r>
                        <a:rPr lang="en-US" sz="900">
                          <a:solidFill>
                            <a:schemeClr val="tx1">
                              <a:lumMod val="50000"/>
                            </a:schemeClr>
                          </a:solidFill>
                          <a:latin typeface="Aptos" panose="020B0004020202020204" pitchFamily="34" charset="0"/>
                          <a:ea typeface="Open Sans" panose="020B0606030504020204" pitchFamily="34" charset="0"/>
                          <a:cs typeface="Open Sans" panose="020B0606030504020204" pitchFamily="34" charset="0"/>
                        </a:rPr>
                        <a:t>Stabilization</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A461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gridSpan="3">
                  <a:txBody>
                    <a:bodyPr/>
                    <a:lstStyle/>
                    <a:p>
                      <a:pPr algn="ctr"/>
                      <a:r>
                        <a:rPr lang="en-US" sz="900" dirty="0">
                          <a:solidFill>
                            <a:schemeClr val="tx2"/>
                          </a:solidFill>
                          <a:latin typeface="Aptos" panose="020B0004020202020204" pitchFamily="34" charset="0"/>
                          <a:ea typeface="Open Sans" panose="020B0606030504020204" pitchFamily="34" charset="0"/>
                          <a:cs typeface="Open Sans" panose="020B0606030504020204" pitchFamily="34" charset="0"/>
                        </a:rPr>
                        <a:t>Optimization</a:t>
                      </a:r>
                    </a:p>
                  </a:txBody>
                  <a:tcPr marL="18288" marR="18288" marT="18288" marB="18288"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A900"/>
                    </a:solidFill>
                  </a:tcPr>
                </a:tc>
                <a:tc hMerge="1">
                  <a:txBody>
                    <a:bodyPr/>
                    <a:lstStyle/>
                    <a:p>
                      <a:pPr algn="ctr"/>
                      <a:endParaRPr lang="en-US" sz="1200">
                        <a:solidFill>
                          <a:schemeClr val="bg1"/>
                        </a:solidFill>
                        <a:latin typeface="+mj-lt"/>
                      </a:endParaRPr>
                    </a:p>
                  </a:txBody>
                  <a:tcPr marL="18288" marR="18288" marT="18288" marB="18288"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pPr algn="ctr"/>
                      <a:endParaRPr lang="en-US" sz="1200">
                        <a:solidFill>
                          <a:schemeClr val="bg1"/>
                        </a:solidFill>
                        <a:latin typeface="+mj-lt"/>
                      </a:endParaRPr>
                    </a:p>
                  </a:txBody>
                  <a:tcPr marL="18288" marR="18288" marT="18288" marB="18288"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extLst>
                  <a:ext uri="{0D108BD9-81ED-4DB2-BD59-A6C34878D82A}">
                    <a16:rowId xmlns:a16="http://schemas.microsoft.com/office/drawing/2014/main" val="1997622098"/>
                  </a:ext>
                </a:extLst>
              </a:tr>
            </a:tbl>
          </a:graphicData>
        </a:graphic>
      </p:graphicFrame>
      <p:sp>
        <p:nvSpPr>
          <p:cNvPr id="7" name="TextBox 6">
            <a:extLst>
              <a:ext uri="{FF2B5EF4-FFF2-40B4-BE49-F238E27FC236}">
                <a16:creationId xmlns:a16="http://schemas.microsoft.com/office/drawing/2014/main" id="{F02C3248-8A00-B357-321F-F41CA1F310FB}"/>
              </a:ext>
            </a:extLst>
          </p:cNvPr>
          <p:cNvSpPr txBox="1"/>
          <p:nvPr/>
        </p:nvSpPr>
        <p:spPr>
          <a:xfrm>
            <a:off x="2189377" y="3274062"/>
            <a:ext cx="1300384" cy="415498"/>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t>Implementation Launch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t>02/07/2025</a:t>
            </a:r>
          </a:p>
        </p:txBody>
      </p:sp>
      <p:sp>
        <p:nvSpPr>
          <p:cNvPr id="8" name="TextBox 7">
            <a:extLst>
              <a:ext uri="{FF2B5EF4-FFF2-40B4-BE49-F238E27FC236}">
                <a16:creationId xmlns:a16="http://schemas.microsoft.com/office/drawing/2014/main" id="{27E9B2E1-6DE4-C4BC-23B5-978F726F8D31}"/>
              </a:ext>
            </a:extLst>
          </p:cNvPr>
          <p:cNvSpPr txBox="1"/>
          <p:nvPr/>
        </p:nvSpPr>
        <p:spPr>
          <a:xfrm>
            <a:off x="3221847" y="3274062"/>
            <a:ext cx="1300384" cy="415498"/>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t>Configuration Workbooks/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t>Complete Design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t>06/20/2025</a:t>
            </a:r>
          </a:p>
        </p:txBody>
      </p:sp>
      <p:sp>
        <p:nvSpPr>
          <p:cNvPr id="9" name="TextBox 8">
            <a:extLst>
              <a:ext uri="{FF2B5EF4-FFF2-40B4-BE49-F238E27FC236}">
                <a16:creationId xmlns:a16="http://schemas.microsoft.com/office/drawing/2014/main" id="{89B2130F-5C43-8DBD-8E13-EC41E82E2843}"/>
              </a:ext>
            </a:extLst>
          </p:cNvPr>
          <p:cNvSpPr txBox="1"/>
          <p:nvPr/>
        </p:nvSpPr>
        <p:spPr>
          <a:xfrm>
            <a:off x="4621276" y="3274062"/>
            <a:ext cx="1715792" cy="415498"/>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t>Complete Configuration </a:t>
            </a:r>
            <a:br>
              <a:rPr kumimoji="0" lang="en-US" sz="900" b="1"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br>
            <a:r>
              <a:rPr kumimoji="0" lang="en-US" sz="900" b="1"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t>and Build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t>02/27/2026</a:t>
            </a:r>
          </a:p>
        </p:txBody>
      </p:sp>
      <p:sp>
        <p:nvSpPr>
          <p:cNvPr id="10" name="TextBox 9">
            <a:extLst>
              <a:ext uri="{FF2B5EF4-FFF2-40B4-BE49-F238E27FC236}">
                <a16:creationId xmlns:a16="http://schemas.microsoft.com/office/drawing/2014/main" id="{2E589A63-EF0E-6BEE-6F9E-DD21D17EC441}"/>
              </a:ext>
            </a:extLst>
          </p:cNvPr>
          <p:cNvSpPr txBox="1"/>
          <p:nvPr/>
        </p:nvSpPr>
        <p:spPr>
          <a:xfrm>
            <a:off x="7027948" y="3274062"/>
            <a:ext cx="1234058" cy="415498"/>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t>E2E Test #1 Results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t>10/23/2026</a:t>
            </a:r>
          </a:p>
        </p:txBody>
      </p:sp>
      <p:sp>
        <p:nvSpPr>
          <p:cNvPr id="11" name="TextBox 10">
            <a:extLst>
              <a:ext uri="{FF2B5EF4-FFF2-40B4-BE49-F238E27FC236}">
                <a16:creationId xmlns:a16="http://schemas.microsoft.com/office/drawing/2014/main" id="{0E73B262-847C-B712-86AA-DA47B72C04AF}"/>
              </a:ext>
            </a:extLst>
          </p:cNvPr>
          <p:cNvSpPr txBox="1"/>
          <p:nvPr/>
        </p:nvSpPr>
        <p:spPr>
          <a:xfrm>
            <a:off x="7300077" y="4114185"/>
            <a:ext cx="2386520" cy="415498"/>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t>Payroll Compare Test Results/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t>Complete Payroll Testing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t>03/25/2027</a:t>
            </a:r>
          </a:p>
        </p:txBody>
      </p:sp>
      <p:sp>
        <p:nvSpPr>
          <p:cNvPr id="12" name="TextBox 11">
            <a:extLst>
              <a:ext uri="{FF2B5EF4-FFF2-40B4-BE49-F238E27FC236}">
                <a16:creationId xmlns:a16="http://schemas.microsoft.com/office/drawing/2014/main" id="{494A6925-74D9-9B65-8395-32B992F55240}"/>
              </a:ext>
            </a:extLst>
          </p:cNvPr>
          <p:cNvSpPr txBox="1"/>
          <p:nvPr/>
        </p:nvSpPr>
        <p:spPr>
          <a:xfrm>
            <a:off x="8979151" y="4649369"/>
            <a:ext cx="1414892" cy="415498"/>
          </a:xfrm>
          <a:prstGeom prst="rect">
            <a:avLst/>
          </a:prstGeom>
          <a:noFill/>
        </p:spPr>
        <p:txBody>
          <a:bodyPr wrap="square" lIns="91440" tIns="45720" rIns="91440" bIns="45720" rtlCol="0"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346A"/>
                </a:solidFill>
                <a:effectLst/>
                <a:uLnTx/>
                <a:uFillTx/>
                <a:latin typeface="Aptos" panose="020B0004020202020204" pitchFamily="34" charset="0"/>
                <a:ea typeface="Open Sans"/>
                <a:cs typeface="Open Sans"/>
              </a:rPr>
              <a:t>Gold Tenant/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346A"/>
                </a:solidFill>
                <a:effectLst/>
                <a:uLnTx/>
                <a:uFillTx/>
                <a:latin typeface="Aptos" panose="020B0004020202020204" pitchFamily="34" charset="0"/>
                <a:ea typeface="Open Sans"/>
                <a:cs typeface="Open Sans"/>
              </a:rPr>
              <a:t>Production Use (Go-Live)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346A"/>
                </a:solidFill>
                <a:effectLst/>
                <a:uLnTx/>
                <a:uFillTx/>
                <a:latin typeface="Aptos" panose="020B0004020202020204" pitchFamily="34" charset="0"/>
                <a:ea typeface="Open Sans"/>
                <a:cs typeface="Open Sans"/>
              </a:rPr>
              <a:t>07/01/2027</a:t>
            </a:r>
          </a:p>
        </p:txBody>
      </p:sp>
      <p:sp>
        <p:nvSpPr>
          <p:cNvPr id="13" name="TextBox 12">
            <a:extLst>
              <a:ext uri="{FF2B5EF4-FFF2-40B4-BE49-F238E27FC236}">
                <a16:creationId xmlns:a16="http://schemas.microsoft.com/office/drawing/2014/main" id="{EC48DFD6-BC94-7A5D-166C-539237D4077A}"/>
              </a:ext>
            </a:extLst>
          </p:cNvPr>
          <p:cNvSpPr txBox="1"/>
          <p:nvPr/>
        </p:nvSpPr>
        <p:spPr>
          <a:xfrm>
            <a:off x="9356302" y="5177252"/>
            <a:ext cx="1734943" cy="415498"/>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t>Complete Stabilization Period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t>09/30/2027</a:t>
            </a:r>
          </a:p>
        </p:txBody>
      </p:sp>
      <p:sp>
        <p:nvSpPr>
          <p:cNvPr id="14" name="TextBox 13">
            <a:extLst>
              <a:ext uri="{FF2B5EF4-FFF2-40B4-BE49-F238E27FC236}">
                <a16:creationId xmlns:a16="http://schemas.microsoft.com/office/drawing/2014/main" id="{C94CC068-26ED-BE03-60F2-53D1754E6C96}"/>
              </a:ext>
            </a:extLst>
          </p:cNvPr>
          <p:cNvSpPr txBox="1"/>
          <p:nvPr/>
        </p:nvSpPr>
        <p:spPr>
          <a:xfrm>
            <a:off x="10129764" y="5587766"/>
            <a:ext cx="1734943" cy="415498"/>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t>Complete Optimization Period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346A"/>
                </a:solidFill>
                <a:effectLst/>
                <a:uLnTx/>
                <a:uFillTx/>
                <a:latin typeface="Aptos" panose="020B0004020202020204" pitchFamily="34" charset="0"/>
                <a:ea typeface="Open Sans" panose="020B0606030504020204" pitchFamily="34" charset="0"/>
                <a:cs typeface="Open Sans" panose="020B0606030504020204" pitchFamily="34" charset="0"/>
              </a:rPr>
              <a:t>12/31/2027</a:t>
            </a:r>
          </a:p>
        </p:txBody>
      </p:sp>
      <p:cxnSp>
        <p:nvCxnSpPr>
          <p:cNvPr id="15" name="Straight Connector 14">
            <a:extLst>
              <a:ext uri="{FF2B5EF4-FFF2-40B4-BE49-F238E27FC236}">
                <a16:creationId xmlns:a16="http://schemas.microsoft.com/office/drawing/2014/main" id="{EEC8A1A4-5F57-98ED-09C3-14331E81A1A7}"/>
              </a:ext>
            </a:extLst>
          </p:cNvPr>
          <p:cNvCxnSpPr>
            <a:cxnSpLocks/>
          </p:cNvCxnSpPr>
          <p:nvPr/>
        </p:nvCxnSpPr>
        <p:spPr>
          <a:xfrm flipV="1">
            <a:off x="4485392" y="3235823"/>
            <a:ext cx="0" cy="764001"/>
          </a:xfrm>
          <a:prstGeom prst="line">
            <a:avLst/>
          </a:prstGeom>
          <a:ln w="25400" cap="rnd">
            <a:solidFill>
              <a:srgbClr val="01216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8E2C1E-8EEA-79C0-6368-A4A60CAEB423}"/>
              </a:ext>
            </a:extLst>
          </p:cNvPr>
          <p:cNvCxnSpPr>
            <a:cxnSpLocks/>
          </p:cNvCxnSpPr>
          <p:nvPr/>
        </p:nvCxnSpPr>
        <p:spPr>
          <a:xfrm flipV="1">
            <a:off x="3473127" y="3235823"/>
            <a:ext cx="0" cy="491710"/>
          </a:xfrm>
          <a:prstGeom prst="line">
            <a:avLst/>
          </a:prstGeom>
          <a:ln w="25400" cap="rnd">
            <a:solidFill>
              <a:srgbClr val="00558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F1F0FE2-FD23-6E82-C6E6-93C688994E19}"/>
              </a:ext>
            </a:extLst>
          </p:cNvPr>
          <p:cNvCxnSpPr>
            <a:cxnSpLocks/>
          </p:cNvCxnSpPr>
          <p:nvPr/>
        </p:nvCxnSpPr>
        <p:spPr>
          <a:xfrm flipV="1">
            <a:off x="6410330" y="3235823"/>
            <a:ext cx="0" cy="764001"/>
          </a:xfrm>
          <a:prstGeom prst="line">
            <a:avLst/>
          </a:prstGeom>
          <a:ln w="25400" cap="rnd">
            <a:solidFill>
              <a:srgbClr val="012F5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36BE6A4-EFEB-A0C2-DBAA-FD279E18F949}"/>
              </a:ext>
            </a:extLst>
          </p:cNvPr>
          <p:cNvCxnSpPr>
            <a:cxnSpLocks/>
          </p:cNvCxnSpPr>
          <p:nvPr/>
        </p:nvCxnSpPr>
        <p:spPr>
          <a:xfrm flipV="1">
            <a:off x="8361050" y="3235823"/>
            <a:ext cx="0" cy="764001"/>
          </a:xfrm>
          <a:prstGeom prst="line">
            <a:avLst/>
          </a:prstGeom>
          <a:ln w="25400" cap="rnd">
            <a:solidFill>
              <a:srgbClr val="012F5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A3C81C-F579-73A3-714C-58C20886D920}"/>
              </a:ext>
            </a:extLst>
          </p:cNvPr>
          <p:cNvCxnSpPr>
            <a:cxnSpLocks/>
          </p:cNvCxnSpPr>
          <p:nvPr/>
        </p:nvCxnSpPr>
        <p:spPr>
          <a:xfrm flipV="1">
            <a:off x="9635796" y="3235823"/>
            <a:ext cx="0" cy="1293860"/>
          </a:xfrm>
          <a:prstGeom prst="line">
            <a:avLst/>
          </a:prstGeom>
          <a:ln w="25400" cap="rnd">
            <a:solidFill>
              <a:srgbClr val="012F5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3D25072-0313-741E-5000-8497B06E2C8D}"/>
              </a:ext>
            </a:extLst>
          </p:cNvPr>
          <p:cNvCxnSpPr>
            <a:cxnSpLocks/>
          </p:cNvCxnSpPr>
          <p:nvPr/>
        </p:nvCxnSpPr>
        <p:spPr>
          <a:xfrm flipV="1">
            <a:off x="10377476" y="3235823"/>
            <a:ext cx="0" cy="1896841"/>
          </a:xfrm>
          <a:prstGeom prst="line">
            <a:avLst/>
          </a:prstGeom>
          <a:ln w="25400" cap="rnd">
            <a:solidFill>
              <a:srgbClr val="041E4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C02DCBB-119D-0B1C-9DEC-E96178E202C1}"/>
              </a:ext>
            </a:extLst>
          </p:cNvPr>
          <p:cNvCxnSpPr>
            <a:cxnSpLocks/>
          </p:cNvCxnSpPr>
          <p:nvPr/>
        </p:nvCxnSpPr>
        <p:spPr>
          <a:xfrm flipV="1">
            <a:off x="11068356" y="3235823"/>
            <a:ext cx="0" cy="2103120"/>
          </a:xfrm>
          <a:prstGeom prst="line">
            <a:avLst/>
          </a:prstGeom>
          <a:ln w="25400" cap="rnd">
            <a:solidFill>
              <a:srgbClr val="FA461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EC3564-6149-BBFD-577C-37343703D3E5}"/>
              </a:ext>
            </a:extLst>
          </p:cNvPr>
          <p:cNvCxnSpPr>
            <a:cxnSpLocks/>
          </p:cNvCxnSpPr>
          <p:nvPr/>
        </p:nvCxnSpPr>
        <p:spPr>
          <a:xfrm flipV="1">
            <a:off x="11832912" y="3235823"/>
            <a:ext cx="0" cy="2560320"/>
          </a:xfrm>
          <a:prstGeom prst="line">
            <a:avLst/>
          </a:prstGeom>
          <a:ln w="25400" cap="rnd">
            <a:solidFill>
              <a:srgbClr val="F2A9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82F5ACA-4AB4-894A-FA1D-AA4A3C2036CA}"/>
              </a:ext>
            </a:extLst>
          </p:cNvPr>
          <p:cNvSpPr txBox="1"/>
          <p:nvPr/>
        </p:nvSpPr>
        <p:spPr>
          <a:xfrm>
            <a:off x="2908957" y="4263863"/>
            <a:ext cx="484600" cy="24622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US" sz="800" b="1" i="0" u="none" strike="noStrike" kern="1200" cap="none" spc="0" normalizeH="0" baseline="0" noProof="0" dirty="0">
                <a:ln>
                  <a:noFill/>
                </a:ln>
                <a:solidFill>
                  <a:srgbClr val="313131"/>
                </a:solidFill>
                <a:effectLst/>
                <a:uLnTx/>
                <a:uFillTx/>
                <a:latin typeface="Aptos" panose="020B0004020202020204" pitchFamily="34" charset="0"/>
                <a:ea typeface="+mn-ea"/>
                <a:cs typeface="+mn-cs"/>
              </a:rPr>
              <a:t>Discovery </a:t>
            </a:r>
          </a:p>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US" sz="800" b="1" i="0" u="none" strike="noStrike" kern="1200" cap="none" spc="0" normalizeH="0" baseline="0" noProof="0" dirty="0">
                <a:ln>
                  <a:noFill/>
                </a:ln>
                <a:solidFill>
                  <a:srgbClr val="313131"/>
                </a:solidFill>
                <a:effectLst/>
                <a:uLnTx/>
                <a:uFillTx/>
                <a:latin typeface="Aptos" panose="020B0004020202020204" pitchFamily="34" charset="0"/>
                <a:ea typeface="+mn-ea"/>
                <a:cs typeface="+mn-cs"/>
              </a:rPr>
              <a:t>Sessions</a:t>
            </a:r>
            <a:endParaRPr kumimoji="0" lang="en-US" sz="800" b="0" i="0" u="none" strike="noStrike" kern="1200" cap="none" spc="0" normalizeH="0" baseline="0" noProof="0" dirty="0">
              <a:ln>
                <a:noFill/>
              </a:ln>
              <a:solidFill>
                <a:srgbClr val="313131"/>
              </a:solidFill>
              <a:effectLst/>
              <a:uLnTx/>
              <a:uFillTx/>
              <a:latin typeface="Aptos" panose="020B0004020202020204" pitchFamily="34" charset="0"/>
              <a:ea typeface="+mn-ea"/>
              <a:cs typeface="+mn-cs"/>
            </a:endParaRPr>
          </a:p>
        </p:txBody>
      </p:sp>
      <p:sp>
        <p:nvSpPr>
          <p:cNvPr id="24" name="Arrow: Pentagon 24">
            <a:extLst>
              <a:ext uri="{FF2B5EF4-FFF2-40B4-BE49-F238E27FC236}">
                <a16:creationId xmlns:a16="http://schemas.microsoft.com/office/drawing/2014/main" id="{44DB5655-7519-0AE5-B966-376DE6F64D45}"/>
              </a:ext>
            </a:extLst>
          </p:cNvPr>
          <p:cNvSpPr/>
          <p:nvPr/>
        </p:nvSpPr>
        <p:spPr>
          <a:xfrm>
            <a:off x="3751671" y="4574493"/>
            <a:ext cx="382023" cy="282949"/>
          </a:xfrm>
          <a:prstGeom prst="homePlate">
            <a:avLst/>
          </a:prstGeom>
          <a:solidFill>
            <a:schemeClr val="accent2">
              <a:lumMod val="75000"/>
            </a:schemeClr>
          </a:solidFill>
          <a:ln w="285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57068C"/>
                </a:solidFill>
                <a:effectLst/>
                <a:uLnTx/>
                <a:uFillTx/>
                <a:latin typeface="Aptos" panose="020B0004020202020204" pitchFamily="34" charset="0"/>
                <a:ea typeface="+mn-ea"/>
                <a:cs typeface="+mn-cs"/>
              </a:rPr>
              <a:t> </a:t>
            </a:r>
          </a:p>
        </p:txBody>
      </p:sp>
      <p:sp>
        <p:nvSpPr>
          <p:cNvPr id="25" name="TextBox 24">
            <a:extLst>
              <a:ext uri="{FF2B5EF4-FFF2-40B4-BE49-F238E27FC236}">
                <a16:creationId xmlns:a16="http://schemas.microsoft.com/office/drawing/2014/main" id="{572639FF-508A-ADC5-C445-F3C2EBB20481}"/>
              </a:ext>
            </a:extLst>
          </p:cNvPr>
          <p:cNvSpPr txBox="1"/>
          <p:nvPr/>
        </p:nvSpPr>
        <p:spPr>
          <a:xfrm>
            <a:off x="2980138" y="4586787"/>
            <a:ext cx="741213" cy="24622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US" sz="800" b="1" i="0" u="none" strike="noStrike" kern="1200" cap="none" spc="0" normalizeH="0" baseline="0" noProof="0">
                <a:ln>
                  <a:noFill/>
                </a:ln>
                <a:solidFill>
                  <a:srgbClr val="313131"/>
                </a:solidFill>
                <a:effectLst/>
                <a:uLnTx/>
                <a:uFillTx/>
                <a:latin typeface="Aptos" panose="020B0004020202020204" pitchFamily="34" charset="0"/>
                <a:ea typeface="+mn-ea"/>
                <a:cs typeface="+mn-cs"/>
              </a:rPr>
              <a:t>Design </a:t>
            </a:r>
          </a:p>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US" sz="800" b="1" i="0" u="none" strike="noStrike" kern="1200" cap="none" spc="0" normalizeH="0" baseline="0" noProof="0">
                <a:ln>
                  <a:noFill/>
                </a:ln>
                <a:solidFill>
                  <a:srgbClr val="313131"/>
                </a:solidFill>
                <a:effectLst/>
                <a:uLnTx/>
                <a:uFillTx/>
                <a:latin typeface="Aptos" panose="020B0004020202020204" pitchFamily="34" charset="0"/>
                <a:ea typeface="+mn-ea"/>
                <a:cs typeface="+mn-cs"/>
              </a:rPr>
              <a:t>Sessions</a:t>
            </a:r>
            <a:endParaRPr kumimoji="0" lang="en-US" sz="800" b="0" i="0" u="none" strike="noStrike" kern="1200" cap="none" spc="0" normalizeH="0" baseline="0" noProof="0">
              <a:ln>
                <a:noFill/>
              </a:ln>
              <a:solidFill>
                <a:srgbClr val="313131"/>
              </a:solidFill>
              <a:effectLst/>
              <a:uLnTx/>
              <a:uFillTx/>
              <a:latin typeface="Aptos" panose="020B0004020202020204" pitchFamily="34" charset="0"/>
              <a:ea typeface="+mn-ea"/>
              <a:cs typeface="+mn-cs"/>
            </a:endParaRPr>
          </a:p>
        </p:txBody>
      </p:sp>
      <p:sp>
        <p:nvSpPr>
          <p:cNvPr id="26" name="Arrow: Pentagon 26">
            <a:extLst>
              <a:ext uri="{FF2B5EF4-FFF2-40B4-BE49-F238E27FC236}">
                <a16:creationId xmlns:a16="http://schemas.microsoft.com/office/drawing/2014/main" id="{5137150A-0566-A1C1-F39C-B799638216D0}"/>
              </a:ext>
            </a:extLst>
          </p:cNvPr>
          <p:cNvSpPr/>
          <p:nvPr/>
        </p:nvSpPr>
        <p:spPr>
          <a:xfrm>
            <a:off x="3452381" y="3908281"/>
            <a:ext cx="274320" cy="282949"/>
          </a:xfrm>
          <a:prstGeom prst="homePlate">
            <a:avLst/>
          </a:prstGeom>
          <a:solidFill>
            <a:schemeClr val="accent2">
              <a:lumMod val="75000"/>
            </a:schemeClr>
          </a:solidFill>
          <a:ln w="28575" cap="flat" cmpd="sng" algn="ctr">
            <a:noFill/>
            <a:prstDash val="solid"/>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57068C"/>
                </a:solidFill>
                <a:effectLst/>
                <a:uLnTx/>
                <a:uFillTx/>
                <a:latin typeface="Aptos" panose="020B0004020202020204" pitchFamily="34" charset="0"/>
                <a:ea typeface="+mn-ea"/>
                <a:cs typeface="+mn-cs"/>
              </a:rPr>
              <a:t> </a:t>
            </a:r>
          </a:p>
        </p:txBody>
      </p:sp>
      <p:sp>
        <p:nvSpPr>
          <p:cNvPr id="27" name="TextBox 26">
            <a:extLst>
              <a:ext uri="{FF2B5EF4-FFF2-40B4-BE49-F238E27FC236}">
                <a16:creationId xmlns:a16="http://schemas.microsoft.com/office/drawing/2014/main" id="{2591AFA6-DEC9-177A-FCC6-1FAC5872141D}"/>
              </a:ext>
            </a:extLst>
          </p:cNvPr>
          <p:cNvSpPr txBox="1"/>
          <p:nvPr/>
        </p:nvSpPr>
        <p:spPr>
          <a:xfrm>
            <a:off x="2648565" y="3891046"/>
            <a:ext cx="761684" cy="24622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Pct val="100000"/>
              <a:buFontTx/>
              <a:buNone/>
              <a:tabLst/>
              <a:defRPr/>
            </a:pPr>
            <a:r>
              <a:rPr kumimoji="0" lang="en-US" sz="800" b="1" i="0" u="none" strike="noStrike" kern="1200" cap="none" spc="0" normalizeH="0" baseline="0" noProof="0">
                <a:ln>
                  <a:noFill/>
                </a:ln>
                <a:solidFill>
                  <a:srgbClr val="313131"/>
                </a:solidFill>
                <a:effectLst/>
                <a:uLnTx/>
                <a:uFillTx/>
                <a:latin typeface="Aptos" panose="020B0004020202020204" pitchFamily="34" charset="0"/>
                <a:ea typeface="+mn-ea"/>
                <a:cs typeface="+mn-cs"/>
              </a:rPr>
              <a:t>Foundational Tenant Build</a:t>
            </a:r>
            <a:endParaRPr kumimoji="0" lang="en-US" sz="800" b="0" i="0" u="none" strike="noStrike" kern="1200" cap="none" spc="0" normalizeH="0" baseline="0" noProof="0">
              <a:ln>
                <a:noFill/>
              </a:ln>
              <a:solidFill>
                <a:srgbClr val="313131"/>
              </a:solidFill>
              <a:effectLst/>
              <a:uLnTx/>
              <a:uFillTx/>
              <a:latin typeface="Aptos" panose="020B0004020202020204" pitchFamily="34" charset="0"/>
              <a:ea typeface="+mn-ea"/>
              <a:cs typeface="+mn-cs"/>
            </a:endParaRPr>
          </a:p>
        </p:txBody>
      </p:sp>
      <p:sp>
        <p:nvSpPr>
          <p:cNvPr id="28" name="Arrow: Pentagon 27">
            <a:extLst>
              <a:ext uri="{FF2B5EF4-FFF2-40B4-BE49-F238E27FC236}">
                <a16:creationId xmlns:a16="http://schemas.microsoft.com/office/drawing/2014/main" id="{4C7F84EB-4BCD-15CE-2684-1D1306E4719C}"/>
              </a:ext>
            </a:extLst>
          </p:cNvPr>
          <p:cNvSpPr/>
          <p:nvPr/>
        </p:nvSpPr>
        <p:spPr>
          <a:xfrm>
            <a:off x="3448546" y="4238084"/>
            <a:ext cx="274320" cy="282949"/>
          </a:xfrm>
          <a:prstGeom prst="homePlate">
            <a:avLst/>
          </a:prstGeom>
          <a:solidFill>
            <a:schemeClr val="accent2">
              <a:lumMod val="75000"/>
            </a:schemeClr>
          </a:solidFill>
          <a:ln w="28575" cap="flat" cmpd="sng" algn="ctr">
            <a:noFill/>
            <a:prstDash val="solid"/>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57068C"/>
                </a:solidFill>
                <a:effectLst/>
                <a:uLnTx/>
                <a:uFillTx/>
                <a:latin typeface="Aptos" panose="020B0004020202020204" pitchFamily="34" charset="0"/>
                <a:ea typeface="+mn-ea"/>
                <a:cs typeface="+mn-cs"/>
              </a:rPr>
              <a:t> </a:t>
            </a:r>
          </a:p>
        </p:txBody>
      </p:sp>
      <p:grpSp>
        <p:nvGrpSpPr>
          <p:cNvPr id="29" name="Group 28">
            <a:extLst>
              <a:ext uri="{FF2B5EF4-FFF2-40B4-BE49-F238E27FC236}">
                <a16:creationId xmlns:a16="http://schemas.microsoft.com/office/drawing/2014/main" id="{6B4CB012-4893-08CD-0F9A-8CBA43B9A14B}"/>
              </a:ext>
            </a:extLst>
          </p:cNvPr>
          <p:cNvGrpSpPr/>
          <p:nvPr/>
        </p:nvGrpSpPr>
        <p:grpSpPr>
          <a:xfrm>
            <a:off x="5798543" y="1484843"/>
            <a:ext cx="579264" cy="517886"/>
            <a:chOff x="2369440" y="1350561"/>
            <a:chExt cx="639548" cy="517886"/>
          </a:xfrm>
        </p:grpSpPr>
        <p:sp>
          <p:nvSpPr>
            <p:cNvPr id="30" name="Arrow: Up 29">
              <a:extLst>
                <a:ext uri="{FF2B5EF4-FFF2-40B4-BE49-F238E27FC236}">
                  <a16:creationId xmlns:a16="http://schemas.microsoft.com/office/drawing/2014/main" id="{2E9DE164-2326-3899-8676-C75A11C20F76}"/>
                </a:ext>
              </a:extLst>
            </p:cNvPr>
            <p:cNvSpPr/>
            <p:nvPr/>
          </p:nvSpPr>
          <p:spPr>
            <a:xfrm rot="10800000">
              <a:off x="2371159" y="1350561"/>
              <a:ext cx="637829" cy="517886"/>
            </a:xfrm>
            <a:prstGeom prst="up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31" name="TextBox 30">
              <a:extLst>
                <a:ext uri="{FF2B5EF4-FFF2-40B4-BE49-F238E27FC236}">
                  <a16:creationId xmlns:a16="http://schemas.microsoft.com/office/drawing/2014/main" id="{7C158B9F-64FC-AA4A-B109-0F2621B5B8C4}"/>
                </a:ext>
              </a:extLst>
            </p:cNvPr>
            <p:cNvSpPr txBox="1"/>
            <p:nvPr/>
          </p:nvSpPr>
          <p:spPr>
            <a:xfrm>
              <a:off x="2369440" y="1418438"/>
              <a:ext cx="637829" cy="302304"/>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Aptos" panose="020B0004020202020204" pitchFamily="34" charset="0"/>
                  <a:ea typeface="Open Sans" panose="020B0606030504020204" pitchFamily="34" charset="0"/>
                  <a:cs typeface="Open Sans" panose="020B0606030504020204" pitchFamily="34" charset="0"/>
                </a:rPr>
                <a:t>We are here</a:t>
              </a:r>
            </a:p>
          </p:txBody>
        </p:sp>
      </p:grpSp>
      <p:sp>
        <p:nvSpPr>
          <p:cNvPr id="32" name="Rectangle 31">
            <a:extLst>
              <a:ext uri="{FF2B5EF4-FFF2-40B4-BE49-F238E27FC236}">
                <a16:creationId xmlns:a16="http://schemas.microsoft.com/office/drawing/2014/main" id="{17A3BC5C-C92A-BE4E-E76C-08DBEBD9E5DD}"/>
              </a:ext>
            </a:extLst>
          </p:cNvPr>
          <p:cNvSpPr/>
          <p:nvPr/>
        </p:nvSpPr>
        <p:spPr>
          <a:xfrm>
            <a:off x="9862704" y="1422418"/>
            <a:ext cx="977704" cy="284504"/>
          </a:xfrm>
          <a:prstGeom prst="rect">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ptos" panose="020B0004020202020204" pitchFamily="34" charset="0"/>
                <a:ea typeface="+mn-ea"/>
                <a:cs typeface="+mn-cs"/>
              </a:rPr>
              <a:t>Go Live</a:t>
            </a:r>
          </a:p>
        </p:txBody>
      </p:sp>
      <p:sp>
        <p:nvSpPr>
          <p:cNvPr id="33" name="Star: 5 Points 46">
            <a:extLst>
              <a:ext uri="{FF2B5EF4-FFF2-40B4-BE49-F238E27FC236}">
                <a16:creationId xmlns:a16="http://schemas.microsoft.com/office/drawing/2014/main" id="{04E82A9D-FD79-2507-8C8F-2A8F1AB0C9E9}"/>
              </a:ext>
            </a:extLst>
          </p:cNvPr>
          <p:cNvSpPr/>
          <p:nvPr/>
        </p:nvSpPr>
        <p:spPr>
          <a:xfrm>
            <a:off x="10187627" y="2480265"/>
            <a:ext cx="337192" cy="253393"/>
          </a:xfrm>
          <a:prstGeom prst="star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657"/>
              </a:solidFill>
              <a:effectLst/>
              <a:uLnTx/>
              <a:uFillTx/>
              <a:latin typeface="Aptos" panose="020B0004020202020204" pitchFamily="34" charset="0"/>
              <a:ea typeface="+mn-ea"/>
              <a:cs typeface="+mn-cs"/>
            </a:endParaRPr>
          </a:p>
        </p:txBody>
      </p:sp>
      <p:sp>
        <p:nvSpPr>
          <p:cNvPr id="34" name="Arrow: Pentagon 33">
            <a:extLst>
              <a:ext uri="{FF2B5EF4-FFF2-40B4-BE49-F238E27FC236}">
                <a16:creationId xmlns:a16="http://schemas.microsoft.com/office/drawing/2014/main" id="{DF78DEB1-D30A-4604-234B-19DC3DB4D1F2}"/>
              </a:ext>
            </a:extLst>
          </p:cNvPr>
          <p:cNvSpPr/>
          <p:nvPr/>
        </p:nvSpPr>
        <p:spPr>
          <a:xfrm>
            <a:off x="4382486" y="4114185"/>
            <a:ext cx="571629" cy="206473"/>
          </a:xfrm>
          <a:prstGeom prst="homePlate">
            <a:avLst/>
          </a:prstGeom>
          <a:solidFill>
            <a:schemeClr val="tx2"/>
          </a:solidFill>
          <a:ln w="2857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US" sz="800" b="1" i="0" u="none" strike="noStrike" kern="0" cap="none" spc="0" normalizeH="0" baseline="0" noProof="0">
                <a:ln>
                  <a:noFill/>
                </a:ln>
                <a:solidFill>
                  <a:srgbClr val="FFFFFF"/>
                </a:solidFill>
                <a:effectLst/>
                <a:uLnTx/>
                <a:uFillTx/>
                <a:latin typeface="Aptos" panose="020B0004020202020204" pitchFamily="34" charset="0"/>
                <a:ea typeface="+mn-ea"/>
                <a:cs typeface="+mn-cs"/>
              </a:rPr>
              <a:t>A&amp;C 1</a:t>
            </a:r>
          </a:p>
        </p:txBody>
      </p:sp>
      <p:sp>
        <p:nvSpPr>
          <p:cNvPr id="35" name="Arrow: Pentagon 34">
            <a:extLst>
              <a:ext uri="{FF2B5EF4-FFF2-40B4-BE49-F238E27FC236}">
                <a16:creationId xmlns:a16="http://schemas.microsoft.com/office/drawing/2014/main" id="{FA8947D3-02DA-A443-3CF7-EBA5F3ADFDF8}"/>
              </a:ext>
            </a:extLst>
          </p:cNvPr>
          <p:cNvSpPr/>
          <p:nvPr/>
        </p:nvSpPr>
        <p:spPr>
          <a:xfrm>
            <a:off x="5110300" y="4357335"/>
            <a:ext cx="608327" cy="206473"/>
          </a:xfrm>
          <a:prstGeom prst="homePlate">
            <a:avLst/>
          </a:prstGeom>
          <a:solidFill>
            <a:schemeClr val="tx2"/>
          </a:solidFill>
          <a:ln w="2857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US" sz="800" b="1" i="0" u="none" strike="noStrike" kern="0" cap="none" spc="0" normalizeH="0" baseline="0" noProof="0">
                <a:ln>
                  <a:noFill/>
                </a:ln>
                <a:solidFill>
                  <a:srgbClr val="FFFFFF"/>
                </a:solidFill>
                <a:effectLst/>
                <a:uLnTx/>
                <a:uFillTx/>
                <a:latin typeface="Aptos" panose="020B0004020202020204" pitchFamily="34" charset="0"/>
                <a:ea typeface="+mn-ea"/>
                <a:cs typeface="+mn-cs"/>
              </a:rPr>
              <a:t>A&amp;C 2</a:t>
            </a:r>
          </a:p>
        </p:txBody>
      </p:sp>
      <p:sp>
        <p:nvSpPr>
          <p:cNvPr id="36" name="Arrow: Pentagon 35">
            <a:extLst>
              <a:ext uri="{FF2B5EF4-FFF2-40B4-BE49-F238E27FC236}">
                <a16:creationId xmlns:a16="http://schemas.microsoft.com/office/drawing/2014/main" id="{CA3EA9A9-835E-D8B8-480A-1B1166538E47}"/>
              </a:ext>
            </a:extLst>
          </p:cNvPr>
          <p:cNvSpPr/>
          <p:nvPr/>
        </p:nvSpPr>
        <p:spPr>
          <a:xfrm>
            <a:off x="5739518" y="4514256"/>
            <a:ext cx="640080" cy="206474"/>
          </a:xfrm>
          <a:prstGeom prst="homePlate">
            <a:avLst/>
          </a:prstGeom>
          <a:solidFill>
            <a:schemeClr val="tx2"/>
          </a:solidFill>
          <a:ln w="2857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US" sz="800" b="1" i="0" u="none" strike="noStrike" kern="0" cap="none" spc="0" normalizeH="0" baseline="0" noProof="0">
                <a:ln>
                  <a:noFill/>
                </a:ln>
                <a:solidFill>
                  <a:srgbClr val="FFFFFF"/>
                </a:solidFill>
                <a:effectLst/>
                <a:uLnTx/>
                <a:uFillTx/>
                <a:latin typeface="Aptos" panose="020B0004020202020204" pitchFamily="34" charset="0"/>
                <a:ea typeface="+mn-ea"/>
                <a:cs typeface="+mn-cs"/>
              </a:rPr>
              <a:t>A&amp;C 3</a:t>
            </a:r>
          </a:p>
        </p:txBody>
      </p:sp>
    </p:spTree>
    <p:custDataLst>
      <p:tags r:id="rId1"/>
    </p:custDataLst>
    <p:extLst>
      <p:ext uri="{BB962C8B-B14F-4D97-AF65-F5344CB8AC3E}">
        <p14:creationId xmlns:p14="http://schemas.microsoft.com/office/powerpoint/2010/main" val="222283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2F1F44-EFE7-4E2F-D44D-AE6688FAEAC1}"/>
              </a:ext>
            </a:extLst>
          </p:cNvPr>
          <p:cNvSpPr>
            <a:spLocks noGrp="1"/>
          </p:cNvSpPr>
          <p:nvPr>
            <p:ph type="body" sz="quarter" idx="11"/>
          </p:nvPr>
        </p:nvSpPr>
        <p:spPr/>
        <p:txBody>
          <a:bodyPr/>
          <a:lstStyle/>
          <a:p>
            <a:r>
              <a:rPr lang="en-US" dirty="0">
                <a:solidFill>
                  <a:schemeClr val="accent2"/>
                </a:solidFill>
                <a:latin typeface="Aptos" panose="020B0004020202020204" pitchFamily="34" charset="0"/>
              </a:rPr>
              <a:t>What is happening now:</a:t>
            </a:r>
          </a:p>
        </p:txBody>
      </p:sp>
      <p:sp>
        <p:nvSpPr>
          <p:cNvPr id="3" name="Title 2">
            <a:extLst>
              <a:ext uri="{FF2B5EF4-FFF2-40B4-BE49-F238E27FC236}">
                <a16:creationId xmlns:a16="http://schemas.microsoft.com/office/drawing/2014/main" id="{46C5ACEE-4928-C052-67D1-B25EBE81F693}"/>
              </a:ext>
            </a:extLst>
          </p:cNvPr>
          <p:cNvSpPr>
            <a:spLocks noGrp="1"/>
          </p:cNvSpPr>
          <p:nvPr>
            <p:ph type="title"/>
          </p:nvPr>
        </p:nvSpPr>
        <p:spPr/>
        <p:txBody>
          <a:bodyPr/>
          <a:lstStyle/>
          <a:p>
            <a:r>
              <a:rPr lang="en-US" dirty="0">
                <a:latin typeface="Aptos" panose="020B0004020202020204" pitchFamily="34" charset="0"/>
              </a:rPr>
              <a:t>Workday Security</a:t>
            </a:r>
          </a:p>
        </p:txBody>
      </p:sp>
      <p:sp>
        <p:nvSpPr>
          <p:cNvPr id="4" name="TextBox 3">
            <a:extLst>
              <a:ext uri="{FF2B5EF4-FFF2-40B4-BE49-F238E27FC236}">
                <a16:creationId xmlns:a16="http://schemas.microsoft.com/office/drawing/2014/main" id="{A265349D-903D-BE6B-874A-13B0486600AB}"/>
              </a:ext>
            </a:extLst>
          </p:cNvPr>
          <p:cNvSpPr txBox="1"/>
          <p:nvPr/>
        </p:nvSpPr>
        <p:spPr>
          <a:xfrm>
            <a:off x="609600" y="1688917"/>
            <a:ext cx="10685172"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IBM Plex Sans"/>
                <a:ea typeface="+mn-ea"/>
                <a:cs typeface="+mn-cs"/>
              </a:rPr>
              <a:t>In November, we brought together HR Liaisons, Financial Accountability Officers, Research Liaisons, and IT leaders for an orientation on how Workday security functions and the roles used within Workday.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IBM Plex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IBM Plex Sans"/>
                <a:ea typeface="+mn-ea"/>
                <a:cs typeface="+mn-cs"/>
              </a:rPr>
              <a:t>Each college and core office unit was asked to establish a mapping team to begin mapping individuals to Workday roles. Although this effort may seem early, the mappings will support system testing and help confirm that role-based access operates as expected at go-live.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IBM Plex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IBM Plex Sans"/>
                <a:ea typeface="+mn-ea"/>
                <a:cs typeface="+mn-cs"/>
              </a:rPr>
              <a:t>To support those completing the initial security role mapping, the project is hosting weekly office hours to provide guidance, answer questions, and resolve issues in real time. The first pass of security roles in Workday will be completed in February.</a:t>
            </a:r>
          </a:p>
        </p:txBody>
      </p:sp>
    </p:spTree>
    <p:extLst>
      <p:ext uri="{BB962C8B-B14F-4D97-AF65-F5344CB8AC3E}">
        <p14:creationId xmlns:p14="http://schemas.microsoft.com/office/powerpoint/2010/main" val="123961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B2385-15ED-298E-AD7F-95FC80A0C1BD}"/>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1F7EBA85-EDDB-D011-00C4-4422AC590D16}"/>
              </a:ext>
            </a:extLst>
          </p:cNvPr>
          <p:cNvGrpSpPr/>
          <p:nvPr/>
        </p:nvGrpSpPr>
        <p:grpSpPr>
          <a:xfrm>
            <a:off x="4400646" y="2954250"/>
            <a:ext cx="1230193" cy="1435151"/>
            <a:chOff x="3770566" y="2315615"/>
            <a:chExt cx="1230193" cy="3952965"/>
          </a:xfrm>
        </p:grpSpPr>
        <p:cxnSp>
          <p:nvCxnSpPr>
            <p:cNvPr id="31" name="Straight Connector 30">
              <a:extLst>
                <a:ext uri="{FF2B5EF4-FFF2-40B4-BE49-F238E27FC236}">
                  <a16:creationId xmlns:a16="http://schemas.microsoft.com/office/drawing/2014/main" id="{28603C61-6C13-66EB-56CF-070D7512A306}"/>
                </a:ext>
              </a:extLst>
            </p:cNvPr>
            <p:cNvCxnSpPr>
              <a:cxnSpLocks/>
              <a:endCxn id="33" idx="1"/>
            </p:cNvCxnSpPr>
            <p:nvPr/>
          </p:nvCxnSpPr>
          <p:spPr>
            <a:xfrm>
              <a:off x="3770566" y="2315615"/>
              <a:ext cx="0" cy="3662311"/>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DD6B0A6-7290-202C-EDDE-1877A15B1882}"/>
                </a:ext>
              </a:extLst>
            </p:cNvPr>
            <p:cNvSpPr/>
            <p:nvPr/>
          </p:nvSpPr>
          <p:spPr>
            <a:xfrm>
              <a:off x="3770566" y="5687266"/>
              <a:ext cx="1230193" cy="581314"/>
            </a:xfrm>
            <a:prstGeom prst="rect">
              <a:avLst/>
            </a:prstGeom>
            <a:no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IBM Plex Sans"/>
                  <a:ea typeface="+mn-ea"/>
                  <a:cs typeface="+mn-cs"/>
                </a:rPr>
                <a:t>We are here!</a:t>
              </a:r>
            </a:p>
          </p:txBody>
        </p:sp>
      </p:grpSp>
      <p:sp>
        <p:nvSpPr>
          <p:cNvPr id="23" name="Title 4">
            <a:extLst>
              <a:ext uri="{FF2B5EF4-FFF2-40B4-BE49-F238E27FC236}">
                <a16:creationId xmlns:a16="http://schemas.microsoft.com/office/drawing/2014/main" id="{4B995BC9-93E0-F20E-ED61-2C6AA42373B9}"/>
              </a:ext>
            </a:extLst>
          </p:cNvPr>
          <p:cNvSpPr>
            <a:spLocks noGrp="1"/>
          </p:cNvSpPr>
          <p:nvPr>
            <p:ph type="title"/>
          </p:nvPr>
        </p:nvSpPr>
        <p:spPr>
          <a:xfrm>
            <a:off x="609600" y="468705"/>
            <a:ext cx="10972800" cy="450038"/>
          </a:xfrm>
        </p:spPr>
        <p:txBody>
          <a:bodyPr/>
          <a:lstStyle/>
          <a:p>
            <a:r>
              <a:rPr lang="en-US" dirty="0">
                <a:latin typeface="Aptos" panose="020B0004020202020204" pitchFamily="34" charset="0"/>
              </a:rPr>
              <a:t>Security Role Mapping | </a:t>
            </a:r>
            <a:r>
              <a:rPr lang="en-US" dirty="0">
                <a:solidFill>
                  <a:schemeClr val="accent2"/>
                </a:solidFill>
                <a:latin typeface="Aptos" panose="020B0004020202020204" pitchFamily="34" charset="0"/>
              </a:rPr>
              <a:t>Timeline</a:t>
            </a:r>
          </a:p>
        </p:txBody>
      </p:sp>
      <p:graphicFrame>
        <p:nvGraphicFramePr>
          <p:cNvPr id="5" name="Table 4">
            <a:extLst>
              <a:ext uri="{FF2B5EF4-FFF2-40B4-BE49-F238E27FC236}">
                <a16:creationId xmlns:a16="http://schemas.microsoft.com/office/drawing/2014/main" id="{0E024E22-C48A-05AD-744E-3D9745BED411}"/>
              </a:ext>
            </a:extLst>
          </p:cNvPr>
          <p:cNvGraphicFramePr>
            <a:graphicFrameLocks noGrp="1"/>
          </p:cNvGraphicFramePr>
          <p:nvPr>
            <p:extLst>
              <p:ext uri="{D42A27DB-BD31-4B8C-83A1-F6EECF244321}">
                <p14:modId xmlns:p14="http://schemas.microsoft.com/office/powerpoint/2010/main" val="1732521015"/>
              </p:ext>
            </p:extLst>
          </p:nvPr>
        </p:nvGraphicFramePr>
        <p:xfrm>
          <a:off x="609600" y="2118241"/>
          <a:ext cx="10972800" cy="808194"/>
        </p:xfrm>
        <a:graphic>
          <a:graphicData uri="http://schemas.openxmlformats.org/drawingml/2006/table">
            <a:tbl>
              <a:tblPr firstRow="1" bandRow="1">
                <a:tableStyleId>{5C22544A-7EE6-4342-B048-85BDC9FD1C3A}</a:tableStyleId>
              </a:tblPr>
              <a:tblGrid>
                <a:gridCol w="304800">
                  <a:extLst>
                    <a:ext uri="{9D8B030D-6E8A-4147-A177-3AD203B41FA5}">
                      <a16:colId xmlns:a16="http://schemas.microsoft.com/office/drawing/2014/main" val="505932451"/>
                    </a:ext>
                  </a:extLst>
                </a:gridCol>
                <a:gridCol w="304800">
                  <a:extLst>
                    <a:ext uri="{9D8B030D-6E8A-4147-A177-3AD203B41FA5}">
                      <a16:colId xmlns:a16="http://schemas.microsoft.com/office/drawing/2014/main" val="3616729283"/>
                    </a:ext>
                  </a:extLst>
                </a:gridCol>
                <a:gridCol w="304800">
                  <a:extLst>
                    <a:ext uri="{9D8B030D-6E8A-4147-A177-3AD203B41FA5}">
                      <a16:colId xmlns:a16="http://schemas.microsoft.com/office/drawing/2014/main" val="1542059749"/>
                    </a:ext>
                  </a:extLst>
                </a:gridCol>
                <a:gridCol w="304800">
                  <a:extLst>
                    <a:ext uri="{9D8B030D-6E8A-4147-A177-3AD203B41FA5}">
                      <a16:colId xmlns:a16="http://schemas.microsoft.com/office/drawing/2014/main" val="3426924341"/>
                    </a:ext>
                  </a:extLst>
                </a:gridCol>
                <a:gridCol w="304800">
                  <a:extLst>
                    <a:ext uri="{9D8B030D-6E8A-4147-A177-3AD203B41FA5}">
                      <a16:colId xmlns:a16="http://schemas.microsoft.com/office/drawing/2014/main" val="937303609"/>
                    </a:ext>
                  </a:extLst>
                </a:gridCol>
                <a:gridCol w="304800">
                  <a:extLst>
                    <a:ext uri="{9D8B030D-6E8A-4147-A177-3AD203B41FA5}">
                      <a16:colId xmlns:a16="http://schemas.microsoft.com/office/drawing/2014/main" val="2660520991"/>
                    </a:ext>
                  </a:extLst>
                </a:gridCol>
                <a:gridCol w="304800">
                  <a:extLst>
                    <a:ext uri="{9D8B030D-6E8A-4147-A177-3AD203B41FA5}">
                      <a16:colId xmlns:a16="http://schemas.microsoft.com/office/drawing/2014/main" val="3111563200"/>
                    </a:ext>
                  </a:extLst>
                </a:gridCol>
                <a:gridCol w="304800">
                  <a:extLst>
                    <a:ext uri="{9D8B030D-6E8A-4147-A177-3AD203B41FA5}">
                      <a16:colId xmlns:a16="http://schemas.microsoft.com/office/drawing/2014/main" val="1918580431"/>
                    </a:ext>
                  </a:extLst>
                </a:gridCol>
                <a:gridCol w="304800">
                  <a:extLst>
                    <a:ext uri="{9D8B030D-6E8A-4147-A177-3AD203B41FA5}">
                      <a16:colId xmlns:a16="http://schemas.microsoft.com/office/drawing/2014/main" val="1956492941"/>
                    </a:ext>
                  </a:extLst>
                </a:gridCol>
                <a:gridCol w="304800">
                  <a:extLst>
                    <a:ext uri="{9D8B030D-6E8A-4147-A177-3AD203B41FA5}">
                      <a16:colId xmlns:a16="http://schemas.microsoft.com/office/drawing/2014/main" val="4155489580"/>
                    </a:ext>
                  </a:extLst>
                </a:gridCol>
                <a:gridCol w="304800">
                  <a:extLst>
                    <a:ext uri="{9D8B030D-6E8A-4147-A177-3AD203B41FA5}">
                      <a16:colId xmlns:a16="http://schemas.microsoft.com/office/drawing/2014/main" val="250366974"/>
                    </a:ext>
                  </a:extLst>
                </a:gridCol>
                <a:gridCol w="304800">
                  <a:extLst>
                    <a:ext uri="{9D8B030D-6E8A-4147-A177-3AD203B41FA5}">
                      <a16:colId xmlns:a16="http://schemas.microsoft.com/office/drawing/2014/main" val="3704952770"/>
                    </a:ext>
                  </a:extLst>
                </a:gridCol>
                <a:gridCol w="304800">
                  <a:extLst>
                    <a:ext uri="{9D8B030D-6E8A-4147-A177-3AD203B41FA5}">
                      <a16:colId xmlns:a16="http://schemas.microsoft.com/office/drawing/2014/main" val="2446834762"/>
                    </a:ext>
                  </a:extLst>
                </a:gridCol>
                <a:gridCol w="304800">
                  <a:extLst>
                    <a:ext uri="{9D8B030D-6E8A-4147-A177-3AD203B41FA5}">
                      <a16:colId xmlns:a16="http://schemas.microsoft.com/office/drawing/2014/main" val="2496631999"/>
                    </a:ext>
                  </a:extLst>
                </a:gridCol>
                <a:gridCol w="304800">
                  <a:extLst>
                    <a:ext uri="{9D8B030D-6E8A-4147-A177-3AD203B41FA5}">
                      <a16:colId xmlns:a16="http://schemas.microsoft.com/office/drawing/2014/main" val="1980512181"/>
                    </a:ext>
                  </a:extLst>
                </a:gridCol>
                <a:gridCol w="304800">
                  <a:extLst>
                    <a:ext uri="{9D8B030D-6E8A-4147-A177-3AD203B41FA5}">
                      <a16:colId xmlns:a16="http://schemas.microsoft.com/office/drawing/2014/main" val="3448411054"/>
                    </a:ext>
                  </a:extLst>
                </a:gridCol>
                <a:gridCol w="304800">
                  <a:extLst>
                    <a:ext uri="{9D8B030D-6E8A-4147-A177-3AD203B41FA5}">
                      <a16:colId xmlns:a16="http://schemas.microsoft.com/office/drawing/2014/main" val="649497369"/>
                    </a:ext>
                  </a:extLst>
                </a:gridCol>
                <a:gridCol w="304800">
                  <a:extLst>
                    <a:ext uri="{9D8B030D-6E8A-4147-A177-3AD203B41FA5}">
                      <a16:colId xmlns:a16="http://schemas.microsoft.com/office/drawing/2014/main" val="2665455669"/>
                    </a:ext>
                  </a:extLst>
                </a:gridCol>
                <a:gridCol w="304800">
                  <a:extLst>
                    <a:ext uri="{9D8B030D-6E8A-4147-A177-3AD203B41FA5}">
                      <a16:colId xmlns:a16="http://schemas.microsoft.com/office/drawing/2014/main" val="39501156"/>
                    </a:ext>
                  </a:extLst>
                </a:gridCol>
                <a:gridCol w="304800">
                  <a:extLst>
                    <a:ext uri="{9D8B030D-6E8A-4147-A177-3AD203B41FA5}">
                      <a16:colId xmlns:a16="http://schemas.microsoft.com/office/drawing/2014/main" val="1151373106"/>
                    </a:ext>
                  </a:extLst>
                </a:gridCol>
                <a:gridCol w="304800">
                  <a:extLst>
                    <a:ext uri="{9D8B030D-6E8A-4147-A177-3AD203B41FA5}">
                      <a16:colId xmlns:a16="http://schemas.microsoft.com/office/drawing/2014/main" val="30724978"/>
                    </a:ext>
                  </a:extLst>
                </a:gridCol>
                <a:gridCol w="304800">
                  <a:extLst>
                    <a:ext uri="{9D8B030D-6E8A-4147-A177-3AD203B41FA5}">
                      <a16:colId xmlns:a16="http://schemas.microsoft.com/office/drawing/2014/main" val="153593401"/>
                    </a:ext>
                  </a:extLst>
                </a:gridCol>
                <a:gridCol w="304800">
                  <a:extLst>
                    <a:ext uri="{9D8B030D-6E8A-4147-A177-3AD203B41FA5}">
                      <a16:colId xmlns:a16="http://schemas.microsoft.com/office/drawing/2014/main" val="2243156488"/>
                    </a:ext>
                  </a:extLst>
                </a:gridCol>
                <a:gridCol w="304800">
                  <a:extLst>
                    <a:ext uri="{9D8B030D-6E8A-4147-A177-3AD203B41FA5}">
                      <a16:colId xmlns:a16="http://schemas.microsoft.com/office/drawing/2014/main" val="3821439418"/>
                    </a:ext>
                  </a:extLst>
                </a:gridCol>
                <a:gridCol w="304800">
                  <a:extLst>
                    <a:ext uri="{9D8B030D-6E8A-4147-A177-3AD203B41FA5}">
                      <a16:colId xmlns:a16="http://schemas.microsoft.com/office/drawing/2014/main" val="3113954866"/>
                    </a:ext>
                  </a:extLst>
                </a:gridCol>
                <a:gridCol w="304800">
                  <a:extLst>
                    <a:ext uri="{9D8B030D-6E8A-4147-A177-3AD203B41FA5}">
                      <a16:colId xmlns:a16="http://schemas.microsoft.com/office/drawing/2014/main" val="218416288"/>
                    </a:ext>
                  </a:extLst>
                </a:gridCol>
                <a:gridCol w="304800">
                  <a:extLst>
                    <a:ext uri="{9D8B030D-6E8A-4147-A177-3AD203B41FA5}">
                      <a16:colId xmlns:a16="http://schemas.microsoft.com/office/drawing/2014/main" val="3668744802"/>
                    </a:ext>
                  </a:extLst>
                </a:gridCol>
                <a:gridCol w="304800">
                  <a:extLst>
                    <a:ext uri="{9D8B030D-6E8A-4147-A177-3AD203B41FA5}">
                      <a16:colId xmlns:a16="http://schemas.microsoft.com/office/drawing/2014/main" val="1947259106"/>
                    </a:ext>
                  </a:extLst>
                </a:gridCol>
                <a:gridCol w="304800">
                  <a:extLst>
                    <a:ext uri="{9D8B030D-6E8A-4147-A177-3AD203B41FA5}">
                      <a16:colId xmlns:a16="http://schemas.microsoft.com/office/drawing/2014/main" val="619843981"/>
                    </a:ext>
                  </a:extLst>
                </a:gridCol>
                <a:gridCol w="304800">
                  <a:extLst>
                    <a:ext uri="{9D8B030D-6E8A-4147-A177-3AD203B41FA5}">
                      <a16:colId xmlns:a16="http://schemas.microsoft.com/office/drawing/2014/main" val="508153253"/>
                    </a:ext>
                  </a:extLst>
                </a:gridCol>
                <a:gridCol w="304800">
                  <a:extLst>
                    <a:ext uri="{9D8B030D-6E8A-4147-A177-3AD203B41FA5}">
                      <a16:colId xmlns:a16="http://schemas.microsoft.com/office/drawing/2014/main" val="2740564426"/>
                    </a:ext>
                  </a:extLst>
                </a:gridCol>
                <a:gridCol w="304800">
                  <a:extLst>
                    <a:ext uri="{9D8B030D-6E8A-4147-A177-3AD203B41FA5}">
                      <a16:colId xmlns:a16="http://schemas.microsoft.com/office/drawing/2014/main" val="3205876299"/>
                    </a:ext>
                  </a:extLst>
                </a:gridCol>
                <a:gridCol w="304800">
                  <a:extLst>
                    <a:ext uri="{9D8B030D-6E8A-4147-A177-3AD203B41FA5}">
                      <a16:colId xmlns:a16="http://schemas.microsoft.com/office/drawing/2014/main" val="2434115925"/>
                    </a:ext>
                  </a:extLst>
                </a:gridCol>
                <a:gridCol w="304800">
                  <a:extLst>
                    <a:ext uri="{9D8B030D-6E8A-4147-A177-3AD203B41FA5}">
                      <a16:colId xmlns:a16="http://schemas.microsoft.com/office/drawing/2014/main" val="4079512264"/>
                    </a:ext>
                  </a:extLst>
                </a:gridCol>
                <a:gridCol w="304800">
                  <a:extLst>
                    <a:ext uri="{9D8B030D-6E8A-4147-A177-3AD203B41FA5}">
                      <a16:colId xmlns:a16="http://schemas.microsoft.com/office/drawing/2014/main" val="3088404355"/>
                    </a:ext>
                  </a:extLst>
                </a:gridCol>
                <a:gridCol w="304800">
                  <a:extLst>
                    <a:ext uri="{9D8B030D-6E8A-4147-A177-3AD203B41FA5}">
                      <a16:colId xmlns:a16="http://schemas.microsoft.com/office/drawing/2014/main" val="2866893167"/>
                    </a:ext>
                  </a:extLst>
                </a:gridCol>
              </a:tblGrid>
              <a:tr h="127051">
                <a:tc gridSpan="12">
                  <a:txBody>
                    <a:bodyPr/>
                    <a:lstStyle/>
                    <a:p>
                      <a:pPr algn="ctr"/>
                      <a:r>
                        <a:rPr lang="en-US" sz="1400" dirty="0">
                          <a:solidFill>
                            <a:schemeClr val="tx1"/>
                          </a:solidFill>
                          <a:latin typeface="IBM Plex Sans" panose="020B0503050203000203" pitchFamily="34" charset="0"/>
                          <a:ea typeface="Open Sans" panose="020B0606030504020204" pitchFamily="34" charset="0"/>
                          <a:cs typeface="Open Sans" panose="020B0606030504020204" pitchFamily="34" charset="0"/>
                        </a:rPr>
                        <a:t>2025</a:t>
                      </a:r>
                    </a:p>
                  </a:txBody>
                  <a:tcPr marL="18288" marR="18288" marT="18288" marB="18288" anchor="ctr">
                    <a:lnL w="6350" cap="flat" cmpd="sng" algn="ctr">
                      <a:solidFill>
                        <a:schemeClr val="bg1">
                          <a:lumMod val="7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gridSpan="12">
                  <a:txBody>
                    <a:bodyPr/>
                    <a:lstStyle/>
                    <a:p>
                      <a:pPr algn="ctr"/>
                      <a:r>
                        <a:rPr lang="en-US" sz="1400">
                          <a:solidFill>
                            <a:schemeClr val="tx1"/>
                          </a:solidFill>
                          <a:latin typeface="IBM Plex Sans" panose="020B0503050203000203" pitchFamily="34" charset="0"/>
                          <a:ea typeface="Open Sans" panose="020B0606030504020204" pitchFamily="34" charset="0"/>
                          <a:cs typeface="Open Sans" panose="020B0606030504020204" pitchFamily="34" charset="0"/>
                        </a:rPr>
                        <a:t>2026</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gridSpan="12">
                  <a:txBody>
                    <a:bodyPr/>
                    <a:lstStyle/>
                    <a:p>
                      <a:pPr algn="ctr"/>
                      <a:r>
                        <a:rPr lang="en-US" sz="1400">
                          <a:latin typeface="IBM Plex Sans" panose="020B0503050203000203" pitchFamily="34" charset="0"/>
                          <a:ea typeface="Open Sans" panose="020B0606030504020204" pitchFamily="34" charset="0"/>
                          <a:cs typeface="Open Sans" panose="020B0606030504020204" pitchFamily="34" charset="0"/>
                        </a:rPr>
                        <a:t>2027</a:t>
                      </a:r>
                    </a:p>
                  </a:txBody>
                  <a:tcPr marL="18288" marR="18288" marT="18288" marB="18288"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endParaRPr lang="en-US" sz="600">
                        <a:latin typeface="+mj-lt"/>
                      </a:endParaRPr>
                    </a:p>
                  </a:txBody>
                  <a:tcPr marL="18288" marR="18288" marT="18288" marB="18288">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US" sz="600">
                        <a:latin typeface="+mj-lt"/>
                      </a:endParaRPr>
                    </a:p>
                  </a:txBody>
                  <a:tcPr marL="18288" marR="18288" marT="18288" marB="18288">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114673016"/>
                  </a:ext>
                </a:extLst>
              </a:tr>
              <a:tr h="127051">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F</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M</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A</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M</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A</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S</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O</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N</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D</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F</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M</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A</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M</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A</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S</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O</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N</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a:solidFill>
                            <a:schemeClr val="tx1"/>
                          </a:solidFill>
                          <a:latin typeface="IBM Plex Sans" panose="020B0503050203000203" pitchFamily="34" charset="0"/>
                          <a:ea typeface="Open Sans" panose="020B0606030504020204" pitchFamily="34" charset="0"/>
                          <a:cs typeface="Open Sans" panose="020B0606030504020204" pitchFamily="34" charset="0"/>
                        </a:rPr>
                        <a:t>D</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r>
                        <a:rPr lang="en-US" sz="1200" dirty="0">
                          <a:solidFill>
                            <a:schemeClr val="bg1"/>
                          </a:solidFill>
                          <a:latin typeface="IBM Plex Sans" panose="020B0503050203000203"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chemeClr val="bg1"/>
                          </a:solidFill>
                          <a:latin typeface="IBM Plex Sans" panose="020B0503050203000203" pitchFamily="34" charset="0"/>
                          <a:ea typeface="Open Sans" panose="020B0606030504020204" pitchFamily="34" charset="0"/>
                          <a:cs typeface="Open Sans" panose="020B0606030504020204" pitchFamily="34" charset="0"/>
                        </a:rPr>
                        <a:t>F</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chemeClr val="bg1"/>
                          </a:solidFill>
                          <a:latin typeface="IBM Plex Sans" panose="020B0503050203000203" pitchFamily="34" charset="0"/>
                          <a:ea typeface="Open Sans" panose="020B0606030504020204" pitchFamily="34" charset="0"/>
                          <a:cs typeface="Open Sans" panose="020B0606030504020204" pitchFamily="34" charset="0"/>
                        </a:rPr>
                        <a:t>M</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chemeClr val="bg1"/>
                          </a:solidFill>
                          <a:latin typeface="IBM Plex Sans" panose="020B0503050203000203" pitchFamily="34" charset="0"/>
                          <a:ea typeface="Open Sans" panose="020B0606030504020204" pitchFamily="34" charset="0"/>
                          <a:cs typeface="Open Sans" panose="020B0606030504020204" pitchFamily="34" charset="0"/>
                        </a:rPr>
                        <a:t>A</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chemeClr val="bg1"/>
                          </a:solidFill>
                          <a:latin typeface="IBM Plex Sans" panose="020B0503050203000203" pitchFamily="34" charset="0"/>
                          <a:ea typeface="Open Sans" panose="020B0606030504020204" pitchFamily="34" charset="0"/>
                          <a:cs typeface="Open Sans" panose="020B0606030504020204" pitchFamily="34" charset="0"/>
                        </a:rPr>
                        <a:t>M</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chemeClr val="bg1"/>
                          </a:solidFill>
                          <a:latin typeface="IBM Plex Sans" panose="020B0503050203000203"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chemeClr val="bg1"/>
                          </a:solidFill>
                          <a:latin typeface="IBM Plex Sans" panose="020B0503050203000203" pitchFamily="34" charset="0"/>
                          <a:ea typeface="Open Sans" panose="020B0606030504020204" pitchFamily="34" charset="0"/>
                          <a:cs typeface="Open Sans" panose="020B0606030504020204" pitchFamily="34" charset="0"/>
                        </a:rPr>
                        <a:t>J</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chemeClr val="bg1"/>
                          </a:solidFill>
                          <a:latin typeface="IBM Plex Sans" panose="020B0503050203000203" pitchFamily="34" charset="0"/>
                          <a:ea typeface="Open Sans" panose="020B0606030504020204" pitchFamily="34" charset="0"/>
                          <a:cs typeface="Open Sans" panose="020B0606030504020204" pitchFamily="34" charset="0"/>
                        </a:rPr>
                        <a:t>A</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chemeClr val="bg1"/>
                          </a:solidFill>
                          <a:latin typeface="IBM Plex Sans" panose="020B0503050203000203" pitchFamily="34" charset="0"/>
                          <a:ea typeface="Open Sans" panose="020B0606030504020204" pitchFamily="34" charset="0"/>
                          <a:cs typeface="Open Sans" panose="020B0606030504020204" pitchFamily="34" charset="0"/>
                        </a:rPr>
                        <a:t>S</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chemeClr val="bg1"/>
                          </a:solidFill>
                          <a:latin typeface="IBM Plex Sans" panose="020B0503050203000203" pitchFamily="34" charset="0"/>
                          <a:ea typeface="Open Sans" panose="020B0606030504020204" pitchFamily="34" charset="0"/>
                          <a:cs typeface="Open Sans" panose="020B0606030504020204" pitchFamily="34" charset="0"/>
                        </a:rPr>
                        <a:t>O</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chemeClr val="bg1"/>
                          </a:solidFill>
                          <a:latin typeface="IBM Plex Sans" panose="020B0503050203000203" pitchFamily="34" charset="0"/>
                          <a:ea typeface="Open Sans" panose="020B0606030504020204" pitchFamily="34" charset="0"/>
                          <a:cs typeface="Open Sans" panose="020B0606030504020204" pitchFamily="34" charset="0"/>
                        </a:rPr>
                        <a:t>N</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ctr"/>
                      <a:r>
                        <a:rPr lang="en-US" sz="1200">
                          <a:solidFill>
                            <a:schemeClr val="bg1"/>
                          </a:solidFill>
                          <a:latin typeface="IBM Plex Sans" panose="020B0503050203000203" pitchFamily="34" charset="0"/>
                          <a:ea typeface="Open Sans" panose="020B0606030504020204" pitchFamily="34" charset="0"/>
                          <a:cs typeface="Open Sans" panose="020B0606030504020204" pitchFamily="34" charset="0"/>
                        </a:rPr>
                        <a:t>D</a:t>
                      </a:r>
                    </a:p>
                  </a:txBody>
                  <a:tcPr marL="18288" marR="18288" marT="18288" marB="18288"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extLst>
                  <a:ext uri="{0D108BD9-81ED-4DB2-BD59-A6C34878D82A}">
                    <a16:rowId xmlns:a16="http://schemas.microsoft.com/office/drawing/2014/main" val="373889736"/>
                  </a:ext>
                </a:extLst>
              </a:tr>
              <a:tr h="338802">
                <a:tc gridSpan="2">
                  <a:txBody>
                    <a:bodyPr/>
                    <a:lstStyle/>
                    <a:p>
                      <a:pPr algn="ctr"/>
                      <a:r>
                        <a:rPr lang="en-US" sz="1050">
                          <a:solidFill>
                            <a:schemeClr val="bg1"/>
                          </a:solidFill>
                          <a:latin typeface="IBM Plex Sans" panose="020B0503050203000203" pitchFamily="34" charset="0"/>
                          <a:ea typeface="Open Sans" panose="020B0606030504020204" pitchFamily="34" charset="0"/>
                          <a:cs typeface="Open Sans" panose="020B0606030504020204" pitchFamily="34" charset="0"/>
                        </a:rPr>
                        <a:t>Plan</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gridSpan="12">
                  <a:txBody>
                    <a:bodyPr/>
                    <a:lstStyle/>
                    <a:p>
                      <a:pPr algn="ctr"/>
                      <a:r>
                        <a:rPr lang="en-US" sz="1050">
                          <a:solidFill>
                            <a:schemeClr val="bg1"/>
                          </a:solidFill>
                          <a:latin typeface="IBM Plex Sans" panose="020B0503050203000203" pitchFamily="34" charset="0"/>
                          <a:ea typeface="Open Sans" panose="020B0606030504020204" pitchFamily="34" charset="0"/>
                          <a:cs typeface="Open Sans" panose="020B0606030504020204" pitchFamily="34" charset="0"/>
                        </a:rPr>
                        <a:t>Architect &amp; Configure</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gridSpan="14">
                  <a:txBody>
                    <a:bodyPr/>
                    <a:lstStyle/>
                    <a:p>
                      <a:pPr algn="ctr"/>
                      <a:r>
                        <a:rPr lang="en-US" sz="1050">
                          <a:solidFill>
                            <a:schemeClr val="bg1"/>
                          </a:solidFill>
                          <a:latin typeface="IBM Plex Sans" panose="020B0503050203000203" pitchFamily="34" charset="0"/>
                          <a:ea typeface="Open Sans" panose="020B0606030504020204" pitchFamily="34" charset="0"/>
                          <a:cs typeface="Open Sans" panose="020B0606030504020204" pitchFamily="34" charset="0"/>
                        </a:rPr>
                        <a:t>Test</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12F5D"/>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gridSpan="2">
                  <a:txBody>
                    <a:bodyPr/>
                    <a:lstStyle/>
                    <a:p>
                      <a:pPr algn="ctr"/>
                      <a:r>
                        <a:rPr lang="en-US" sz="900">
                          <a:solidFill>
                            <a:schemeClr val="bg1"/>
                          </a:solidFill>
                          <a:latin typeface="IBM Plex Sans" panose="020B0503050203000203" pitchFamily="34" charset="0"/>
                          <a:ea typeface="Open Sans" panose="020B0606030504020204" pitchFamily="34" charset="0"/>
                          <a:cs typeface="Open Sans" panose="020B0606030504020204" pitchFamily="34" charset="0"/>
                        </a:rPr>
                        <a:t>Deploy</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41E42"/>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gridSpan="3">
                  <a:txBody>
                    <a:bodyPr/>
                    <a:lstStyle/>
                    <a:p>
                      <a:pPr algn="ctr"/>
                      <a:r>
                        <a:rPr lang="en-US" sz="900">
                          <a:solidFill>
                            <a:schemeClr val="bg1"/>
                          </a:solidFill>
                          <a:latin typeface="IBM Plex Sans" panose="020B0503050203000203" pitchFamily="34" charset="0"/>
                          <a:ea typeface="Open Sans" panose="020B0606030504020204" pitchFamily="34" charset="0"/>
                          <a:cs typeface="Open Sans" panose="020B0606030504020204" pitchFamily="34" charset="0"/>
                        </a:rPr>
                        <a:t>Stabilization</a:t>
                      </a:r>
                    </a:p>
                  </a:txBody>
                  <a:tcPr marL="18288" marR="18288" marT="18288" marB="18288"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A4616"/>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endParaRPr lang="en-US" sz="600">
                        <a:latin typeface="+mj-lt"/>
                      </a:endParaRPr>
                    </a:p>
                  </a:txBody>
                  <a:tcPr marL="18288" marR="18288" marT="18288" marB="18288">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gridSpan="3">
                  <a:txBody>
                    <a:bodyPr/>
                    <a:lstStyle/>
                    <a:p>
                      <a:pPr algn="ctr"/>
                      <a:r>
                        <a:rPr lang="en-US" sz="900" dirty="0">
                          <a:solidFill>
                            <a:schemeClr val="bg1"/>
                          </a:solidFill>
                          <a:latin typeface="IBM Plex Sans" panose="020B0503050203000203" pitchFamily="34" charset="0"/>
                          <a:ea typeface="Open Sans" panose="020B0606030504020204" pitchFamily="34" charset="0"/>
                          <a:cs typeface="Open Sans" panose="020B0606030504020204" pitchFamily="34" charset="0"/>
                        </a:rPr>
                        <a:t>Optimization</a:t>
                      </a:r>
                    </a:p>
                  </a:txBody>
                  <a:tcPr marL="18288" marR="18288" marT="18288" marB="18288"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2A900"/>
                    </a:solidFill>
                  </a:tcPr>
                </a:tc>
                <a:tc hMerge="1">
                  <a:txBody>
                    <a:bodyPr/>
                    <a:lstStyle/>
                    <a:p>
                      <a:pPr algn="ctr"/>
                      <a:endParaRPr lang="en-US" sz="1200">
                        <a:solidFill>
                          <a:schemeClr val="bg1"/>
                        </a:solidFill>
                        <a:latin typeface="+mj-lt"/>
                      </a:endParaRPr>
                    </a:p>
                  </a:txBody>
                  <a:tcPr marL="18288" marR="18288" marT="18288" marB="18288"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hMerge="1">
                  <a:txBody>
                    <a:bodyPr/>
                    <a:lstStyle/>
                    <a:p>
                      <a:pPr algn="ctr"/>
                      <a:endParaRPr lang="en-US" sz="1200">
                        <a:solidFill>
                          <a:schemeClr val="bg1"/>
                        </a:solidFill>
                        <a:latin typeface="+mj-lt"/>
                      </a:endParaRPr>
                    </a:p>
                  </a:txBody>
                  <a:tcPr marL="18288" marR="18288" marT="18288" marB="18288"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080"/>
                    </a:solidFill>
                  </a:tcPr>
                </a:tc>
                <a:extLst>
                  <a:ext uri="{0D108BD9-81ED-4DB2-BD59-A6C34878D82A}">
                    <a16:rowId xmlns:a16="http://schemas.microsoft.com/office/drawing/2014/main" val="343164424"/>
                  </a:ext>
                </a:extLst>
              </a:tr>
            </a:tbl>
          </a:graphicData>
        </a:graphic>
      </p:graphicFrame>
      <p:sp>
        <p:nvSpPr>
          <p:cNvPr id="11" name="TextBox 10">
            <a:extLst>
              <a:ext uri="{FF2B5EF4-FFF2-40B4-BE49-F238E27FC236}">
                <a16:creationId xmlns:a16="http://schemas.microsoft.com/office/drawing/2014/main" id="{B4F583D9-C918-EE48-3DE5-9564F2CA46DC}"/>
              </a:ext>
            </a:extLst>
          </p:cNvPr>
          <p:cNvSpPr txBox="1"/>
          <p:nvPr/>
        </p:nvSpPr>
        <p:spPr>
          <a:xfrm>
            <a:off x="3672980" y="3510002"/>
            <a:ext cx="114064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IBM Plex Sans"/>
                <a:ea typeface="+mn-ea"/>
                <a:cs typeface="+mn-cs"/>
              </a:rPr>
              <a:t>Initial Security Role Mapping Process</a:t>
            </a:r>
          </a:p>
        </p:txBody>
      </p:sp>
      <p:sp>
        <p:nvSpPr>
          <p:cNvPr id="9" name="TextBox 8">
            <a:extLst>
              <a:ext uri="{FF2B5EF4-FFF2-40B4-BE49-F238E27FC236}">
                <a16:creationId xmlns:a16="http://schemas.microsoft.com/office/drawing/2014/main" id="{DF7D157B-1E52-98D4-8247-3CCF4BEAA919}"/>
              </a:ext>
            </a:extLst>
          </p:cNvPr>
          <p:cNvSpPr txBox="1"/>
          <p:nvPr/>
        </p:nvSpPr>
        <p:spPr>
          <a:xfrm>
            <a:off x="4824397" y="3493233"/>
            <a:ext cx="26300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IBM Plex Sans"/>
                <a:ea typeface="+mn-ea"/>
                <a:cs typeface="+mn-cs"/>
              </a:rPr>
              <a:t>Initial Security Roles Assignments used in E-UF Testing Phase</a:t>
            </a:r>
          </a:p>
        </p:txBody>
      </p:sp>
      <p:sp>
        <p:nvSpPr>
          <p:cNvPr id="20" name="TextBox 19">
            <a:extLst>
              <a:ext uri="{FF2B5EF4-FFF2-40B4-BE49-F238E27FC236}">
                <a16:creationId xmlns:a16="http://schemas.microsoft.com/office/drawing/2014/main" id="{80FF6408-990C-E216-6F4C-5A349B8DB3B6}"/>
              </a:ext>
            </a:extLst>
          </p:cNvPr>
          <p:cNvSpPr txBox="1"/>
          <p:nvPr/>
        </p:nvSpPr>
        <p:spPr>
          <a:xfrm>
            <a:off x="8138750" y="3490899"/>
            <a:ext cx="114064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IBM Plex Sans"/>
                <a:ea typeface="+mn-ea"/>
                <a:cs typeface="+mn-cs"/>
              </a:rPr>
              <a:t>Update Security Role Mappings Prior to Go-Live</a:t>
            </a:r>
          </a:p>
        </p:txBody>
      </p:sp>
      <p:sp>
        <p:nvSpPr>
          <p:cNvPr id="25" name="TextBox 24">
            <a:extLst>
              <a:ext uri="{FF2B5EF4-FFF2-40B4-BE49-F238E27FC236}">
                <a16:creationId xmlns:a16="http://schemas.microsoft.com/office/drawing/2014/main" id="{D6026CF4-F73A-BB32-B2D8-9D4F5B9E6C31}"/>
              </a:ext>
            </a:extLst>
          </p:cNvPr>
          <p:cNvSpPr txBox="1"/>
          <p:nvPr/>
        </p:nvSpPr>
        <p:spPr>
          <a:xfrm>
            <a:off x="9241294" y="3514825"/>
            <a:ext cx="13003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IBM Plex Sans"/>
                <a:ea typeface="+mn-ea"/>
                <a:cs typeface="+mn-cs"/>
              </a:rPr>
              <a:t>Security Roles loaded to UF Production Tenant for Go-Live</a:t>
            </a:r>
          </a:p>
        </p:txBody>
      </p:sp>
      <p:sp>
        <p:nvSpPr>
          <p:cNvPr id="26" name="Arrow: Pentagon 25">
            <a:extLst>
              <a:ext uri="{FF2B5EF4-FFF2-40B4-BE49-F238E27FC236}">
                <a16:creationId xmlns:a16="http://schemas.microsoft.com/office/drawing/2014/main" id="{205D1870-421A-913B-5516-E71D566FE12E}"/>
              </a:ext>
            </a:extLst>
          </p:cNvPr>
          <p:cNvSpPr/>
          <p:nvPr/>
        </p:nvSpPr>
        <p:spPr>
          <a:xfrm>
            <a:off x="3704691" y="3242386"/>
            <a:ext cx="1102936" cy="256867"/>
          </a:xfrm>
          <a:prstGeom prst="homePlat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IBM Plex Sans"/>
                <a:ea typeface="+mn-ea"/>
                <a:cs typeface="+mn-cs"/>
              </a:rPr>
              <a:t>Nov ’25 – Feb ‘26</a:t>
            </a:r>
          </a:p>
        </p:txBody>
      </p:sp>
      <p:sp>
        <p:nvSpPr>
          <p:cNvPr id="27" name="Arrow: Chevron 26">
            <a:extLst>
              <a:ext uri="{FF2B5EF4-FFF2-40B4-BE49-F238E27FC236}">
                <a16:creationId xmlns:a16="http://schemas.microsoft.com/office/drawing/2014/main" id="{2F596A9F-D062-630F-991E-F38491186214}"/>
              </a:ext>
            </a:extLst>
          </p:cNvPr>
          <p:cNvSpPr/>
          <p:nvPr/>
        </p:nvSpPr>
        <p:spPr>
          <a:xfrm>
            <a:off x="4807627" y="3242385"/>
            <a:ext cx="3443773" cy="256867"/>
          </a:xfrm>
          <a:prstGeom prst="chevr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IBM Plex Sans"/>
                <a:ea typeface="+mn-ea"/>
                <a:cs typeface="+mn-cs"/>
              </a:rPr>
              <a:t>Mar ’26 – Jan ‘27</a:t>
            </a:r>
          </a:p>
        </p:txBody>
      </p:sp>
      <p:sp>
        <p:nvSpPr>
          <p:cNvPr id="28" name="Arrow: Chevron 27">
            <a:extLst>
              <a:ext uri="{FF2B5EF4-FFF2-40B4-BE49-F238E27FC236}">
                <a16:creationId xmlns:a16="http://schemas.microsoft.com/office/drawing/2014/main" id="{0E668AE0-34C5-9BC2-CF51-97379DBB09B8}"/>
              </a:ext>
            </a:extLst>
          </p:cNvPr>
          <p:cNvSpPr/>
          <p:nvPr/>
        </p:nvSpPr>
        <p:spPr>
          <a:xfrm>
            <a:off x="8219978" y="3242580"/>
            <a:ext cx="1059416" cy="256867"/>
          </a:xfrm>
          <a:prstGeom prst="chevr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IBM Plex Sans"/>
                <a:ea typeface="+mn-ea"/>
                <a:cs typeface="+mn-cs"/>
              </a:rPr>
              <a:t>Feb ’27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IBM Plex Sans"/>
                <a:ea typeface="+mn-ea"/>
                <a:cs typeface="+mn-cs"/>
              </a:rPr>
              <a:t>May ‘27</a:t>
            </a:r>
          </a:p>
        </p:txBody>
      </p:sp>
      <p:sp>
        <p:nvSpPr>
          <p:cNvPr id="29" name="Arrow: Chevron 28">
            <a:extLst>
              <a:ext uri="{FF2B5EF4-FFF2-40B4-BE49-F238E27FC236}">
                <a16:creationId xmlns:a16="http://schemas.microsoft.com/office/drawing/2014/main" id="{D2949406-735A-CD9E-6388-F215EC0422A3}"/>
              </a:ext>
            </a:extLst>
          </p:cNvPr>
          <p:cNvSpPr/>
          <p:nvPr/>
        </p:nvSpPr>
        <p:spPr>
          <a:xfrm>
            <a:off x="9241294" y="3242385"/>
            <a:ext cx="788531" cy="256867"/>
          </a:xfrm>
          <a:prstGeom prst="chevr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IBM Plex Sans"/>
                <a:ea typeface="+mn-ea"/>
                <a:cs typeface="+mn-cs"/>
              </a:rPr>
              <a:t>May ’27 – Jul ‘27</a:t>
            </a:r>
          </a:p>
        </p:txBody>
      </p:sp>
      <p:sp>
        <p:nvSpPr>
          <p:cNvPr id="37" name="TextBox 36">
            <a:extLst>
              <a:ext uri="{FF2B5EF4-FFF2-40B4-BE49-F238E27FC236}">
                <a16:creationId xmlns:a16="http://schemas.microsoft.com/office/drawing/2014/main" id="{AC4C87A7-D390-B5F8-355E-588AF04B3658}"/>
              </a:ext>
            </a:extLst>
          </p:cNvPr>
          <p:cNvSpPr txBox="1"/>
          <p:nvPr/>
        </p:nvSpPr>
        <p:spPr>
          <a:xfrm>
            <a:off x="2361630" y="3398566"/>
            <a:ext cx="12893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000000"/>
                </a:solidFill>
                <a:effectLst/>
                <a:uLnTx/>
                <a:uFillTx/>
                <a:latin typeface="IBM Plex Sans"/>
                <a:ea typeface="+mn-ea"/>
                <a:cs typeface="+mn-cs"/>
              </a:rPr>
              <a:t>Security Role Mapping Process</a:t>
            </a:r>
          </a:p>
        </p:txBody>
      </p:sp>
    </p:spTree>
    <p:extLst>
      <p:ext uri="{BB962C8B-B14F-4D97-AF65-F5344CB8AC3E}">
        <p14:creationId xmlns:p14="http://schemas.microsoft.com/office/powerpoint/2010/main" val="3504014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CB64C-A4C6-4C33-1B4E-1415FC99DC5E}"/>
              </a:ext>
            </a:extLst>
          </p:cNvPr>
          <p:cNvSpPr>
            <a:spLocks noGrp="1"/>
          </p:cNvSpPr>
          <p:nvPr>
            <p:ph type="body" sz="quarter" idx="11"/>
          </p:nvPr>
        </p:nvSpPr>
        <p:spPr>
          <a:xfrm>
            <a:off x="609600" y="1416049"/>
            <a:ext cx="10566400" cy="2738967"/>
          </a:xfrm>
        </p:spPr>
        <p:txBody>
          <a:bodyPr/>
          <a:lstStyle/>
          <a:p>
            <a:r>
              <a:rPr lang="en-US" dirty="0">
                <a:solidFill>
                  <a:schemeClr val="tx1"/>
                </a:solidFill>
                <a:latin typeface="+mn-lt"/>
              </a:rPr>
              <a:t>Website: </a:t>
            </a:r>
            <a:r>
              <a:rPr lang="en-US" dirty="0">
                <a:latin typeface="+mn-lt"/>
                <a:hlinkClick r:id="rId2"/>
              </a:rPr>
              <a:t>https://empowering.ufl.edu/overview/</a:t>
            </a:r>
            <a:endParaRPr lang="en-US" dirty="0">
              <a:latin typeface="+mn-lt"/>
            </a:endParaRPr>
          </a:p>
          <a:p>
            <a:pPr marL="285750" indent="-285750">
              <a:buFont typeface="Arial" panose="020B0604020202020204" pitchFamily="34" charset="0"/>
              <a:buChar char="•"/>
            </a:pPr>
            <a:r>
              <a:rPr lang="en-US" dirty="0">
                <a:solidFill>
                  <a:schemeClr val="tx1"/>
                </a:solidFill>
                <a:latin typeface="+mn-lt"/>
              </a:rPr>
              <a:t>Timeline</a:t>
            </a:r>
          </a:p>
          <a:p>
            <a:pPr marL="285750" indent="-285750">
              <a:buFont typeface="Arial" panose="020B0604020202020204" pitchFamily="34" charset="0"/>
              <a:buChar char="•"/>
            </a:pPr>
            <a:r>
              <a:rPr lang="en-US" dirty="0">
                <a:solidFill>
                  <a:schemeClr val="tx1"/>
                </a:solidFill>
                <a:latin typeface="+mn-lt"/>
              </a:rPr>
              <a:t>Updates &amp; FAQs</a:t>
            </a:r>
          </a:p>
          <a:p>
            <a:pPr marL="285750" indent="-285750">
              <a:buFont typeface="Arial" panose="020B0604020202020204" pitchFamily="34" charset="0"/>
              <a:buChar char="•"/>
            </a:pPr>
            <a:r>
              <a:rPr lang="en-US" dirty="0">
                <a:solidFill>
                  <a:schemeClr val="tx1"/>
                </a:solidFill>
                <a:latin typeface="+mn-lt"/>
              </a:rPr>
              <a:t>Early Education Resources</a:t>
            </a:r>
          </a:p>
          <a:p>
            <a:pPr marL="285750" indent="-285750">
              <a:buFont typeface="Arial" panose="020B0604020202020204" pitchFamily="34" charset="0"/>
              <a:buChar char="•"/>
            </a:pPr>
            <a:r>
              <a:rPr lang="en-US" dirty="0">
                <a:solidFill>
                  <a:schemeClr val="tx1"/>
                </a:solidFill>
                <a:latin typeface="+mn-lt"/>
              </a:rPr>
              <a:t>Contact Form to connect with the team</a:t>
            </a:r>
          </a:p>
        </p:txBody>
      </p:sp>
      <p:sp>
        <p:nvSpPr>
          <p:cNvPr id="3" name="Title 2">
            <a:extLst>
              <a:ext uri="{FF2B5EF4-FFF2-40B4-BE49-F238E27FC236}">
                <a16:creationId xmlns:a16="http://schemas.microsoft.com/office/drawing/2014/main" id="{E593AA2B-521F-1F43-127C-D1CDA0196B85}"/>
              </a:ext>
            </a:extLst>
          </p:cNvPr>
          <p:cNvSpPr>
            <a:spLocks noGrp="1"/>
          </p:cNvSpPr>
          <p:nvPr>
            <p:ph type="title"/>
          </p:nvPr>
        </p:nvSpPr>
        <p:spPr/>
        <p:txBody>
          <a:bodyPr/>
          <a:lstStyle/>
          <a:p>
            <a:r>
              <a:rPr lang="en-US" dirty="0">
                <a:latin typeface="Aptos" panose="020B0004020202020204" pitchFamily="34" charset="0"/>
              </a:rPr>
              <a:t>Stay Connected </a:t>
            </a:r>
          </a:p>
        </p:txBody>
      </p:sp>
    </p:spTree>
    <p:extLst>
      <p:ext uri="{BB962C8B-B14F-4D97-AF65-F5344CB8AC3E}">
        <p14:creationId xmlns:p14="http://schemas.microsoft.com/office/powerpoint/2010/main" val="2394561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21D957-0F3C-8E18-D908-500F3BFB0D1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C59F46-6A5A-C3CB-D68E-242D585CA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C09B7B-11CB-0D9B-618C-5DD9F7616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266D8D-1508-AF00-89A7-53816455AF5C}"/>
              </a:ext>
            </a:extLst>
          </p:cNvPr>
          <p:cNvSpPr>
            <a:spLocks noGrp="1"/>
          </p:cNvSpPr>
          <p:nvPr>
            <p:ph type="title"/>
          </p:nvPr>
        </p:nvSpPr>
        <p:spPr>
          <a:xfrm>
            <a:off x="477980" y="1122363"/>
            <a:ext cx="5062741" cy="3204134"/>
          </a:xfrm>
        </p:spPr>
        <p:txBody>
          <a:bodyPr vert="horz" lIns="91440" tIns="45720" rIns="91440" bIns="45720" rtlCol="0" anchor="b">
            <a:normAutofit/>
          </a:bodyPr>
          <a:lstStyle/>
          <a:p>
            <a:r>
              <a:rPr lang="en-US" sz="4800" dirty="0">
                <a:solidFill>
                  <a:schemeClr val="tx1"/>
                </a:solidFill>
                <a:latin typeface="IBM Plex Sans" panose="020B0503050203000203" pitchFamily="34" charset="0"/>
              </a:rPr>
              <a:t>Benefits</a:t>
            </a:r>
          </a:p>
        </p:txBody>
      </p:sp>
      <p:sp>
        <p:nvSpPr>
          <p:cNvPr id="3" name="Text Placeholder 2">
            <a:extLst>
              <a:ext uri="{FF2B5EF4-FFF2-40B4-BE49-F238E27FC236}">
                <a16:creationId xmlns:a16="http://schemas.microsoft.com/office/drawing/2014/main" id="{0C42C100-31C8-DA20-19E2-A741451142E5}"/>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3200" dirty="0">
                <a:solidFill>
                  <a:schemeClr val="accent2"/>
                </a:solidFill>
                <a:latin typeface="IBM Plex Sans" panose="020B0503050203000203" pitchFamily="34" charset="0"/>
              </a:rPr>
              <a:t>Shannon Edwards</a:t>
            </a:r>
          </a:p>
        </p:txBody>
      </p:sp>
      <p:sp>
        <p:nvSpPr>
          <p:cNvPr id="14" name="Rectangle 13">
            <a:extLst>
              <a:ext uri="{FF2B5EF4-FFF2-40B4-BE49-F238E27FC236}">
                <a16:creationId xmlns:a16="http://schemas.microsoft.com/office/drawing/2014/main" id="{A239F8CC-A220-C3A0-0D75-A1C9C75EB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9C456F4-2982-C8F0-0C72-326303ABA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 sign, outdoor, clipart&#10;&#10;Description automatically generated">
            <a:extLst>
              <a:ext uri="{FF2B5EF4-FFF2-40B4-BE49-F238E27FC236}">
                <a16:creationId xmlns:a16="http://schemas.microsoft.com/office/drawing/2014/main" id="{11EE31A5-C7B0-BED2-B5AF-163EB9D605C2}"/>
              </a:ext>
            </a:extLst>
          </p:cNvPr>
          <p:cNvPicPr>
            <a:picLocks noChangeAspect="1"/>
          </p:cNvPicPr>
          <p:nvPr/>
        </p:nvPicPr>
        <p:blipFill>
          <a:blip r:embed="rId3"/>
          <a:stretch>
            <a:fillRect/>
          </a:stretch>
        </p:blipFill>
        <p:spPr>
          <a:xfrm>
            <a:off x="8680690" y="6137464"/>
            <a:ext cx="3175000" cy="368300"/>
          </a:xfrm>
          <a:prstGeom prst="rect">
            <a:avLst/>
          </a:prstGeom>
        </p:spPr>
      </p:pic>
    </p:spTree>
    <p:extLst>
      <p:ext uri="{BB962C8B-B14F-4D97-AF65-F5344CB8AC3E}">
        <p14:creationId xmlns:p14="http://schemas.microsoft.com/office/powerpoint/2010/main" val="8472130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575292" y="5286755"/>
            <a:ext cx="2616707" cy="1571242"/>
          </a:xfrm>
          <a:prstGeom prst="rect">
            <a:avLst/>
          </a:prstGeom>
        </p:spPr>
      </p:pic>
      <p:sp>
        <p:nvSpPr>
          <p:cNvPr id="3" name="object 3"/>
          <p:cNvSpPr txBox="1">
            <a:spLocks noGrp="1"/>
          </p:cNvSpPr>
          <p:nvPr>
            <p:ph type="title"/>
          </p:nvPr>
        </p:nvSpPr>
        <p:spPr>
          <a:prstGeom prst="rect">
            <a:avLst/>
          </a:prstGeom>
        </p:spPr>
        <p:txBody>
          <a:bodyPr vert="horz" wrap="square" lIns="0" tIns="196672" rIns="0" bIns="0" rtlCol="0">
            <a:spAutoFit/>
          </a:bodyPr>
          <a:lstStyle/>
          <a:p>
            <a:pPr marL="12700">
              <a:lnSpc>
                <a:spcPct val="100000"/>
              </a:lnSpc>
              <a:spcBef>
                <a:spcPts val="95"/>
              </a:spcBef>
            </a:pPr>
            <a:r>
              <a:rPr spc="-140"/>
              <a:t>IRS</a:t>
            </a:r>
            <a:r>
              <a:rPr spc="-375"/>
              <a:t> </a:t>
            </a:r>
            <a:r>
              <a:rPr spc="-195"/>
              <a:t>Reporting</a:t>
            </a:r>
            <a:r>
              <a:rPr spc="-335"/>
              <a:t> </a:t>
            </a:r>
            <a:r>
              <a:rPr spc="-170"/>
              <a:t>Form</a:t>
            </a:r>
            <a:r>
              <a:rPr spc="-350"/>
              <a:t> </a:t>
            </a:r>
            <a:r>
              <a:t>–</a:t>
            </a:r>
            <a:r>
              <a:rPr spc="-360"/>
              <a:t> </a:t>
            </a:r>
            <a:r>
              <a:rPr spc="-204"/>
              <a:t>1095-</a:t>
            </a:r>
            <a:r>
              <a:rPr spc="-50"/>
              <a:t>C</a:t>
            </a:r>
          </a:p>
        </p:txBody>
      </p:sp>
      <p:sp>
        <p:nvSpPr>
          <p:cNvPr id="4" name="object 4"/>
          <p:cNvSpPr txBox="1"/>
          <p:nvPr/>
        </p:nvSpPr>
        <p:spPr>
          <a:xfrm>
            <a:off x="677672" y="1694179"/>
            <a:ext cx="9919335" cy="2598147"/>
          </a:xfrm>
          <a:prstGeom prst="rect">
            <a:avLst/>
          </a:prstGeom>
        </p:spPr>
        <p:txBody>
          <a:bodyPr vert="horz" wrap="square" lIns="0" tIns="12700" rIns="0" bIns="0" rtlCol="0" anchor="t">
            <a:spAutoFit/>
          </a:bodyPr>
          <a:lstStyle/>
          <a:p>
            <a:pPr marL="278765" marR="0" lvl="0" indent="-266065" defTabSz="914400" eaLnBrk="1" fontAlgn="auto" latinLnBrk="0" hangingPunct="1">
              <a:lnSpc>
                <a:spcPct val="100000"/>
              </a:lnSpc>
              <a:spcBef>
                <a:spcPts val="100"/>
              </a:spcBef>
              <a:spcAft>
                <a:spcPts val="0"/>
              </a:spcAft>
              <a:buClrTx/>
              <a:buSzPct val="91666"/>
              <a:buFontTx/>
              <a:buChar char="•"/>
              <a:tabLst>
                <a:tab pos="278765" algn="l"/>
              </a:tabLst>
              <a:defRPr/>
            </a:pPr>
            <a:r>
              <a:rPr kumimoji="0" sz="2400" b="0" i="0" u="none" strike="noStrike" kern="0" cap="none" spc="0" normalizeH="0" baseline="0" noProof="0">
                <a:ln>
                  <a:noFill/>
                </a:ln>
                <a:solidFill>
                  <a:srgbClr val="00346A"/>
                </a:solidFill>
                <a:effectLst/>
                <a:uLnTx/>
                <a:uFillTx/>
                <a:latin typeface="Calibri"/>
                <a:cs typeface="Calibri"/>
              </a:rPr>
              <a:t>Employer</a:t>
            </a:r>
            <a:r>
              <a:rPr kumimoji="0" sz="2400" b="0" i="0" u="none" strike="noStrike" kern="0" cap="none" spc="-4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Provided</a:t>
            </a:r>
            <a:r>
              <a:rPr kumimoji="0" sz="2400" b="0" i="0" u="none" strike="noStrike" kern="0" cap="none" spc="-3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Insurance</a:t>
            </a:r>
            <a:r>
              <a:rPr kumimoji="0" sz="2400" b="0" i="0" u="none" strike="noStrike" kern="0" cap="none" spc="-5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Offer</a:t>
            </a:r>
            <a:r>
              <a:rPr kumimoji="0" sz="2400" b="0" i="0" u="none" strike="noStrike" kern="0" cap="none" spc="-3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and</a:t>
            </a:r>
            <a:r>
              <a:rPr kumimoji="0" sz="2400" b="0" i="0" u="none" strike="noStrike" kern="0" cap="none" spc="-40" normalizeH="0" baseline="0" noProof="0">
                <a:ln>
                  <a:noFill/>
                </a:ln>
                <a:solidFill>
                  <a:srgbClr val="00346A"/>
                </a:solidFill>
                <a:effectLst/>
                <a:uLnTx/>
                <a:uFillTx/>
                <a:latin typeface="Calibri"/>
                <a:cs typeface="Calibri"/>
              </a:rPr>
              <a:t> </a:t>
            </a:r>
            <a:r>
              <a:rPr kumimoji="0" sz="2400" b="0" i="0" u="none" strike="noStrike" kern="0" cap="none" spc="-10" normalizeH="0" baseline="0" noProof="0">
                <a:ln>
                  <a:noFill/>
                </a:ln>
                <a:solidFill>
                  <a:srgbClr val="00346A"/>
                </a:solidFill>
                <a:effectLst/>
                <a:uLnTx/>
                <a:uFillTx/>
                <a:latin typeface="Calibri"/>
                <a:cs typeface="Calibri"/>
              </a:rPr>
              <a:t>Coverage</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301625" marR="0" lvl="0" indent="-288925" defTabSz="914400" eaLnBrk="1" fontAlgn="auto" latinLnBrk="0" hangingPunct="1">
              <a:lnSpc>
                <a:spcPct val="100000"/>
              </a:lnSpc>
              <a:spcBef>
                <a:spcPts val="0"/>
              </a:spcBef>
              <a:spcAft>
                <a:spcPts val="0"/>
              </a:spcAft>
              <a:buClrTx/>
              <a:buSzTx/>
              <a:buFontTx/>
              <a:buChar char="•"/>
              <a:tabLst>
                <a:tab pos="301625" algn="l"/>
              </a:tabLst>
              <a:defRPr/>
            </a:pPr>
            <a:r>
              <a:rPr kumimoji="0" sz="2400" b="0" i="0" u="none" strike="noStrike" kern="0" cap="none" spc="0" normalizeH="0" baseline="0" noProof="0">
                <a:ln>
                  <a:noFill/>
                </a:ln>
                <a:solidFill>
                  <a:srgbClr val="00346A"/>
                </a:solidFill>
                <a:effectLst/>
                <a:uLnTx/>
                <a:uFillTx/>
                <a:latin typeface="Calibri"/>
                <a:cs typeface="Calibri"/>
              </a:rPr>
              <a:t>Reports</a:t>
            </a:r>
            <a:r>
              <a:rPr kumimoji="0" sz="2400" b="0" i="0" u="none" strike="noStrike" kern="0" cap="none" spc="-5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employees’</a:t>
            </a:r>
            <a:r>
              <a:rPr kumimoji="0" sz="2400" b="0" i="0" u="none" strike="noStrike" kern="0" cap="none" spc="-5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health</a:t>
            </a:r>
            <a:r>
              <a:rPr kumimoji="0" sz="2400" b="0" i="0" u="none" strike="noStrike" kern="0" cap="none" spc="-6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insurance</a:t>
            </a:r>
            <a:r>
              <a:rPr kumimoji="0" sz="2400" b="0" i="0" u="none" strike="noStrike" kern="0" cap="none" spc="-4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information</a:t>
            </a:r>
            <a:r>
              <a:rPr kumimoji="0" sz="2400" b="0" i="0" u="none" strike="noStrike" kern="0" cap="none" spc="-6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for</a:t>
            </a:r>
            <a:r>
              <a:rPr kumimoji="0" sz="2400" b="0" i="0" u="none" strike="noStrike" kern="0" cap="none" spc="-4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prior</a:t>
            </a:r>
            <a:r>
              <a:rPr kumimoji="0" sz="2400" b="0" i="0" u="none" strike="noStrike" kern="0" cap="none" spc="-4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calendar</a:t>
            </a:r>
            <a:r>
              <a:rPr kumimoji="0" sz="2400" b="0" i="0" u="none" strike="noStrike" kern="0" cap="none" spc="-55" normalizeH="0" baseline="0" noProof="0">
                <a:ln>
                  <a:noFill/>
                </a:ln>
                <a:solidFill>
                  <a:srgbClr val="00346A"/>
                </a:solidFill>
                <a:effectLst/>
                <a:uLnTx/>
                <a:uFillTx/>
                <a:latin typeface="Calibri"/>
                <a:cs typeface="Calibri"/>
              </a:rPr>
              <a:t> </a:t>
            </a:r>
            <a:r>
              <a:rPr kumimoji="0" sz="2400" b="0" i="0" u="none" strike="noStrike" kern="0" cap="none" spc="-20" normalizeH="0" baseline="0" noProof="0">
                <a:ln>
                  <a:noFill/>
                </a:ln>
                <a:solidFill>
                  <a:srgbClr val="00346A"/>
                </a:solidFill>
                <a:effectLst/>
                <a:uLnTx/>
                <a:uFillTx/>
                <a:latin typeface="Calibri"/>
                <a:cs typeface="Calibri"/>
              </a:rPr>
              <a:t>year</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301625" marR="0" lvl="0" indent="-288925" defTabSz="914400" eaLnBrk="1" fontAlgn="auto" latinLnBrk="0" hangingPunct="1">
              <a:lnSpc>
                <a:spcPct val="100000"/>
              </a:lnSpc>
              <a:spcBef>
                <a:spcPts val="0"/>
              </a:spcBef>
              <a:spcAft>
                <a:spcPts val="0"/>
              </a:spcAft>
              <a:buClrTx/>
              <a:buSzTx/>
              <a:buFont typeface="Calibri"/>
              <a:buChar char="•"/>
              <a:tabLst>
                <a:tab pos="301625" algn="l"/>
              </a:tabLst>
              <a:defRPr/>
            </a:pPr>
            <a:r>
              <a:rPr kumimoji="0" sz="2400" b="1" i="0" u="none" strike="noStrike" kern="0" cap="none" spc="0" normalizeH="0" baseline="0" noProof="0">
                <a:ln>
                  <a:noFill/>
                </a:ln>
                <a:solidFill>
                  <a:srgbClr val="00346A"/>
                </a:solidFill>
                <a:effectLst/>
                <a:uLnTx/>
                <a:uFillTx/>
                <a:latin typeface="Calibri"/>
                <a:cs typeface="Calibri"/>
              </a:rPr>
              <a:t>State</a:t>
            </a:r>
            <a:r>
              <a:rPr kumimoji="0" sz="2400" b="1" i="0" u="none" strike="noStrike" kern="0" cap="none" spc="-2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1095s </a:t>
            </a:r>
            <a:r>
              <a:rPr kumimoji="0" lang="en-US" sz="2400" b="0" i="0" u="none" strike="noStrike" kern="0" cap="none" spc="0" normalizeH="0" baseline="0" noProof="0">
                <a:ln>
                  <a:noFill/>
                </a:ln>
                <a:solidFill>
                  <a:srgbClr val="00346A"/>
                </a:solidFill>
                <a:effectLst/>
                <a:uLnTx/>
                <a:uFillTx/>
                <a:latin typeface="Calibri"/>
                <a:cs typeface="Calibri"/>
              </a:rPr>
              <a:t>-</a:t>
            </a:r>
            <a:r>
              <a:rPr kumimoji="0" lang="en-US" sz="2400" b="0" i="0" u="none" strike="noStrike" kern="0" cap="none" spc="-3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available</a:t>
            </a:r>
            <a:r>
              <a:rPr kumimoji="0" sz="2400" b="0" i="0" u="none" strike="noStrike" kern="0" cap="none" spc="-4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in</a:t>
            </a:r>
            <a:r>
              <a:rPr kumimoji="0" sz="2400" b="0" i="0" u="none" strike="noStrike" kern="0" cap="none" spc="-35" normalizeH="0" baseline="0" noProof="0">
                <a:ln>
                  <a:noFill/>
                </a:ln>
                <a:solidFill>
                  <a:srgbClr val="00346A"/>
                </a:solidFill>
                <a:effectLst/>
                <a:uLnTx/>
                <a:uFillTx/>
                <a:latin typeface="Calibri"/>
                <a:cs typeface="Calibri"/>
              </a:rPr>
              <a:t> </a:t>
            </a:r>
            <a:r>
              <a:rPr kumimoji="0" sz="2400" b="0" i="0" u="none" strike="noStrike" kern="0" cap="none" spc="0" normalizeH="0" baseline="0" noProof="0" err="1">
                <a:ln>
                  <a:noFill/>
                </a:ln>
                <a:solidFill>
                  <a:srgbClr val="00346A"/>
                </a:solidFill>
                <a:effectLst/>
                <a:uLnTx/>
                <a:uFillTx/>
                <a:latin typeface="Calibri"/>
                <a:cs typeface="Calibri"/>
              </a:rPr>
              <a:t>PeopleFirst</a:t>
            </a:r>
            <a:r>
              <a:rPr kumimoji="0" sz="2400" b="0" i="0" u="none" strike="noStrike" kern="0" cap="none" spc="0" normalizeH="0" baseline="0" noProof="0">
                <a:ln>
                  <a:noFill/>
                </a:ln>
                <a:solidFill>
                  <a:srgbClr val="00346A"/>
                </a:solidFill>
                <a:effectLst/>
                <a:uLnTx/>
                <a:uFillTx/>
                <a:latin typeface="Calibri"/>
                <a:cs typeface="Calibri"/>
              </a:rPr>
              <a:t>,</a:t>
            </a:r>
            <a:r>
              <a:rPr kumimoji="0" sz="2400" b="0" i="0" u="none" strike="noStrike" kern="0" cap="none" spc="-2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if</a:t>
            </a:r>
            <a:r>
              <a:rPr kumimoji="0" sz="2400" b="0" i="0" u="none" strike="noStrike" kern="0" cap="none" spc="-4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you</a:t>
            </a:r>
            <a:r>
              <a:rPr kumimoji="0" sz="2400" b="0" i="0" u="none" strike="noStrike" kern="0" cap="none" spc="-5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opted</a:t>
            </a:r>
            <a:r>
              <a:rPr kumimoji="0" sz="2400" b="0" i="0" u="none" strike="noStrike" kern="0" cap="none" spc="-3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for</a:t>
            </a:r>
            <a:r>
              <a:rPr kumimoji="0" sz="2400" b="0" i="0" u="none" strike="noStrike" kern="0" cap="none" spc="-3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electronic</a:t>
            </a:r>
            <a:r>
              <a:rPr kumimoji="0" sz="2400" b="0" i="0" u="none" strike="noStrike" kern="0" cap="none" spc="-65" normalizeH="0" baseline="0" noProof="0">
                <a:ln>
                  <a:noFill/>
                </a:ln>
                <a:solidFill>
                  <a:srgbClr val="00346A"/>
                </a:solidFill>
                <a:effectLst/>
                <a:uLnTx/>
                <a:uFillTx/>
                <a:latin typeface="Calibri"/>
                <a:cs typeface="Calibri"/>
              </a:rPr>
              <a:t> </a:t>
            </a:r>
            <a:r>
              <a:rPr kumimoji="0" sz="2400" b="0" i="0" u="none" strike="noStrike" kern="0" cap="none" spc="-10" normalizeH="0" baseline="0" noProof="0">
                <a:ln>
                  <a:noFill/>
                </a:ln>
                <a:solidFill>
                  <a:srgbClr val="00346A"/>
                </a:solidFill>
                <a:effectLst/>
                <a:uLnTx/>
                <a:uFillTx/>
                <a:latin typeface="Calibri"/>
                <a:cs typeface="Calibri"/>
              </a:rPr>
              <a:t>delivery</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301625" marR="0" lvl="0" indent="-288925" defTabSz="914400" eaLnBrk="1" fontAlgn="auto" latinLnBrk="0" hangingPunct="1">
              <a:lnSpc>
                <a:spcPct val="100000"/>
              </a:lnSpc>
              <a:spcBef>
                <a:spcPts val="0"/>
              </a:spcBef>
              <a:spcAft>
                <a:spcPts val="0"/>
              </a:spcAft>
              <a:buClrTx/>
              <a:buSzTx/>
              <a:buFont typeface="Calibri"/>
              <a:buChar char="•"/>
              <a:tabLst>
                <a:tab pos="301625" algn="l"/>
              </a:tabLst>
              <a:defRPr/>
            </a:pPr>
            <a:r>
              <a:rPr kumimoji="0" sz="2400" b="1" i="0" u="none" strike="noStrike" kern="0" cap="none" spc="0" normalizeH="0" baseline="0" noProof="0" err="1">
                <a:ln>
                  <a:noFill/>
                </a:ln>
                <a:solidFill>
                  <a:srgbClr val="00346A"/>
                </a:solidFill>
                <a:effectLst/>
                <a:uLnTx/>
                <a:uFillTx/>
                <a:latin typeface="Calibri"/>
                <a:cs typeface="Calibri"/>
              </a:rPr>
              <a:t>GatorCare</a:t>
            </a:r>
            <a:r>
              <a:rPr kumimoji="0" sz="2400" b="1" i="0" u="none" strike="noStrike" kern="0" cap="none" spc="-5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1095s </a:t>
            </a:r>
            <a:r>
              <a:rPr kumimoji="0" lang="en-US" sz="2400" b="0" i="0" u="none" strike="noStrike" kern="0" cap="none" spc="0" normalizeH="0" baseline="0" noProof="0">
                <a:ln>
                  <a:noFill/>
                </a:ln>
                <a:solidFill>
                  <a:srgbClr val="00346A"/>
                </a:solidFill>
                <a:effectLst/>
                <a:uLnTx/>
                <a:uFillTx/>
                <a:latin typeface="Calibri"/>
              </a:rPr>
              <a:t>-</a:t>
            </a:r>
            <a:r>
              <a:rPr kumimoji="0" lang="en-US" sz="2400" b="0" i="0" u="none" strike="noStrike" kern="0" cap="none" spc="-30" normalizeH="0" baseline="0" noProof="0">
                <a:ln>
                  <a:noFill/>
                </a:ln>
                <a:solidFill>
                  <a:srgbClr val="00346A"/>
                </a:solidFill>
                <a:effectLst/>
                <a:uLnTx/>
                <a:uFillTx/>
                <a:latin typeface="Calibri"/>
              </a:rPr>
              <a:t> b</a:t>
            </a:r>
            <a:r>
              <a:rPr kumimoji="0" lang="en-US" sz="2400" b="0" i="0" u="none" strike="noStrike" kern="0" cap="none" spc="0" normalizeH="0" baseline="0" noProof="0">
                <a:ln>
                  <a:noFill/>
                </a:ln>
                <a:solidFill>
                  <a:srgbClr val="002060"/>
                </a:solidFill>
                <a:effectLst/>
                <a:uLnTx/>
                <a:uFillTx/>
                <a:latin typeface="Calibri"/>
              </a:rPr>
              <a:t>eginning with calendar year 2025, these forms will be provided by request only by requesting it via </a:t>
            </a:r>
            <a:r>
              <a:rPr kumimoji="0" lang="en-US" sz="2400" b="0" i="0" u="none" strike="noStrike" kern="0" cap="none" spc="0" normalizeH="0" baseline="0" noProof="0">
                <a:ln>
                  <a:noFill/>
                </a:ln>
                <a:solidFill>
                  <a:srgbClr val="002060"/>
                </a:solidFill>
                <a:effectLst/>
                <a:uLnTx/>
                <a:uFillTx/>
                <a:latin typeface="Calibri"/>
                <a:hlinkClick r:id="rId3"/>
              </a:rPr>
              <a:t>benefits@ufl.edu</a:t>
            </a:r>
            <a:r>
              <a:rPr kumimoji="0" lang="en-US" sz="2400" b="0" i="0" u="none" strike="noStrike" kern="0" cap="none" spc="0" normalizeH="0" baseline="0" noProof="0">
                <a:ln>
                  <a:noFill/>
                </a:ln>
                <a:solidFill>
                  <a:srgbClr val="002060"/>
                </a:solidFill>
                <a:effectLst/>
                <a:uLnTx/>
                <a:uFillTx/>
                <a:latin typeface="Calibri"/>
              </a:rPr>
              <a:t>. </a:t>
            </a:r>
            <a:endParaRPr kumimoji="0" lang="en-US" sz="2400" b="0" i="0" u="none" strike="noStrike" kern="0" cap="none" spc="-30" normalizeH="0" baseline="0" noProof="0">
              <a:ln>
                <a:noFill/>
              </a:ln>
              <a:solidFill>
                <a:srgbClr val="002060"/>
              </a:solidFill>
              <a:effectLst/>
              <a:uLnTx/>
              <a:uFillTx/>
              <a:latin typeface="Calibri"/>
              <a:cs typeface="Calibri"/>
            </a:endParaRPr>
          </a:p>
          <a:p>
            <a:pPr marL="301625" marR="0" lvl="0" indent="-288925" defTabSz="914400" eaLnBrk="1" fontAlgn="auto" latinLnBrk="0" hangingPunct="1">
              <a:lnSpc>
                <a:spcPct val="100000"/>
              </a:lnSpc>
              <a:spcBef>
                <a:spcPts val="0"/>
              </a:spcBef>
              <a:spcAft>
                <a:spcPts val="0"/>
              </a:spcAft>
              <a:buClrTx/>
              <a:buSzTx/>
              <a:buFont typeface="Calibri"/>
              <a:buChar char="•"/>
              <a:tabLst>
                <a:tab pos="301625" algn="l"/>
              </a:tabLst>
              <a:defRPr/>
            </a:pPr>
            <a:r>
              <a:rPr kumimoji="0" sz="2400" b="0" i="0" u="none" strike="noStrike" kern="0" cap="none" spc="0" normalizeH="0" baseline="0" noProof="0">
                <a:ln>
                  <a:noFill/>
                </a:ln>
                <a:solidFill>
                  <a:srgbClr val="00346A"/>
                </a:solidFill>
                <a:effectLst/>
                <a:uLnTx/>
                <a:uFillTx/>
                <a:latin typeface="Calibri"/>
                <a:cs typeface="Calibri"/>
              </a:rPr>
              <a:t>Employees</a:t>
            </a:r>
            <a:r>
              <a:rPr kumimoji="0" sz="2400" b="0" i="0" u="none" strike="noStrike" kern="0" cap="none" spc="-3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may</a:t>
            </a:r>
            <a:r>
              <a:rPr kumimoji="0" sz="2400" b="0" i="0" u="none" strike="noStrike" kern="0" cap="none" spc="-3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file</a:t>
            </a:r>
            <a:r>
              <a:rPr kumimoji="0" sz="2400" b="0" i="0" u="none" strike="noStrike" kern="0" cap="none" spc="-1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income</a:t>
            </a:r>
            <a:r>
              <a:rPr kumimoji="0" sz="2400" b="0" i="0" u="none" strike="noStrike" kern="0" cap="none" spc="-2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tax</a:t>
            </a:r>
            <a:r>
              <a:rPr kumimoji="0" sz="2400" b="0" i="0" u="none" strike="noStrike" kern="0" cap="none" spc="-2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returns</a:t>
            </a:r>
            <a:r>
              <a:rPr kumimoji="0" sz="2400" b="0" i="0" u="none" strike="noStrike" kern="0" cap="none" spc="-75" normalizeH="0" baseline="0" noProof="0">
                <a:ln>
                  <a:noFill/>
                </a:ln>
                <a:solidFill>
                  <a:srgbClr val="00346A"/>
                </a:solidFill>
                <a:effectLst/>
                <a:uLnTx/>
                <a:uFillTx/>
                <a:latin typeface="Calibri"/>
                <a:cs typeface="Calibri"/>
              </a:rPr>
              <a:t> </a:t>
            </a:r>
            <a:r>
              <a:rPr kumimoji="0" sz="2400" b="1" i="1" u="none" strike="noStrike" kern="0" cap="none" spc="-10" normalizeH="0" baseline="0" noProof="0">
                <a:ln>
                  <a:noFill/>
                </a:ln>
                <a:solidFill>
                  <a:srgbClr val="00346A"/>
                </a:solidFill>
                <a:effectLst/>
                <a:uLnTx/>
                <a:uFillTx/>
                <a:latin typeface="Calibri"/>
                <a:cs typeface="Calibri"/>
              </a:rPr>
              <a:t>prior</a:t>
            </a:r>
            <a:r>
              <a:rPr kumimoji="0" lang="en-US" sz="2400" b="1" i="1" u="none" strike="noStrike" kern="0" cap="none" spc="-1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to</a:t>
            </a:r>
            <a:r>
              <a:rPr kumimoji="0" sz="2400" b="0" i="0" u="none" strike="noStrike" kern="0" cap="none" spc="-2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receiving</a:t>
            </a:r>
            <a:r>
              <a:rPr kumimoji="0" sz="2400" b="0" i="0" u="none" strike="noStrike" kern="0" cap="none" spc="-40" normalizeH="0" baseline="0" noProof="0">
                <a:ln>
                  <a:noFill/>
                </a:ln>
                <a:solidFill>
                  <a:srgbClr val="00346A"/>
                </a:solidFill>
                <a:effectLst/>
                <a:uLnTx/>
                <a:uFillTx/>
                <a:latin typeface="Calibri"/>
                <a:cs typeface="Calibri"/>
              </a:rPr>
              <a:t> </a:t>
            </a:r>
            <a:r>
              <a:rPr kumimoji="0" sz="2400" b="0" i="0" u="none" strike="noStrike" kern="0" cap="none" spc="-10" normalizeH="0" baseline="0" noProof="0">
                <a:ln>
                  <a:noFill/>
                </a:ln>
                <a:solidFill>
                  <a:srgbClr val="00346A"/>
                </a:solidFill>
                <a:effectLst/>
                <a:uLnTx/>
                <a:uFillTx/>
                <a:latin typeface="Calibri"/>
                <a:cs typeface="Calibri"/>
              </a:rPr>
              <a:t>1095-</a:t>
            </a:r>
            <a:r>
              <a:rPr kumimoji="0" sz="2400" b="0" i="0" u="none" strike="noStrike" kern="0" cap="none" spc="0" normalizeH="0" baseline="0" noProof="0">
                <a:ln>
                  <a:noFill/>
                </a:ln>
                <a:solidFill>
                  <a:srgbClr val="00346A"/>
                </a:solidFill>
                <a:effectLst/>
                <a:uLnTx/>
                <a:uFillTx/>
                <a:latin typeface="Calibri"/>
                <a:cs typeface="Calibri"/>
              </a:rPr>
              <a:t>C</a:t>
            </a:r>
            <a:r>
              <a:rPr kumimoji="0" sz="2400" b="0" i="0" u="none" strike="noStrike" kern="0" cap="none" spc="-2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if</a:t>
            </a:r>
            <a:r>
              <a:rPr kumimoji="0" sz="2400" b="0" i="0" u="none" strike="noStrike" kern="0" cap="none" spc="-2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they</a:t>
            </a:r>
            <a:r>
              <a:rPr kumimoji="0" sz="2400" b="0" i="0" u="none" strike="noStrike" kern="0" cap="none" spc="-30" normalizeH="0" baseline="0" noProof="0">
                <a:ln>
                  <a:noFill/>
                </a:ln>
                <a:solidFill>
                  <a:srgbClr val="00346A"/>
                </a:solidFill>
                <a:effectLst/>
                <a:uLnTx/>
                <a:uFillTx/>
                <a:latin typeface="Calibri"/>
                <a:cs typeface="Calibri"/>
              </a:rPr>
              <a:t> </a:t>
            </a:r>
            <a:r>
              <a:rPr kumimoji="0" sz="2400" b="0" i="0" u="none" strike="noStrike" kern="0" cap="none" spc="-20" normalizeH="0" baseline="0" noProof="0">
                <a:ln>
                  <a:noFill/>
                </a:ln>
                <a:solidFill>
                  <a:srgbClr val="00346A"/>
                </a:solidFill>
                <a:effectLst/>
                <a:uLnTx/>
                <a:uFillTx/>
                <a:latin typeface="Calibri"/>
                <a:cs typeface="Calibri"/>
              </a:rPr>
              <a:t>know </a:t>
            </a:r>
            <a:r>
              <a:rPr kumimoji="0" sz="2400" b="0" i="0" u="none" strike="noStrike" kern="0" cap="none" spc="0" normalizeH="0" baseline="0" noProof="0">
                <a:ln>
                  <a:noFill/>
                </a:ln>
                <a:solidFill>
                  <a:srgbClr val="00346A"/>
                </a:solidFill>
                <a:effectLst/>
                <a:uLnTx/>
                <a:uFillTx/>
                <a:latin typeface="Calibri"/>
                <a:cs typeface="Calibri"/>
              </a:rPr>
              <a:t>they</a:t>
            </a:r>
            <a:r>
              <a:rPr kumimoji="0" sz="2400" b="0" i="0" u="none" strike="noStrike" kern="0" cap="none" spc="-6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had</a:t>
            </a:r>
            <a:r>
              <a:rPr kumimoji="0" sz="2400" b="0" i="0" u="none" strike="noStrike" kern="0" cap="none" spc="-55"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coverage</a:t>
            </a:r>
            <a:r>
              <a:rPr kumimoji="0" sz="2400" b="0" i="0" u="none" strike="noStrike" kern="0" cap="none" spc="-5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for</a:t>
            </a:r>
            <a:r>
              <a:rPr kumimoji="0" sz="2400" b="0" i="0" u="none" strike="noStrike" kern="0" cap="none" spc="-5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the</a:t>
            </a:r>
            <a:r>
              <a:rPr kumimoji="0" sz="2400" b="0" i="0" u="none" strike="noStrike" kern="0" cap="none" spc="-50" normalizeH="0" baseline="0" noProof="0">
                <a:ln>
                  <a:noFill/>
                </a:ln>
                <a:solidFill>
                  <a:srgbClr val="00346A"/>
                </a:solidFill>
                <a:effectLst/>
                <a:uLnTx/>
                <a:uFillTx/>
                <a:latin typeface="Calibri"/>
                <a:cs typeface="Calibri"/>
              </a:rPr>
              <a:t> </a:t>
            </a:r>
            <a:r>
              <a:rPr kumimoji="0" sz="2400" b="0" i="0" u="none" strike="noStrike" kern="0" cap="none" spc="0" normalizeH="0" baseline="0" noProof="0">
                <a:ln>
                  <a:noFill/>
                </a:ln>
                <a:solidFill>
                  <a:srgbClr val="00346A"/>
                </a:solidFill>
                <a:effectLst/>
                <a:uLnTx/>
                <a:uFillTx/>
                <a:latin typeface="Calibri"/>
                <a:cs typeface="Calibri"/>
              </a:rPr>
              <a:t>entire</a:t>
            </a:r>
            <a:r>
              <a:rPr kumimoji="0" sz="2400" b="0" i="0" u="none" strike="noStrike" kern="0" cap="none" spc="-55" normalizeH="0" baseline="0" noProof="0">
                <a:ln>
                  <a:noFill/>
                </a:ln>
                <a:solidFill>
                  <a:srgbClr val="00346A"/>
                </a:solidFill>
                <a:effectLst/>
                <a:uLnTx/>
                <a:uFillTx/>
                <a:latin typeface="Calibri"/>
                <a:cs typeface="Calibri"/>
              </a:rPr>
              <a:t> </a:t>
            </a:r>
            <a:r>
              <a:rPr kumimoji="0" sz="2400" b="0" i="0" u="none" strike="noStrike" kern="0" cap="none" spc="-20" normalizeH="0" baseline="0" noProof="0">
                <a:ln>
                  <a:noFill/>
                </a:ln>
                <a:solidFill>
                  <a:srgbClr val="00346A"/>
                </a:solidFill>
                <a:effectLst/>
                <a:uLnTx/>
                <a:uFillTx/>
                <a:latin typeface="Calibri"/>
                <a:cs typeface="Calibri"/>
              </a:rPr>
              <a:t>year</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UF Human Resources">
      <a:dk1>
        <a:srgbClr val="00346A"/>
      </a:dk1>
      <a:lt1>
        <a:srgbClr val="FFFFFF"/>
      </a:lt1>
      <a:dk2>
        <a:srgbClr val="002657"/>
      </a:dk2>
      <a:lt2>
        <a:srgbClr val="FFFFFF"/>
      </a:lt2>
      <a:accent1>
        <a:srgbClr val="005496"/>
      </a:accent1>
      <a:accent2>
        <a:srgbClr val="FF4616"/>
      </a:accent2>
      <a:accent3>
        <a:srgbClr val="C7C9C8"/>
      </a:accent3>
      <a:accent4>
        <a:srgbClr val="FFC000"/>
      </a:accent4>
      <a:accent5>
        <a:srgbClr val="2091D0"/>
      </a:accent5>
      <a:accent6>
        <a:srgbClr val="70AD47"/>
      </a:accent6>
      <a:hlink>
        <a:srgbClr val="70AD47"/>
      </a:hlink>
      <a:folHlink>
        <a:srgbClr val="FF461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F_v20250513">
  <a:themeElements>
    <a:clrScheme name="UF_Colors">
      <a:dk1>
        <a:srgbClr val="00346A"/>
      </a:dk1>
      <a:lt1>
        <a:srgbClr val="FFFFFF"/>
      </a:lt1>
      <a:dk2>
        <a:srgbClr val="002657"/>
      </a:dk2>
      <a:lt2>
        <a:srgbClr val="FFFFFF"/>
      </a:lt2>
      <a:accent1>
        <a:srgbClr val="005496"/>
      </a:accent1>
      <a:accent2>
        <a:srgbClr val="FF4616"/>
      </a:accent2>
      <a:accent3>
        <a:srgbClr val="C7C9C8"/>
      </a:accent3>
      <a:accent4>
        <a:srgbClr val="FFC000"/>
      </a:accent4>
      <a:accent5>
        <a:srgbClr val="2091D0"/>
      </a:accent5>
      <a:accent6>
        <a:srgbClr val="70AD47"/>
      </a:accent6>
      <a:hlink>
        <a:srgbClr val="70AD47"/>
      </a:hlink>
      <a:folHlink>
        <a:srgbClr val="FF4616"/>
      </a:folHlink>
    </a:clrScheme>
    <a:fontScheme name="UF Fonts">
      <a:majorFont>
        <a:latin typeface="Source Serif 4 SemiBold"/>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lIns="0" tIns="0" rIns="0" bIns="0" rtlCol="0" anchor="t"/>
      <a:lstStyle>
        <a:defPPr algn="l">
          <a:defRPr sz="1200" dirty="0" smtClean="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UF_TEST.potx" id="{9816F400-C8FB-4B27-B30F-C40E24E80D4C}" vid="{00A56797-149C-4903-B2B7-E44CECE733C8}"/>
    </a:ext>
  </a:extLst>
</a:theme>
</file>

<file path=ppt/theme/theme3.xml><?xml version="1.0" encoding="utf-8"?>
<a:theme xmlns:a="http://schemas.openxmlformats.org/drawingml/2006/main" name="UF_v20250516">
  <a:themeElements>
    <a:clrScheme name="Custom 11">
      <a:dk1>
        <a:srgbClr val="000000"/>
      </a:dk1>
      <a:lt1>
        <a:srgbClr val="FFFFFF"/>
      </a:lt1>
      <a:dk2>
        <a:srgbClr val="002657"/>
      </a:dk2>
      <a:lt2>
        <a:srgbClr val="C7C9C8"/>
      </a:lt2>
      <a:accent1>
        <a:srgbClr val="005496"/>
      </a:accent1>
      <a:accent2>
        <a:srgbClr val="FF4616"/>
      </a:accent2>
      <a:accent3>
        <a:srgbClr val="6A2A60"/>
      </a:accent3>
      <a:accent4>
        <a:srgbClr val="F2A900"/>
      </a:accent4>
      <a:accent5>
        <a:srgbClr val="0021A5"/>
      </a:accent5>
      <a:accent6>
        <a:srgbClr val="228848"/>
      </a:accent6>
      <a:hlink>
        <a:srgbClr val="005496"/>
      </a:hlink>
      <a:folHlink>
        <a:srgbClr val="005496"/>
      </a:folHlink>
    </a:clrScheme>
    <a:fontScheme name="UF Fonts">
      <a:majorFont>
        <a:latin typeface="Source Serif 4 SemiBold"/>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lIns="91440" tIns="91440" rIns="91440" bIns="91440" rtlCol="0" anchor="t"/>
      <a:lstStyle>
        <a:defPPr algn="l">
          <a:defRPr sz="12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UF_TEST.potx" id="{C8523A36-8F90-4247-B9A2-D188BCC80A26}" vid="{5991BE72-CA79-4ECB-BD87-72EDF7FBC278}"/>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23193</TotalTime>
  <Words>1632</Words>
  <Application>Microsoft Office PowerPoint</Application>
  <PresentationFormat>Widescreen</PresentationFormat>
  <Paragraphs>317</Paragraphs>
  <Slides>37</Slides>
  <Notes>18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37</vt:i4>
      </vt:variant>
    </vt:vector>
  </HeadingPairs>
  <TitlesOfParts>
    <vt:vector size="50" baseType="lpstr">
      <vt:lpstr>Aptos</vt:lpstr>
      <vt:lpstr>Arial</vt:lpstr>
      <vt:lpstr>Calibri</vt:lpstr>
      <vt:lpstr>Gentona Book</vt:lpstr>
      <vt:lpstr>Gentona ExtraBold</vt:lpstr>
      <vt:lpstr>IBM Plex Sans</vt:lpstr>
      <vt:lpstr>Source Serif 4</vt:lpstr>
      <vt:lpstr>Source Serif 4 SemiBold</vt:lpstr>
      <vt:lpstr>Wingdings</vt:lpstr>
      <vt:lpstr>Office Theme</vt:lpstr>
      <vt:lpstr>UF_v20250513</vt:lpstr>
      <vt:lpstr>UF_v20250516</vt:lpstr>
      <vt:lpstr>1_Office Theme</vt:lpstr>
      <vt:lpstr>UFHR Forum</vt:lpstr>
      <vt:lpstr>Agenda</vt:lpstr>
      <vt:lpstr>Empowering UF</vt:lpstr>
      <vt:lpstr>Project Timeline: Where Are We Now? </vt:lpstr>
      <vt:lpstr>Workday Security</vt:lpstr>
      <vt:lpstr>Security Role Mapping | Timeline</vt:lpstr>
      <vt:lpstr>Stay Connected </vt:lpstr>
      <vt:lpstr>Benefits</vt:lpstr>
      <vt:lpstr>IRS Reporting Form – 1095-C</vt:lpstr>
      <vt:lpstr>Double Deductions 9/10 Month Employees</vt:lpstr>
      <vt:lpstr>Training &amp; Organizational Development</vt:lpstr>
      <vt:lpstr>PowerPoint Presentation</vt:lpstr>
      <vt:lpstr>Understanding UF Policy Development</vt:lpstr>
      <vt:lpstr>Session Objectives</vt:lpstr>
      <vt:lpstr>What Is a UF Policy?</vt:lpstr>
      <vt:lpstr>Unit-Level Policies</vt:lpstr>
      <vt:lpstr>PowerPoint Presentation</vt:lpstr>
      <vt:lpstr>The University Policy Group</vt:lpstr>
      <vt:lpstr>PowerPoint Presentation</vt:lpstr>
      <vt:lpstr>PowerPoint Presentation</vt:lpstr>
      <vt:lpstr>Roles and Responsibilities</vt:lpstr>
      <vt:lpstr>PowerPoint Presentation</vt:lpstr>
      <vt:lpstr>Drafting Tips</vt:lpstr>
      <vt:lpstr>Key Resources</vt:lpstr>
      <vt:lpstr>University Policy Group Contact Information</vt:lpstr>
      <vt:lpstr>Reference Checks</vt:lpstr>
      <vt:lpstr>Use Spark Hire to Request Reference Checks </vt:lpstr>
      <vt:lpstr>Setting up Your Reference Survey</vt:lpstr>
      <vt:lpstr>Setting up Your Reference Survey</vt:lpstr>
      <vt:lpstr>Inviting the Candidates</vt:lpstr>
      <vt:lpstr>Customize Your Message</vt:lpstr>
      <vt:lpstr>Set a Completion Deadline</vt:lpstr>
      <vt:lpstr>PowerPoint Presentation</vt:lpstr>
      <vt:lpstr>Compensation Reminders</vt:lpstr>
      <vt:lpstr>Florida Minimum Wage Reminder</vt:lpstr>
      <vt:lpstr>UF Staff Salary Structure – January 1</vt:lpstr>
      <vt:lpstr>Important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it can be long or short</dc:title>
  <dc:creator>Bales, Rick</dc:creator>
  <cp:lastModifiedBy>Otegui-Johnson, Florencia</cp:lastModifiedBy>
  <cp:revision>426</cp:revision>
  <dcterms:created xsi:type="dcterms:W3CDTF">2022-12-01T14:34:59Z</dcterms:created>
  <dcterms:modified xsi:type="dcterms:W3CDTF">2026-02-04T14:25:59Z</dcterms:modified>
</cp:coreProperties>
</file>