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media/image12.jpg" ContentType="image/jpg"/>
  <Override PartName="/ppt/media/image13.jpg" ContentType="image/jpg"/>
  <Override PartName="/ppt/media/image14.jpg" ContentType="image/jpg"/>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media/image15.jpg" ContentType="image/jpg"/>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 id="2147483695" r:id="rId2"/>
    <p:sldMasterId id="2147483707" r:id="rId3"/>
    <p:sldMasterId id="2147483721" r:id="rId4"/>
    <p:sldMasterId id="2147483727" r:id="rId5"/>
    <p:sldMasterId id="2147483733" r:id="rId6"/>
    <p:sldMasterId id="2147483745" r:id="rId7"/>
  </p:sldMasterIdLst>
  <p:notesMasterIdLst>
    <p:notesMasterId r:id="rId50"/>
  </p:notesMasterIdLst>
  <p:handoutMasterIdLst>
    <p:handoutMasterId r:id="rId51"/>
  </p:handoutMasterIdLst>
  <p:sldIdLst>
    <p:sldId id="256" r:id="rId8"/>
    <p:sldId id="2147482158" r:id="rId9"/>
    <p:sldId id="2147482154" r:id="rId10"/>
    <p:sldId id="2147374751" r:id="rId11"/>
    <p:sldId id="2147374749" r:id="rId12"/>
    <p:sldId id="2147374752" r:id="rId13"/>
    <p:sldId id="2147374750" r:id="rId14"/>
    <p:sldId id="2147374753" r:id="rId15"/>
    <p:sldId id="2147374754" r:id="rId16"/>
    <p:sldId id="2147374755" r:id="rId17"/>
    <p:sldId id="2147374756" r:id="rId18"/>
    <p:sldId id="2147374757" r:id="rId19"/>
    <p:sldId id="2147374759" r:id="rId20"/>
    <p:sldId id="2147482161" r:id="rId21"/>
    <p:sldId id="316" r:id="rId22"/>
    <p:sldId id="317" r:id="rId23"/>
    <p:sldId id="271" r:id="rId24"/>
    <p:sldId id="2147482163" r:id="rId25"/>
    <p:sldId id="261" r:id="rId26"/>
    <p:sldId id="262" r:id="rId27"/>
    <p:sldId id="2147482166" r:id="rId28"/>
    <p:sldId id="324" r:id="rId29"/>
    <p:sldId id="2147482160" r:id="rId30"/>
    <p:sldId id="266" r:id="rId31"/>
    <p:sldId id="273" r:id="rId32"/>
    <p:sldId id="274" r:id="rId33"/>
    <p:sldId id="268" r:id="rId34"/>
    <p:sldId id="269" r:id="rId35"/>
    <p:sldId id="265" r:id="rId36"/>
    <p:sldId id="2147482164" r:id="rId37"/>
    <p:sldId id="277" r:id="rId38"/>
    <p:sldId id="2147482165" r:id="rId39"/>
    <p:sldId id="2147482162" r:id="rId40"/>
    <p:sldId id="287" r:id="rId41"/>
    <p:sldId id="2147374873" r:id="rId42"/>
    <p:sldId id="2147374880" r:id="rId43"/>
    <p:sldId id="2147374867" r:id="rId44"/>
    <p:sldId id="2147374878" r:id="rId45"/>
    <p:sldId id="2147374881" r:id="rId46"/>
    <p:sldId id="2147482157" r:id="rId47"/>
    <p:sldId id="670" r:id="rId48"/>
    <p:sldId id="214737489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19DF1C1-3C72-E348-9D96-38FD89C045C3}">
          <p14:sldIdLst>
            <p14:sldId id="256"/>
            <p14:sldId id="2147482158"/>
          </p14:sldIdLst>
        </p14:section>
        <p14:section name="VP's Office" id="{5E9D4522-3E9E-4396-8B17-80B6DE18310D}">
          <p14:sldIdLst>
            <p14:sldId id="2147482154"/>
            <p14:sldId id="2147374751"/>
            <p14:sldId id="2147374749"/>
            <p14:sldId id="2147374752"/>
            <p14:sldId id="2147374750"/>
            <p14:sldId id="2147374753"/>
            <p14:sldId id="2147374754"/>
            <p14:sldId id="2147374755"/>
            <p14:sldId id="2147374756"/>
            <p14:sldId id="2147374757"/>
            <p14:sldId id="2147374759"/>
          </p14:sldIdLst>
        </p14:section>
        <p14:section name="C&amp;C" id="{64EB5ECD-2BE7-456A-B2B5-AE1F5D1F8338}">
          <p14:sldIdLst>
            <p14:sldId id="2147482161"/>
            <p14:sldId id="316"/>
            <p14:sldId id="317"/>
            <p14:sldId id="271"/>
          </p14:sldIdLst>
        </p14:section>
        <p14:section name="TAO" id="{4B38C32E-BC98-4A2E-B225-3A531812AA20}">
          <p14:sldIdLst>
            <p14:sldId id="2147482163"/>
            <p14:sldId id="261"/>
            <p14:sldId id="262"/>
          </p14:sldIdLst>
        </p14:section>
        <p14:section name="UF Engaged" id="{3C18F3B6-FC9A-4F0A-8953-B8F1E5364F66}">
          <p14:sldIdLst>
            <p14:sldId id="2147482166"/>
            <p14:sldId id="324"/>
          </p14:sldIdLst>
        </p14:section>
        <p14:section name="EOR" id="{53753D07-FF1B-4B99-8F50-4B13BCE6C499}">
          <p14:sldIdLst>
            <p14:sldId id="2147482160"/>
            <p14:sldId id="266"/>
            <p14:sldId id="273"/>
            <p14:sldId id="274"/>
            <p14:sldId id="268"/>
            <p14:sldId id="269"/>
            <p14:sldId id="265"/>
          </p14:sldIdLst>
        </p14:section>
        <p14:section name="Benefits" id="{93E06932-CEA9-4423-B526-FCDAB6768CE0}">
          <p14:sldIdLst>
            <p14:sldId id="2147482164"/>
            <p14:sldId id="277"/>
            <p14:sldId id="2147482165"/>
          </p14:sldIdLst>
        </p14:section>
        <p14:section name="Youth Compliance" id="{418B2970-A445-4A07-BA0E-9948816C3550}">
          <p14:sldIdLst>
            <p14:sldId id="2147482162"/>
            <p14:sldId id="287"/>
            <p14:sldId id="2147374873"/>
            <p14:sldId id="2147374880"/>
            <p14:sldId id="2147374867"/>
            <p14:sldId id="2147374878"/>
            <p14:sldId id="2147374881"/>
          </p14:sldIdLst>
        </p14:section>
        <p14:section name="EEP" id="{429A546A-33CD-4D48-B986-3821D1534E24}">
          <p14:sldIdLst>
            <p14:sldId id="2147482157"/>
            <p14:sldId id="670"/>
          </p14:sldIdLst>
        </p14:section>
        <p14:section name="Closing" id="{277665DD-8E71-4FDF-B712-9CE271213811}">
          <p14:sldIdLst>
            <p14:sldId id="21473748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9A1A43-D800-094D-A464-1D031AF0CCFE}" name="Dunkiel, Ella" initials="ED" userId="S::dunkiele@ufl.edu::89af631d-9fe3-427f-b16c-77acd4433d5b" providerId="AD"/>
  <p188:author id="{8C3A0048-5998-E6ED-ED72-1A3F55161727}" name="Grabavoy, Mimi" initials="OG" userId="S::ovismarmg@UFL.EDU::473ee1eb-acaf-4e82-8a7a-53144ff49b69" providerId="AD"/>
  <p188:author id="{9426C36F-E27D-A877-0338-12E0198E6BE3}" name="Schimmel-Cruz,Nadja" initials="Sc" userId="S::n.schimmelcruz@ufl.edu::40ed9509-0b56-4a24-8714-042fecf717dc" providerId="AD"/>
  <p188:author id="{D9239074-139E-874E-E09B-4F754A63AC22}" name="Edwards,Shannon" initials="Ed" userId="S::shannon.edwards@ufl.edu::50173e5a-4d61-40b6-a989-30ad04ba0290" providerId="AD"/>
  <p188:author id="{4DAFD79F-F1CD-80DA-F345-BD7946EBFEB0}" name="Buxton, Megan A." initials="BM" userId="S::buxtonm@ufl.edu::6da4eb3f-652c-4cbe-bc2e-ec2bf1becaa7" providerId="AD"/>
  <p188:author id="{ACCB88D2-9BFE-1AC9-753A-4676E57DB5F8}" name="Dunkiel, Ella" initials="ED" userId="S::edunkiel@deloitte.com::88cb8833-6e03-42a4-b462-14eed6886272" providerId="AD"/>
  <p188:author id="{F7B1C5D9-7B62-77AF-9C48-6778BA799DB5}" name="Malloy, Kristin" initials="MK" userId="S::k.malloy@ufl.edu::42d71070-b33c-48d0-b9f7-b17e5e4424d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A4616"/>
    <a:srgbClr val="002657"/>
    <a:srgbClr val="4D4D4D"/>
    <a:srgbClr val="003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96247" autoAdjust="0"/>
  </p:normalViewPr>
  <p:slideViewPr>
    <p:cSldViewPr snapToGrid="0" snapToObjects="1">
      <p:cViewPr varScale="1">
        <p:scale>
          <a:sx n="106" d="100"/>
          <a:sy n="106" d="100"/>
        </p:scale>
        <p:origin x="924" y="114"/>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97C7CA-4BC0-4A7D-A1BE-1EFF4BEF92B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6692739-1549-4A66-A56F-BB089C54D720}">
      <dgm:prSet custT="1"/>
      <dgm:spPr/>
      <dgm:t>
        <a:bodyPr/>
        <a:lstStyle/>
        <a:p>
          <a:pPr>
            <a:lnSpc>
              <a:spcPct val="100000"/>
            </a:lnSpc>
          </a:pPr>
          <a:r>
            <a:rPr lang="en-US" sz="2600" dirty="0">
              <a:latin typeface="IBM Plex Sans" panose="020B0503050203000203" pitchFamily="34" charset="0"/>
            </a:rPr>
            <a:t>TEAMS &amp; Faculty </a:t>
          </a:r>
        </a:p>
        <a:p>
          <a:pPr>
            <a:lnSpc>
              <a:spcPct val="100000"/>
            </a:lnSpc>
          </a:pPr>
          <a:r>
            <a:rPr lang="en-US" sz="2600" dirty="0">
              <a:latin typeface="IBM Plex Sans" panose="020B0503050203000203" pitchFamily="34" charset="0"/>
            </a:rPr>
            <a:t>Special Pay Increase Request </a:t>
          </a:r>
        </a:p>
      </dgm:t>
    </dgm:pt>
    <dgm:pt modelId="{FCDD238E-4450-4AA7-AC71-316C44F52A88}" type="parTrans" cxnId="{A718B712-CCB4-4F0D-8D1B-F1B31A4E63B4}">
      <dgm:prSet/>
      <dgm:spPr/>
      <dgm:t>
        <a:bodyPr/>
        <a:lstStyle/>
        <a:p>
          <a:endParaRPr lang="en-US"/>
        </a:p>
      </dgm:t>
    </dgm:pt>
    <dgm:pt modelId="{CCF91886-1516-49D5-BA39-9065299BF2B7}" type="sibTrans" cxnId="{A718B712-CCB4-4F0D-8D1B-F1B31A4E63B4}">
      <dgm:prSet/>
      <dgm:spPr/>
      <dgm:t>
        <a:bodyPr/>
        <a:lstStyle/>
        <a:p>
          <a:endParaRPr lang="en-US"/>
        </a:p>
      </dgm:t>
    </dgm:pt>
    <dgm:pt modelId="{02646688-15E3-49C5-B959-A5DFA615B293}">
      <dgm:prSet custT="1"/>
      <dgm:spPr/>
      <dgm:t>
        <a:bodyPr/>
        <a:lstStyle/>
        <a:p>
          <a:pPr>
            <a:lnSpc>
              <a:spcPct val="100000"/>
            </a:lnSpc>
          </a:pPr>
          <a:r>
            <a:rPr lang="en-US" sz="2400" dirty="0">
              <a:latin typeface="IBM Plex Sans" panose="020B0503050203000203" pitchFamily="34" charset="0"/>
            </a:rPr>
            <a:t>Effective date is the date UFHR/Provost or designee approves special pay action</a:t>
          </a:r>
        </a:p>
      </dgm:t>
    </dgm:pt>
    <dgm:pt modelId="{6775C573-6CE7-469D-AD7A-1C98F50B4C3E}" type="parTrans" cxnId="{70218B59-6432-4E60-A6D6-2B735B5D5BF3}">
      <dgm:prSet/>
      <dgm:spPr/>
      <dgm:t>
        <a:bodyPr/>
        <a:lstStyle/>
        <a:p>
          <a:endParaRPr lang="en-US"/>
        </a:p>
      </dgm:t>
    </dgm:pt>
    <dgm:pt modelId="{94E1B096-3C8A-4D6D-BB98-DCB312345A12}" type="sibTrans" cxnId="{70218B59-6432-4E60-A6D6-2B735B5D5BF3}">
      <dgm:prSet/>
      <dgm:spPr/>
      <dgm:t>
        <a:bodyPr/>
        <a:lstStyle/>
        <a:p>
          <a:endParaRPr lang="en-US"/>
        </a:p>
      </dgm:t>
    </dgm:pt>
    <dgm:pt modelId="{ECF3C0B3-A8E0-4781-AB68-B86C3BC65C94}">
      <dgm:prSet custT="1"/>
      <dgm:spPr/>
      <dgm:t>
        <a:bodyPr/>
        <a:lstStyle/>
        <a:p>
          <a:pPr marL="0" lvl="0" indent="0" algn="l" defTabSz="1155700">
            <a:lnSpc>
              <a:spcPct val="100000"/>
            </a:lnSpc>
            <a:spcBef>
              <a:spcPct val="0"/>
            </a:spcBef>
            <a:spcAft>
              <a:spcPct val="35000"/>
            </a:spcAft>
            <a:buNone/>
          </a:pPr>
          <a:r>
            <a:rPr lang="en-US" sz="2600" kern="1200" dirty="0">
              <a:solidFill>
                <a:srgbClr val="00346A">
                  <a:hueOff val="0"/>
                  <a:satOff val="0"/>
                  <a:lumOff val="0"/>
                  <a:alphaOff val="0"/>
                </a:srgbClr>
              </a:solidFill>
              <a:latin typeface="IBM Plex Sans" panose="020B0503050203000203" pitchFamily="34" charset="0"/>
              <a:ea typeface="+mn-ea"/>
              <a:cs typeface="+mn-cs"/>
            </a:rPr>
            <a:t>Request of Approval of Additional University Employment (HR600)</a:t>
          </a:r>
        </a:p>
      </dgm:t>
    </dgm:pt>
    <dgm:pt modelId="{79C1B9EF-31E9-441B-B716-3558C04A6C86}" type="parTrans" cxnId="{075CD2D9-6C2C-4C19-9A38-84E77F1D1767}">
      <dgm:prSet/>
      <dgm:spPr/>
      <dgm:t>
        <a:bodyPr/>
        <a:lstStyle/>
        <a:p>
          <a:endParaRPr lang="en-US"/>
        </a:p>
      </dgm:t>
    </dgm:pt>
    <dgm:pt modelId="{BC2453BB-97D7-42FA-8BBA-C1919BFE1B0B}" type="sibTrans" cxnId="{075CD2D9-6C2C-4C19-9A38-84E77F1D1767}">
      <dgm:prSet/>
      <dgm:spPr/>
      <dgm:t>
        <a:bodyPr/>
        <a:lstStyle/>
        <a:p>
          <a:endParaRPr lang="en-US"/>
        </a:p>
      </dgm:t>
    </dgm:pt>
    <dgm:pt modelId="{E7B296D7-D569-4F7C-A73E-3A12CDF528B8}">
      <dgm:prSet custT="1"/>
      <dgm:spPr/>
      <dgm:t>
        <a:bodyPr/>
        <a:lstStyle/>
        <a:p>
          <a:pPr marL="0" lvl="0" indent="0" algn="l" defTabSz="1066800">
            <a:lnSpc>
              <a:spcPct val="100000"/>
            </a:lnSpc>
            <a:spcBef>
              <a:spcPct val="0"/>
            </a:spcBef>
            <a:spcAft>
              <a:spcPct val="35000"/>
            </a:spcAft>
            <a:buNone/>
          </a:pPr>
          <a:r>
            <a:rPr lang="en-US" sz="2400" kern="1200" dirty="0">
              <a:solidFill>
                <a:srgbClr val="00346A">
                  <a:hueOff val="0"/>
                  <a:satOff val="0"/>
                  <a:lumOff val="0"/>
                  <a:alphaOff val="0"/>
                </a:srgbClr>
              </a:solidFill>
              <a:latin typeface="IBM Plex Sans" panose="020B0503050203000203" pitchFamily="34" charset="0"/>
              <a:ea typeface="+mn-ea"/>
              <a:cs typeface="+mn-cs"/>
            </a:rPr>
            <a:t>Required authorization from UFHR Immigration Compliance Services for international employees</a:t>
          </a:r>
        </a:p>
      </dgm:t>
    </dgm:pt>
    <dgm:pt modelId="{683B73CF-CACC-449F-ABA8-95F84C8621AC}" type="parTrans" cxnId="{9485B31E-CFEB-4AAD-BF7A-7FBC377B7741}">
      <dgm:prSet/>
      <dgm:spPr/>
      <dgm:t>
        <a:bodyPr/>
        <a:lstStyle/>
        <a:p>
          <a:endParaRPr lang="en-US"/>
        </a:p>
      </dgm:t>
    </dgm:pt>
    <dgm:pt modelId="{12164152-E4CA-432F-8A3E-A9595360AAD0}" type="sibTrans" cxnId="{9485B31E-CFEB-4AAD-BF7A-7FBC377B7741}">
      <dgm:prSet/>
      <dgm:spPr/>
      <dgm:t>
        <a:bodyPr/>
        <a:lstStyle/>
        <a:p>
          <a:endParaRPr lang="en-US"/>
        </a:p>
      </dgm:t>
    </dgm:pt>
    <dgm:pt modelId="{DDA04ACF-0054-4E59-BA0E-4C99B21721E4}" type="pres">
      <dgm:prSet presAssocID="{EA97C7CA-4BC0-4A7D-A1BE-1EFF4BEF92B6}" presName="root" presStyleCnt="0">
        <dgm:presLayoutVars>
          <dgm:dir/>
          <dgm:resizeHandles val="exact"/>
        </dgm:presLayoutVars>
      </dgm:prSet>
      <dgm:spPr/>
    </dgm:pt>
    <dgm:pt modelId="{B5E546DD-D870-45DD-B259-E7545D369D16}" type="pres">
      <dgm:prSet presAssocID="{C6692739-1549-4A66-A56F-BB089C54D720}" presName="compNode" presStyleCnt="0"/>
      <dgm:spPr/>
    </dgm:pt>
    <dgm:pt modelId="{50545167-6CD3-4FB1-B474-32D9ACF443A9}" type="pres">
      <dgm:prSet presAssocID="{C6692739-1549-4A66-A56F-BB089C54D720}" presName="bgRect" presStyleLbl="bgShp" presStyleIdx="0" presStyleCnt="2" custLinFactNeighborX="-9021" custLinFactNeighborY="-2756"/>
      <dgm:spPr/>
    </dgm:pt>
    <dgm:pt modelId="{03DF27FE-D92F-4E7B-8230-829F0FFBB035}" type="pres">
      <dgm:prSet presAssocID="{C6692739-1549-4A66-A56F-BB089C54D72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3B77871A-EA53-4AAB-9AE0-B38625C0F9CC}" type="pres">
      <dgm:prSet presAssocID="{C6692739-1549-4A66-A56F-BB089C54D720}" presName="spaceRect" presStyleCnt="0"/>
      <dgm:spPr/>
    </dgm:pt>
    <dgm:pt modelId="{EE24AEDB-0148-495D-B832-8956D1E38C60}" type="pres">
      <dgm:prSet presAssocID="{C6692739-1549-4A66-A56F-BB089C54D720}" presName="parTx" presStyleLbl="revTx" presStyleIdx="0" presStyleCnt="4">
        <dgm:presLayoutVars>
          <dgm:chMax val="0"/>
          <dgm:chPref val="0"/>
        </dgm:presLayoutVars>
      </dgm:prSet>
      <dgm:spPr/>
    </dgm:pt>
    <dgm:pt modelId="{C127DF07-6016-467D-88CE-E85389AB1358}" type="pres">
      <dgm:prSet presAssocID="{C6692739-1549-4A66-A56F-BB089C54D720}" presName="desTx" presStyleLbl="revTx" presStyleIdx="1" presStyleCnt="4">
        <dgm:presLayoutVars/>
      </dgm:prSet>
      <dgm:spPr/>
    </dgm:pt>
    <dgm:pt modelId="{3C80ADD2-8CDB-45E4-95F9-3B47F3CFF7B3}" type="pres">
      <dgm:prSet presAssocID="{CCF91886-1516-49D5-BA39-9065299BF2B7}" presName="sibTrans" presStyleCnt="0"/>
      <dgm:spPr/>
    </dgm:pt>
    <dgm:pt modelId="{063C43BA-E4FE-4DC0-BE1F-28EE10321047}" type="pres">
      <dgm:prSet presAssocID="{ECF3C0B3-A8E0-4781-AB68-B86C3BC65C94}" presName="compNode" presStyleCnt="0"/>
      <dgm:spPr/>
    </dgm:pt>
    <dgm:pt modelId="{BA886B0E-7533-4068-A013-A515569B036C}" type="pres">
      <dgm:prSet presAssocID="{ECF3C0B3-A8E0-4781-AB68-B86C3BC65C94}" presName="bgRect" presStyleLbl="bgShp" presStyleIdx="1" presStyleCnt="2"/>
      <dgm:spPr/>
    </dgm:pt>
    <dgm:pt modelId="{0D681C71-47BE-458B-AD39-B5F1738E8BC4}" type="pres">
      <dgm:prSet presAssocID="{ECF3C0B3-A8E0-4781-AB68-B86C3BC65C9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ffice Worker"/>
        </a:ext>
      </dgm:extLst>
    </dgm:pt>
    <dgm:pt modelId="{A907C22F-D9E7-41A0-8392-22CCAF6D2B4C}" type="pres">
      <dgm:prSet presAssocID="{ECF3C0B3-A8E0-4781-AB68-B86C3BC65C94}" presName="spaceRect" presStyleCnt="0"/>
      <dgm:spPr/>
    </dgm:pt>
    <dgm:pt modelId="{578C9C00-DE3B-4D20-A694-999C261F6112}" type="pres">
      <dgm:prSet presAssocID="{ECF3C0B3-A8E0-4781-AB68-B86C3BC65C94}" presName="parTx" presStyleLbl="revTx" presStyleIdx="2" presStyleCnt="4">
        <dgm:presLayoutVars>
          <dgm:chMax val="0"/>
          <dgm:chPref val="0"/>
        </dgm:presLayoutVars>
      </dgm:prSet>
      <dgm:spPr/>
    </dgm:pt>
    <dgm:pt modelId="{159E885E-4844-45D8-9937-AF0EECCDDC74}" type="pres">
      <dgm:prSet presAssocID="{ECF3C0B3-A8E0-4781-AB68-B86C3BC65C94}" presName="desTx" presStyleLbl="revTx" presStyleIdx="3" presStyleCnt="4">
        <dgm:presLayoutVars/>
      </dgm:prSet>
      <dgm:spPr/>
    </dgm:pt>
  </dgm:ptLst>
  <dgm:cxnLst>
    <dgm:cxn modelId="{A718B712-CCB4-4F0D-8D1B-F1B31A4E63B4}" srcId="{EA97C7CA-4BC0-4A7D-A1BE-1EFF4BEF92B6}" destId="{C6692739-1549-4A66-A56F-BB089C54D720}" srcOrd="0" destOrd="0" parTransId="{FCDD238E-4450-4AA7-AC71-316C44F52A88}" sibTransId="{CCF91886-1516-49D5-BA39-9065299BF2B7}"/>
    <dgm:cxn modelId="{9485B31E-CFEB-4AAD-BF7A-7FBC377B7741}" srcId="{ECF3C0B3-A8E0-4781-AB68-B86C3BC65C94}" destId="{E7B296D7-D569-4F7C-A73E-3A12CDF528B8}" srcOrd="0" destOrd="0" parTransId="{683B73CF-CACC-449F-ABA8-95F84C8621AC}" sibTransId="{12164152-E4CA-432F-8A3E-A9595360AAD0}"/>
    <dgm:cxn modelId="{3F19FE6B-E7AB-4972-9A69-A283FB1A7D69}" type="presOf" srcId="{ECF3C0B3-A8E0-4781-AB68-B86C3BC65C94}" destId="{578C9C00-DE3B-4D20-A694-999C261F6112}" srcOrd="0" destOrd="0" presId="urn:microsoft.com/office/officeart/2018/2/layout/IconVerticalSolidList"/>
    <dgm:cxn modelId="{70218B59-6432-4E60-A6D6-2B735B5D5BF3}" srcId="{C6692739-1549-4A66-A56F-BB089C54D720}" destId="{02646688-15E3-49C5-B959-A5DFA615B293}" srcOrd="0" destOrd="0" parTransId="{6775C573-6CE7-469D-AD7A-1C98F50B4C3E}" sibTransId="{94E1B096-3C8A-4D6D-BB98-DCB312345A12}"/>
    <dgm:cxn modelId="{EB5C4C7C-66D4-4D69-A93C-A0218DEF6BDD}" type="presOf" srcId="{EA97C7CA-4BC0-4A7D-A1BE-1EFF4BEF92B6}" destId="{DDA04ACF-0054-4E59-BA0E-4C99B21721E4}" srcOrd="0" destOrd="0" presId="urn:microsoft.com/office/officeart/2018/2/layout/IconVerticalSolidList"/>
    <dgm:cxn modelId="{DD2D08AC-3067-4830-87FE-D8C501B10322}" type="presOf" srcId="{E7B296D7-D569-4F7C-A73E-3A12CDF528B8}" destId="{159E885E-4844-45D8-9937-AF0EECCDDC74}" srcOrd="0" destOrd="0" presId="urn:microsoft.com/office/officeart/2018/2/layout/IconVerticalSolidList"/>
    <dgm:cxn modelId="{8EE731BE-740C-44B3-B81B-20C946FD547B}" type="presOf" srcId="{02646688-15E3-49C5-B959-A5DFA615B293}" destId="{C127DF07-6016-467D-88CE-E85389AB1358}" srcOrd="0" destOrd="0" presId="urn:microsoft.com/office/officeart/2018/2/layout/IconVerticalSolidList"/>
    <dgm:cxn modelId="{075CD2D9-6C2C-4C19-9A38-84E77F1D1767}" srcId="{EA97C7CA-4BC0-4A7D-A1BE-1EFF4BEF92B6}" destId="{ECF3C0B3-A8E0-4781-AB68-B86C3BC65C94}" srcOrd="1" destOrd="0" parTransId="{79C1B9EF-31E9-441B-B716-3558C04A6C86}" sibTransId="{BC2453BB-97D7-42FA-8BBA-C1919BFE1B0B}"/>
    <dgm:cxn modelId="{1A922CFA-B094-4ACF-AC6F-035808E75CF3}" type="presOf" srcId="{C6692739-1549-4A66-A56F-BB089C54D720}" destId="{EE24AEDB-0148-495D-B832-8956D1E38C60}" srcOrd="0" destOrd="0" presId="urn:microsoft.com/office/officeart/2018/2/layout/IconVerticalSolidList"/>
    <dgm:cxn modelId="{46B05978-4F51-42B6-8417-4F465D70D96B}" type="presParOf" srcId="{DDA04ACF-0054-4E59-BA0E-4C99B21721E4}" destId="{B5E546DD-D870-45DD-B259-E7545D369D16}" srcOrd="0" destOrd="0" presId="urn:microsoft.com/office/officeart/2018/2/layout/IconVerticalSolidList"/>
    <dgm:cxn modelId="{31954857-3EAB-4FEE-B9AC-EA1774969730}" type="presParOf" srcId="{B5E546DD-D870-45DD-B259-E7545D369D16}" destId="{50545167-6CD3-4FB1-B474-32D9ACF443A9}" srcOrd="0" destOrd="0" presId="urn:microsoft.com/office/officeart/2018/2/layout/IconVerticalSolidList"/>
    <dgm:cxn modelId="{3D5C045A-162C-4373-BF0F-6E796E2C6BC6}" type="presParOf" srcId="{B5E546DD-D870-45DD-B259-E7545D369D16}" destId="{03DF27FE-D92F-4E7B-8230-829F0FFBB035}" srcOrd="1" destOrd="0" presId="urn:microsoft.com/office/officeart/2018/2/layout/IconVerticalSolidList"/>
    <dgm:cxn modelId="{1E07DF8E-4D95-42A4-8371-DA2CE5ABB3F0}" type="presParOf" srcId="{B5E546DD-D870-45DD-B259-E7545D369D16}" destId="{3B77871A-EA53-4AAB-9AE0-B38625C0F9CC}" srcOrd="2" destOrd="0" presId="urn:microsoft.com/office/officeart/2018/2/layout/IconVerticalSolidList"/>
    <dgm:cxn modelId="{F9B0FB86-96CA-42AE-BEBA-20F6842ECF9F}" type="presParOf" srcId="{B5E546DD-D870-45DD-B259-E7545D369D16}" destId="{EE24AEDB-0148-495D-B832-8956D1E38C60}" srcOrd="3" destOrd="0" presId="urn:microsoft.com/office/officeart/2018/2/layout/IconVerticalSolidList"/>
    <dgm:cxn modelId="{E25BAD6B-2B85-45A4-BB7D-BD131C2A837E}" type="presParOf" srcId="{B5E546DD-D870-45DD-B259-E7545D369D16}" destId="{C127DF07-6016-467D-88CE-E85389AB1358}" srcOrd="4" destOrd="0" presId="urn:microsoft.com/office/officeart/2018/2/layout/IconVerticalSolidList"/>
    <dgm:cxn modelId="{15B591EA-FE13-492C-BA51-1371CCC0C87A}" type="presParOf" srcId="{DDA04ACF-0054-4E59-BA0E-4C99B21721E4}" destId="{3C80ADD2-8CDB-45E4-95F9-3B47F3CFF7B3}" srcOrd="1" destOrd="0" presId="urn:microsoft.com/office/officeart/2018/2/layout/IconVerticalSolidList"/>
    <dgm:cxn modelId="{F2C9BADE-1F30-4F24-B67C-16697C4B8929}" type="presParOf" srcId="{DDA04ACF-0054-4E59-BA0E-4C99B21721E4}" destId="{063C43BA-E4FE-4DC0-BE1F-28EE10321047}" srcOrd="2" destOrd="0" presId="urn:microsoft.com/office/officeart/2018/2/layout/IconVerticalSolidList"/>
    <dgm:cxn modelId="{6597885F-AA39-40A8-BE9D-EB9F99F3C4CC}" type="presParOf" srcId="{063C43BA-E4FE-4DC0-BE1F-28EE10321047}" destId="{BA886B0E-7533-4068-A013-A515569B036C}" srcOrd="0" destOrd="0" presId="urn:microsoft.com/office/officeart/2018/2/layout/IconVerticalSolidList"/>
    <dgm:cxn modelId="{35311A89-A771-4E0A-B360-21562297678E}" type="presParOf" srcId="{063C43BA-E4FE-4DC0-BE1F-28EE10321047}" destId="{0D681C71-47BE-458B-AD39-B5F1738E8BC4}" srcOrd="1" destOrd="0" presId="urn:microsoft.com/office/officeart/2018/2/layout/IconVerticalSolidList"/>
    <dgm:cxn modelId="{E26606E7-09A3-48B3-A54E-DD9A63D7E879}" type="presParOf" srcId="{063C43BA-E4FE-4DC0-BE1F-28EE10321047}" destId="{A907C22F-D9E7-41A0-8392-22CCAF6D2B4C}" srcOrd="2" destOrd="0" presId="urn:microsoft.com/office/officeart/2018/2/layout/IconVerticalSolidList"/>
    <dgm:cxn modelId="{99027808-464B-4FA3-8C52-5258C88BE058}" type="presParOf" srcId="{063C43BA-E4FE-4DC0-BE1F-28EE10321047}" destId="{578C9C00-DE3B-4D20-A694-999C261F6112}" srcOrd="3" destOrd="0" presId="urn:microsoft.com/office/officeart/2018/2/layout/IconVerticalSolidList"/>
    <dgm:cxn modelId="{171E1D69-872E-450F-B8CE-3A86F4CF6E9D}" type="presParOf" srcId="{063C43BA-E4FE-4DC0-BE1F-28EE10321047}" destId="{159E885E-4844-45D8-9937-AF0EECCDDC74}"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239539-B0B8-4A05-8AEF-DEC30B22D7D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F118E54-A781-4D96-BED6-BB3CB6CBA3F2}">
      <dgm:prSet/>
      <dgm:spPr/>
      <dgm:t>
        <a:bodyPr/>
        <a:lstStyle/>
        <a:p>
          <a:r>
            <a:rPr lang="en-US"/>
            <a:t>We have identified strategies to improve operational processes</a:t>
          </a:r>
        </a:p>
      </dgm:t>
    </dgm:pt>
    <dgm:pt modelId="{3CC09C05-B570-41CC-9060-01098CA887F9}" type="parTrans" cxnId="{F130C3A9-9D4D-4438-AC46-A6F3ACD39E60}">
      <dgm:prSet/>
      <dgm:spPr/>
      <dgm:t>
        <a:bodyPr/>
        <a:lstStyle/>
        <a:p>
          <a:endParaRPr lang="en-US"/>
        </a:p>
      </dgm:t>
    </dgm:pt>
    <dgm:pt modelId="{E3F932DE-86B8-41A0-9590-5BB0E51C69C3}" type="sibTrans" cxnId="{F130C3A9-9D4D-4438-AC46-A6F3ACD39E60}">
      <dgm:prSet/>
      <dgm:spPr/>
      <dgm:t>
        <a:bodyPr/>
        <a:lstStyle/>
        <a:p>
          <a:endParaRPr lang="en-US"/>
        </a:p>
      </dgm:t>
    </dgm:pt>
    <dgm:pt modelId="{E3B44D23-3AFA-4938-848B-21EF884CB68A}">
      <dgm:prSet/>
      <dgm:spPr/>
      <dgm:t>
        <a:bodyPr/>
        <a:lstStyle/>
        <a:p>
          <a:r>
            <a:rPr lang="en-US"/>
            <a:t>Maintain compliance</a:t>
          </a:r>
        </a:p>
      </dgm:t>
    </dgm:pt>
    <dgm:pt modelId="{E4F801B9-9DF2-429C-A17A-74FA5FEBD699}" type="parTrans" cxnId="{33F6C488-7136-4105-BB63-CEEFB9E13F5B}">
      <dgm:prSet/>
      <dgm:spPr/>
      <dgm:t>
        <a:bodyPr/>
        <a:lstStyle/>
        <a:p>
          <a:endParaRPr lang="en-US"/>
        </a:p>
      </dgm:t>
    </dgm:pt>
    <dgm:pt modelId="{BA85FA71-980C-4B7C-8696-348FB414C63D}" type="sibTrans" cxnId="{33F6C488-7136-4105-BB63-CEEFB9E13F5B}">
      <dgm:prSet/>
      <dgm:spPr/>
      <dgm:t>
        <a:bodyPr/>
        <a:lstStyle/>
        <a:p>
          <a:endParaRPr lang="en-US"/>
        </a:p>
      </dgm:t>
    </dgm:pt>
    <dgm:pt modelId="{B72E54E3-12BD-4DE6-92D7-398C7A12B500}">
      <dgm:prSet/>
      <dgm:spPr/>
      <dgm:t>
        <a:bodyPr/>
        <a:lstStyle/>
        <a:p>
          <a:r>
            <a:rPr lang="en-US"/>
            <a:t>Improve accuracy</a:t>
          </a:r>
        </a:p>
      </dgm:t>
    </dgm:pt>
    <dgm:pt modelId="{C366E264-818C-4E0E-8F1B-E3D431D9B930}" type="parTrans" cxnId="{82276E8E-C3F5-4758-B4F9-8C9DDA749010}">
      <dgm:prSet/>
      <dgm:spPr/>
      <dgm:t>
        <a:bodyPr/>
        <a:lstStyle/>
        <a:p>
          <a:endParaRPr lang="en-US"/>
        </a:p>
      </dgm:t>
    </dgm:pt>
    <dgm:pt modelId="{4C106AC4-C75C-4DD1-B74F-D3DCC6323E93}" type="sibTrans" cxnId="{82276E8E-C3F5-4758-B4F9-8C9DDA749010}">
      <dgm:prSet/>
      <dgm:spPr/>
      <dgm:t>
        <a:bodyPr/>
        <a:lstStyle/>
        <a:p>
          <a:endParaRPr lang="en-US"/>
        </a:p>
      </dgm:t>
    </dgm:pt>
    <dgm:pt modelId="{E9E10ABA-879B-4D00-895E-B4A1BC2232FC}">
      <dgm:prSet/>
      <dgm:spPr/>
      <dgm:t>
        <a:bodyPr/>
        <a:lstStyle/>
        <a:p>
          <a:r>
            <a:rPr lang="en-US" dirty="0"/>
            <a:t>Better reflect current state as we prepare for Workday implementation </a:t>
          </a:r>
        </a:p>
      </dgm:t>
    </dgm:pt>
    <dgm:pt modelId="{5C120BF5-AF1B-4B33-8D03-CE7209CAA800}" type="parTrans" cxnId="{3BAE64C3-2739-4696-9475-50E34004AA5B}">
      <dgm:prSet/>
      <dgm:spPr/>
      <dgm:t>
        <a:bodyPr/>
        <a:lstStyle/>
        <a:p>
          <a:endParaRPr lang="en-US"/>
        </a:p>
      </dgm:t>
    </dgm:pt>
    <dgm:pt modelId="{9753F775-FAF7-41EF-BA63-60052AE1F26C}" type="sibTrans" cxnId="{3BAE64C3-2739-4696-9475-50E34004AA5B}">
      <dgm:prSet/>
      <dgm:spPr/>
      <dgm:t>
        <a:bodyPr/>
        <a:lstStyle/>
        <a:p>
          <a:endParaRPr lang="en-US"/>
        </a:p>
      </dgm:t>
    </dgm:pt>
    <dgm:pt modelId="{28C79B45-B626-4626-BE9A-856FCF934F70}">
      <dgm:prSet/>
      <dgm:spPr/>
      <dgm:t>
        <a:bodyPr/>
        <a:lstStyle/>
        <a:p>
          <a:r>
            <a:rPr lang="en-US" dirty="0"/>
            <a:t>As of April 1, mandatory review of position descriptions prior to posting</a:t>
          </a:r>
        </a:p>
      </dgm:t>
    </dgm:pt>
    <dgm:pt modelId="{B56D09DD-9550-4E75-A9EC-DA702C72A9EB}" type="parTrans" cxnId="{E45DD1F1-0EE0-45F5-AB36-713F0C6E7412}">
      <dgm:prSet/>
      <dgm:spPr/>
      <dgm:t>
        <a:bodyPr/>
        <a:lstStyle/>
        <a:p>
          <a:endParaRPr lang="en-US"/>
        </a:p>
      </dgm:t>
    </dgm:pt>
    <dgm:pt modelId="{655CCA90-B918-4B99-8D95-022AA2EB79C1}" type="sibTrans" cxnId="{E45DD1F1-0EE0-45F5-AB36-713F0C6E7412}">
      <dgm:prSet/>
      <dgm:spPr/>
      <dgm:t>
        <a:bodyPr/>
        <a:lstStyle/>
        <a:p>
          <a:endParaRPr lang="en-US"/>
        </a:p>
      </dgm:t>
    </dgm:pt>
    <dgm:pt modelId="{20375801-16FC-4400-AE7C-D6D1CFCCDC40}">
      <dgm:prSet/>
      <dgm:spPr/>
      <dgm:t>
        <a:bodyPr/>
        <a:lstStyle/>
        <a:p>
          <a:r>
            <a:rPr lang="en-US" dirty="0"/>
            <a:t>Effective May 1, vacant positions that have been vacant for a minimum of three (3) years will be inactivated </a:t>
          </a:r>
        </a:p>
      </dgm:t>
    </dgm:pt>
    <dgm:pt modelId="{2887D89F-31A7-4394-81F3-3470A501EABE}" type="parTrans" cxnId="{1EF8CF29-84BF-4853-B404-89BF223BBEA4}">
      <dgm:prSet/>
      <dgm:spPr/>
      <dgm:t>
        <a:bodyPr/>
        <a:lstStyle/>
        <a:p>
          <a:endParaRPr lang="en-US"/>
        </a:p>
      </dgm:t>
    </dgm:pt>
    <dgm:pt modelId="{4886AC4B-6990-4C8C-9905-BD209517A2AB}" type="sibTrans" cxnId="{1EF8CF29-84BF-4853-B404-89BF223BBEA4}">
      <dgm:prSet/>
      <dgm:spPr/>
      <dgm:t>
        <a:bodyPr/>
        <a:lstStyle/>
        <a:p>
          <a:endParaRPr lang="en-US"/>
        </a:p>
      </dgm:t>
    </dgm:pt>
    <dgm:pt modelId="{EE4CC4A5-4EA8-430C-A215-A9BE316EBEE9}" type="pres">
      <dgm:prSet presAssocID="{86239539-B0B8-4A05-8AEF-DEC30B22D7DD}" presName="linear" presStyleCnt="0">
        <dgm:presLayoutVars>
          <dgm:animLvl val="lvl"/>
          <dgm:resizeHandles val="exact"/>
        </dgm:presLayoutVars>
      </dgm:prSet>
      <dgm:spPr/>
    </dgm:pt>
    <dgm:pt modelId="{F940B331-A074-4984-B7E2-7574A9F49C30}" type="pres">
      <dgm:prSet presAssocID="{3F118E54-A781-4D96-BED6-BB3CB6CBA3F2}" presName="parentText" presStyleLbl="node1" presStyleIdx="0" presStyleCnt="3">
        <dgm:presLayoutVars>
          <dgm:chMax val="0"/>
          <dgm:bulletEnabled val="1"/>
        </dgm:presLayoutVars>
      </dgm:prSet>
      <dgm:spPr/>
    </dgm:pt>
    <dgm:pt modelId="{92FF4B6E-148C-4FD0-87DE-701AC0BC63D7}" type="pres">
      <dgm:prSet presAssocID="{3F118E54-A781-4D96-BED6-BB3CB6CBA3F2}" presName="childText" presStyleLbl="revTx" presStyleIdx="0" presStyleCnt="1">
        <dgm:presLayoutVars>
          <dgm:bulletEnabled val="1"/>
        </dgm:presLayoutVars>
      </dgm:prSet>
      <dgm:spPr/>
    </dgm:pt>
    <dgm:pt modelId="{79E1ED6A-6D3B-4384-8CCA-52F3D97183AC}" type="pres">
      <dgm:prSet presAssocID="{28C79B45-B626-4626-BE9A-856FCF934F70}" presName="parentText" presStyleLbl="node1" presStyleIdx="1" presStyleCnt="3">
        <dgm:presLayoutVars>
          <dgm:chMax val="0"/>
          <dgm:bulletEnabled val="1"/>
        </dgm:presLayoutVars>
      </dgm:prSet>
      <dgm:spPr/>
    </dgm:pt>
    <dgm:pt modelId="{79D7077B-A741-421E-9FFD-7CACD3A3846C}" type="pres">
      <dgm:prSet presAssocID="{655CCA90-B918-4B99-8D95-022AA2EB79C1}" presName="spacer" presStyleCnt="0"/>
      <dgm:spPr/>
    </dgm:pt>
    <dgm:pt modelId="{0CD22E73-0479-439D-9B36-FEDAA9C8089B}" type="pres">
      <dgm:prSet presAssocID="{20375801-16FC-4400-AE7C-D6D1CFCCDC40}" presName="parentText" presStyleLbl="node1" presStyleIdx="2" presStyleCnt="3">
        <dgm:presLayoutVars>
          <dgm:chMax val="0"/>
          <dgm:bulletEnabled val="1"/>
        </dgm:presLayoutVars>
      </dgm:prSet>
      <dgm:spPr/>
    </dgm:pt>
  </dgm:ptLst>
  <dgm:cxnLst>
    <dgm:cxn modelId="{60426B0F-C86B-47DF-A074-6C437D916BB0}" type="presOf" srcId="{3F118E54-A781-4D96-BED6-BB3CB6CBA3F2}" destId="{F940B331-A074-4984-B7E2-7574A9F49C30}" srcOrd="0" destOrd="0" presId="urn:microsoft.com/office/officeart/2005/8/layout/vList2"/>
    <dgm:cxn modelId="{ED47F818-2ADC-4C5B-9FF8-E233FB8F9795}" type="presOf" srcId="{E9E10ABA-879B-4D00-895E-B4A1BC2232FC}" destId="{92FF4B6E-148C-4FD0-87DE-701AC0BC63D7}" srcOrd="0" destOrd="2" presId="urn:microsoft.com/office/officeart/2005/8/layout/vList2"/>
    <dgm:cxn modelId="{1EF8CF29-84BF-4853-B404-89BF223BBEA4}" srcId="{86239539-B0B8-4A05-8AEF-DEC30B22D7DD}" destId="{20375801-16FC-4400-AE7C-D6D1CFCCDC40}" srcOrd="2" destOrd="0" parTransId="{2887D89F-31A7-4394-81F3-3470A501EABE}" sibTransId="{4886AC4B-6990-4C8C-9905-BD209517A2AB}"/>
    <dgm:cxn modelId="{77BABE3E-C3E3-4AB5-B7AA-90B61C030B78}" type="presOf" srcId="{86239539-B0B8-4A05-8AEF-DEC30B22D7DD}" destId="{EE4CC4A5-4EA8-430C-A215-A9BE316EBEE9}" srcOrd="0" destOrd="0" presId="urn:microsoft.com/office/officeart/2005/8/layout/vList2"/>
    <dgm:cxn modelId="{BD7E4D75-CC96-4E92-89ED-4A6A202E1489}" type="presOf" srcId="{E3B44D23-3AFA-4938-848B-21EF884CB68A}" destId="{92FF4B6E-148C-4FD0-87DE-701AC0BC63D7}" srcOrd="0" destOrd="0" presId="urn:microsoft.com/office/officeart/2005/8/layout/vList2"/>
    <dgm:cxn modelId="{6A052886-22E4-46F3-9145-91F39C8D580A}" type="presOf" srcId="{20375801-16FC-4400-AE7C-D6D1CFCCDC40}" destId="{0CD22E73-0479-439D-9B36-FEDAA9C8089B}" srcOrd="0" destOrd="0" presId="urn:microsoft.com/office/officeart/2005/8/layout/vList2"/>
    <dgm:cxn modelId="{33F6C488-7136-4105-BB63-CEEFB9E13F5B}" srcId="{3F118E54-A781-4D96-BED6-BB3CB6CBA3F2}" destId="{E3B44D23-3AFA-4938-848B-21EF884CB68A}" srcOrd="0" destOrd="0" parTransId="{E4F801B9-9DF2-429C-A17A-74FA5FEBD699}" sibTransId="{BA85FA71-980C-4B7C-8696-348FB414C63D}"/>
    <dgm:cxn modelId="{883F158B-1E65-432E-975E-CD8740000B84}" type="presOf" srcId="{B72E54E3-12BD-4DE6-92D7-398C7A12B500}" destId="{92FF4B6E-148C-4FD0-87DE-701AC0BC63D7}" srcOrd="0" destOrd="1" presId="urn:microsoft.com/office/officeart/2005/8/layout/vList2"/>
    <dgm:cxn modelId="{82276E8E-C3F5-4758-B4F9-8C9DDA749010}" srcId="{3F118E54-A781-4D96-BED6-BB3CB6CBA3F2}" destId="{B72E54E3-12BD-4DE6-92D7-398C7A12B500}" srcOrd="1" destOrd="0" parTransId="{C366E264-818C-4E0E-8F1B-E3D431D9B930}" sibTransId="{4C106AC4-C75C-4DD1-B74F-D3DCC6323E93}"/>
    <dgm:cxn modelId="{F130C3A9-9D4D-4438-AC46-A6F3ACD39E60}" srcId="{86239539-B0B8-4A05-8AEF-DEC30B22D7DD}" destId="{3F118E54-A781-4D96-BED6-BB3CB6CBA3F2}" srcOrd="0" destOrd="0" parTransId="{3CC09C05-B570-41CC-9060-01098CA887F9}" sibTransId="{E3F932DE-86B8-41A0-9590-5BB0E51C69C3}"/>
    <dgm:cxn modelId="{C3EC1CBF-5A55-4DD4-8E04-0F96FCF5DCD7}" type="presOf" srcId="{28C79B45-B626-4626-BE9A-856FCF934F70}" destId="{79E1ED6A-6D3B-4384-8CCA-52F3D97183AC}" srcOrd="0" destOrd="0" presId="urn:microsoft.com/office/officeart/2005/8/layout/vList2"/>
    <dgm:cxn modelId="{3BAE64C3-2739-4696-9475-50E34004AA5B}" srcId="{3F118E54-A781-4D96-BED6-BB3CB6CBA3F2}" destId="{E9E10ABA-879B-4D00-895E-B4A1BC2232FC}" srcOrd="2" destOrd="0" parTransId="{5C120BF5-AF1B-4B33-8D03-CE7209CAA800}" sibTransId="{9753F775-FAF7-41EF-BA63-60052AE1F26C}"/>
    <dgm:cxn modelId="{E45DD1F1-0EE0-45F5-AB36-713F0C6E7412}" srcId="{86239539-B0B8-4A05-8AEF-DEC30B22D7DD}" destId="{28C79B45-B626-4626-BE9A-856FCF934F70}" srcOrd="1" destOrd="0" parTransId="{B56D09DD-9550-4E75-A9EC-DA702C72A9EB}" sibTransId="{655CCA90-B918-4B99-8D95-022AA2EB79C1}"/>
    <dgm:cxn modelId="{A6CF58F7-40C1-4C45-A706-B56012B9E016}" type="presParOf" srcId="{EE4CC4A5-4EA8-430C-A215-A9BE316EBEE9}" destId="{F940B331-A074-4984-B7E2-7574A9F49C30}" srcOrd="0" destOrd="0" presId="urn:microsoft.com/office/officeart/2005/8/layout/vList2"/>
    <dgm:cxn modelId="{348BF911-4BA7-4F43-9E54-0C10B9FB1C0C}" type="presParOf" srcId="{EE4CC4A5-4EA8-430C-A215-A9BE316EBEE9}" destId="{92FF4B6E-148C-4FD0-87DE-701AC0BC63D7}" srcOrd="1" destOrd="0" presId="urn:microsoft.com/office/officeart/2005/8/layout/vList2"/>
    <dgm:cxn modelId="{FB5218B4-1A6C-4744-8712-4B67A3A03D2E}" type="presParOf" srcId="{EE4CC4A5-4EA8-430C-A215-A9BE316EBEE9}" destId="{79E1ED6A-6D3B-4384-8CCA-52F3D97183AC}" srcOrd="2" destOrd="0" presId="urn:microsoft.com/office/officeart/2005/8/layout/vList2"/>
    <dgm:cxn modelId="{B5957867-D7E3-472C-9424-7E3F53236A32}" type="presParOf" srcId="{EE4CC4A5-4EA8-430C-A215-A9BE316EBEE9}" destId="{79D7077B-A741-421E-9FFD-7CACD3A3846C}" srcOrd="3" destOrd="0" presId="urn:microsoft.com/office/officeart/2005/8/layout/vList2"/>
    <dgm:cxn modelId="{7C334C8A-B488-4A2D-976C-67476F065F0A}" type="presParOf" srcId="{EE4CC4A5-4EA8-430C-A215-A9BE316EBEE9}" destId="{0CD22E73-0479-439D-9B36-FEDAA9C8089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761310-F2B3-4F1B-9800-520A2CBDC3CE}" type="doc">
      <dgm:prSet loTypeId="urn:microsoft.com/office/officeart/2005/8/layout/default" loCatId="list" qsTypeId="urn:microsoft.com/office/officeart/2005/8/quickstyle/simple5" qsCatId="simple" csTypeId="urn:microsoft.com/office/officeart/2005/8/colors/accent6_2" csCatId="accent6" phldr="1"/>
      <dgm:spPr/>
      <dgm:t>
        <a:bodyPr/>
        <a:lstStyle/>
        <a:p>
          <a:endParaRPr lang="en-US"/>
        </a:p>
      </dgm:t>
    </dgm:pt>
    <dgm:pt modelId="{BA99EEDF-F9D1-4E15-980E-83E1893F3B57}">
      <dgm:prSet/>
      <dgm:spPr/>
      <dgm:t>
        <a:bodyPr/>
        <a:lstStyle/>
        <a:p>
          <a:r>
            <a:rPr lang="en-US" b="0" i="0" dirty="0"/>
            <a:t>President</a:t>
          </a:r>
          <a:endParaRPr lang="en-US" dirty="0"/>
        </a:p>
      </dgm:t>
    </dgm:pt>
    <dgm:pt modelId="{017D0E3A-24DD-4EA7-B644-62298AD7B6E6}" type="parTrans" cxnId="{42357019-3B44-4C77-AD57-5B82C892AA08}">
      <dgm:prSet/>
      <dgm:spPr/>
      <dgm:t>
        <a:bodyPr/>
        <a:lstStyle/>
        <a:p>
          <a:endParaRPr lang="en-US"/>
        </a:p>
      </dgm:t>
    </dgm:pt>
    <dgm:pt modelId="{868D0106-34DB-4CB5-B983-E1CAF7E1BC8F}" type="sibTrans" cxnId="{42357019-3B44-4C77-AD57-5B82C892AA08}">
      <dgm:prSet/>
      <dgm:spPr/>
      <dgm:t>
        <a:bodyPr/>
        <a:lstStyle/>
        <a:p>
          <a:endParaRPr lang="en-US"/>
        </a:p>
      </dgm:t>
    </dgm:pt>
    <dgm:pt modelId="{7E3265A1-4474-4D82-BBBD-DE1402063EBC}">
      <dgm:prSet/>
      <dgm:spPr/>
      <dgm:t>
        <a:bodyPr/>
        <a:lstStyle/>
        <a:p>
          <a:r>
            <a:rPr lang="en-US" b="0" i="0" dirty="0"/>
            <a:t>Provost</a:t>
          </a:r>
          <a:endParaRPr lang="en-US" dirty="0"/>
        </a:p>
      </dgm:t>
    </dgm:pt>
    <dgm:pt modelId="{62B68AE8-2B8E-4C4F-BB20-08BF8ED058A1}" type="parTrans" cxnId="{E8318F94-A792-406F-A093-B8714DB55787}">
      <dgm:prSet/>
      <dgm:spPr/>
      <dgm:t>
        <a:bodyPr/>
        <a:lstStyle/>
        <a:p>
          <a:endParaRPr lang="en-US"/>
        </a:p>
      </dgm:t>
    </dgm:pt>
    <dgm:pt modelId="{00FEE45A-32F7-4ECC-9417-FBB5CC196828}" type="sibTrans" cxnId="{E8318F94-A792-406F-A093-B8714DB55787}">
      <dgm:prSet/>
      <dgm:spPr/>
      <dgm:t>
        <a:bodyPr/>
        <a:lstStyle/>
        <a:p>
          <a:endParaRPr lang="en-US"/>
        </a:p>
      </dgm:t>
    </dgm:pt>
    <dgm:pt modelId="{BD57F09C-4F4E-40FB-86DD-21D84451D8B5}">
      <dgm:prSet/>
      <dgm:spPr/>
      <dgm:t>
        <a:bodyPr/>
        <a:lstStyle/>
        <a:p>
          <a:r>
            <a:rPr lang="en-US" b="0" i="0"/>
            <a:t>Senior/Executive Vice Presidents</a:t>
          </a:r>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DA1CBB0-DA14-4D69-AE07-E16CD9CB2A63}" type="parTrans" cxnId="{649879AF-7B16-4F72-8AC8-89F088BBAA87}">
      <dgm:prSet/>
      <dgm:spPr/>
      <dgm:t>
        <a:bodyPr/>
        <a:lstStyle/>
        <a:p>
          <a:endParaRPr lang="en-US"/>
        </a:p>
      </dgm:t>
    </dgm:pt>
    <dgm:pt modelId="{A3BA4541-3382-48D9-959C-B936D1CB3AA7}" type="sibTrans" cxnId="{649879AF-7B16-4F72-8AC8-89F088BBAA87}">
      <dgm:prSet/>
      <dgm:spPr/>
      <dgm:t>
        <a:bodyPr/>
        <a:lstStyle/>
        <a:p>
          <a:endParaRPr lang="en-US"/>
        </a:p>
      </dgm:t>
    </dgm:pt>
    <dgm:pt modelId="{574A1689-9317-4ED4-AEC2-8958A9B044A6}">
      <dgm:prSet/>
      <dgm:spPr/>
      <dgm:t>
        <a:bodyPr/>
        <a:lstStyle/>
        <a:p>
          <a:r>
            <a:rPr lang="en-US" b="0" i="0"/>
            <a:t>Vice Presidents</a:t>
          </a:r>
          <a:endParaRPr lang="en-US"/>
        </a:p>
      </dgm:t>
    </dgm:pt>
    <dgm:pt modelId="{385EE9B4-3D16-4868-830E-D22D287AF8EC}" type="parTrans" cxnId="{8C19C6F5-117E-4FC8-A12B-58468408D339}">
      <dgm:prSet/>
      <dgm:spPr/>
      <dgm:t>
        <a:bodyPr/>
        <a:lstStyle/>
        <a:p>
          <a:endParaRPr lang="en-US"/>
        </a:p>
      </dgm:t>
    </dgm:pt>
    <dgm:pt modelId="{5F592786-AE46-49BD-AEC7-3EA82BF09B6C}" type="sibTrans" cxnId="{8C19C6F5-117E-4FC8-A12B-58468408D339}">
      <dgm:prSet/>
      <dgm:spPr/>
      <dgm:t>
        <a:bodyPr/>
        <a:lstStyle/>
        <a:p>
          <a:endParaRPr lang="en-US"/>
        </a:p>
      </dgm:t>
    </dgm:pt>
    <dgm:pt modelId="{1CF232F4-040C-4F71-99D1-E39D604BD574}">
      <dgm:prSet/>
      <dgm:spPr/>
      <dgm:t>
        <a:bodyPr/>
        <a:lstStyle/>
        <a:p>
          <a:pPr algn="l"/>
          <a:r>
            <a:rPr lang="en-US" b="0" i="0" dirty="0"/>
            <a:t>Associate Vice Presidents</a:t>
          </a:r>
          <a:endParaRPr lang="en-US" dirty="0"/>
        </a:p>
      </dgm:t>
    </dgm:pt>
    <dgm:pt modelId="{FEA9DDC6-7347-4049-B7BA-F746FF6B34B6}" type="parTrans" cxnId="{AFBB67D2-EFCE-4D8E-AD52-1B7451B9AD9E}">
      <dgm:prSet/>
      <dgm:spPr/>
      <dgm:t>
        <a:bodyPr/>
        <a:lstStyle/>
        <a:p>
          <a:endParaRPr lang="en-US"/>
        </a:p>
      </dgm:t>
    </dgm:pt>
    <dgm:pt modelId="{A6DA34F2-17E0-41F8-8903-E16E7C2EFB4B}" type="sibTrans" cxnId="{AFBB67D2-EFCE-4D8E-AD52-1B7451B9AD9E}">
      <dgm:prSet/>
      <dgm:spPr/>
      <dgm:t>
        <a:bodyPr/>
        <a:lstStyle/>
        <a:p>
          <a:endParaRPr lang="en-US"/>
        </a:p>
      </dgm:t>
    </dgm:pt>
    <dgm:pt modelId="{FAEB4B9B-B4FA-4E25-93C6-079A7D277B51}">
      <dgm:prSet/>
      <dgm:spPr/>
      <dgm:t>
        <a:bodyPr/>
        <a:lstStyle/>
        <a:p>
          <a:r>
            <a:rPr lang="en-US" b="0" i="0"/>
            <a:t>Associate/Vice Provosts</a:t>
          </a:r>
          <a:endParaRPr lang="en-US"/>
        </a:p>
      </dgm:t>
    </dgm:pt>
    <dgm:pt modelId="{217D05F8-5D93-4B6E-9F2E-569AB6DB3BD9}" type="parTrans" cxnId="{DB1FCC79-6648-443C-A6C3-F7D503034CC3}">
      <dgm:prSet/>
      <dgm:spPr/>
      <dgm:t>
        <a:bodyPr/>
        <a:lstStyle/>
        <a:p>
          <a:endParaRPr lang="en-US"/>
        </a:p>
      </dgm:t>
    </dgm:pt>
    <dgm:pt modelId="{DAD842A4-8D03-44BF-A809-91E790D57416}" type="sibTrans" cxnId="{DB1FCC79-6648-443C-A6C3-F7D503034CC3}">
      <dgm:prSet/>
      <dgm:spPr/>
      <dgm:t>
        <a:bodyPr/>
        <a:lstStyle/>
        <a:p>
          <a:endParaRPr lang="en-US"/>
        </a:p>
      </dgm:t>
    </dgm:pt>
    <dgm:pt modelId="{C21EFBCC-FA45-4022-807F-F79B68721E16}">
      <dgm:prSet/>
      <dgm:spPr/>
      <dgm:t>
        <a:bodyPr/>
        <a:lstStyle/>
        <a:p>
          <a:r>
            <a:rPr lang="en-US" b="0" i="0"/>
            <a:t>Deans</a:t>
          </a:r>
          <a:endParaRPr lang="en-US"/>
        </a:p>
      </dgm:t>
    </dgm:pt>
    <dgm:pt modelId="{8CB14F37-067F-4AD8-A9DD-F8E35D4CC508}" type="parTrans" cxnId="{605088E4-FE82-4505-AFDC-47D5E070BC17}">
      <dgm:prSet/>
      <dgm:spPr/>
      <dgm:t>
        <a:bodyPr/>
        <a:lstStyle/>
        <a:p>
          <a:endParaRPr lang="en-US"/>
        </a:p>
      </dgm:t>
    </dgm:pt>
    <dgm:pt modelId="{39BAD578-CC4A-427A-819D-207CA7E840D6}" type="sibTrans" cxnId="{605088E4-FE82-4505-AFDC-47D5E070BC17}">
      <dgm:prSet/>
      <dgm:spPr/>
      <dgm:t>
        <a:bodyPr/>
        <a:lstStyle/>
        <a:p>
          <a:endParaRPr lang="en-US"/>
        </a:p>
      </dgm:t>
    </dgm:pt>
    <dgm:pt modelId="{451C4BCB-4A94-451D-A6CF-6D8618A796AA}">
      <dgm:prSet/>
      <dgm:spPr/>
      <dgm:t>
        <a:bodyPr/>
        <a:lstStyle/>
        <a:p>
          <a:r>
            <a:rPr lang="en-US" b="0" i="0"/>
            <a:t>Chief of Police</a:t>
          </a:r>
          <a:endParaRPr lang="en-US"/>
        </a:p>
      </dgm:t>
    </dgm:pt>
    <dgm:pt modelId="{38E6475A-3298-4BBA-B6B8-CB864EC23F0F}" type="parTrans" cxnId="{3E88BFD0-3A3E-4D56-8CC9-14963A7CBA38}">
      <dgm:prSet/>
      <dgm:spPr/>
      <dgm:t>
        <a:bodyPr/>
        <a:lstStyle/>
        <a:p>
          <a:endParaRPr lang="en-US"/>
        </a:p>
      </dgm:t>
    </dgm:pt>
    <dgm:pt modelId="{A89E7081-A4A3-4FBE-9CEB-E5FCF9E7E382}" type="sibTrans" cxnId="{3E88BFD0-3A3E-4D56-8CC9-14963A7CBA38}">
      <dgm:prSet/>
      <dgm:spPr/>
      <dgm:t>
        <a:bodyPr/>
        <a:lstStyle/>
        <a:p>
          <a:endParaRPr lang="en-US"/>
        </a:p>
      </dgm:t>
    </dgm:pt>
    <dgm:pt modelId="{1120BA9D-44DC-4E2F-8F16-79EC4615B98E}">
      <dgm:prSet/>
      <dgm:spPr/>
      <dgm:t>
        <a:bodyPr/>
        <a:lstStyle/>
        <a:p>
          <a:r>
            <a:rPr lang="en-US" b="0" i="0"/>
            <a:t>Equal Opportunity Programs Director</a:t>
          </a:r>
          <a:endParaRPr lang="en-US"/>
        </a:p>
      </dgm:t>
    </dgm:pt>
    <dgm:pt modelId="{A493C952-BCB7-4BD3-BC64-76F9AC970F28}" type="parTrans" cxnId="{66A614DC-1A11-4502-93D0-D244A84B63F6}">
      <dgm:prSet/>
      <dgm:spPr/>
      <dgm:t>
        <a:bodyPr/>
        <a:lstStyle/>
        <a:p>
          <a:endParaRPr lang="en-US"/>
        </a:p>
      </dgm:t>
    </dgm:pt>
    <dgm:pt modelId="{082E4634-2FFA-4F2B-95FB-3ADFEE77219C}" type="sibTrans" cxnId="{66A614DC-1A11-4502-93D0-D244A84B63F6}">
      <dgm:prSet/>
      <dgm:spPr/>
      <dgm:t>
        <a:bodyPr/>
        <a:lstStyle/>
        <a:p>
          <a:endParaRPr lang="en-US"/>
        </a:p>
      </dgm:t>
    </dgm:pt>
    <dgm:pt modelId="{EAF02AA6-1CA1-42AA-9F54-2605F222BA8F}">
      <dgm:prSet/>
      <dgm:spPr/>
      <dgm:t>
        <a:bodyPr/>
        <a:lstStyle/>
        <a:p>
          <a:r>
            <a:rPr lang="en-US" b="0" i="0"/>
            <a:t>Intercollegiate Athletics Director</a:t>
          </a:r>
          <a:endParaRPr lang="en-US"/>
        </a:p>
      </dgm:t>
    </dgm:pt>
    <dgm:pt modelId="{4B09E331-7D3A-42BA-BAA8-6228B1ECCF97}" type="parTrans" cxnId="{69681405-5845-49D8-9781-E9C0BCCA7F4F}">
      <dgm:prSet/>
      <dgm:spPr/>
      <dgm:t>
        <a:bodyPr/>
        <a:lstStyle/>
        <a:p>
          <a:endParaRPr lang="en-US"/>
        </a:p>
      </dgm:t>
    </dgm:pt>
    <dgm:pt modelId="{C60E714A-B819-4F08-8292-8F1D6547B2FB}" type="sibTrans" cxnId="{69681405-5845-49D8-9781-E9C0BCCA7F4F}">
      <dgm:prSet/>
      <dgm:spPr/>
      <dgm:t>
        <a:bodyPr/>
        <a:lstStyle/>
        <a:p>
          <a:endParaRPr lang="en-US"/>
        </a:p>
      </dgm:t>
    </dgm:pt>
    <dgm:pt modelId="{DAC42F00-0897-4E38-AD0C-6FBE3D734069}">
      <dgm:prSet/>
      <dgm:spPr/>
      <dgm:t>
        <a:bodyPr/>
        <a:lstStyle/>
        <a:p>
          <a:r>
            <a:rPr lang="en-US" b="0" i="0"/>
            <a:t>Internal Audit Director</a:t>
          </a:r>
          <a:endParaRPr lang="en-US"/>
        </a:p>
      </dgm:t>
    </dgm:pt>
    <dgm:pt modelId="{C1B25870-9CE6-4F45-AA0F-5EB4D7CAB97F}" type="parTrans" cxnId="{35C57C2A-EE0C-4790-B726-C0BDDA60F091}">
      <dgm:prSet/>
      <dgm:spPr/>
      <dgm:t>
        <a:bodyPr/>
        <a:lstStyle/>
        <a:p>
          <a:endParaRPr lang="en-US"/>
        </a:p>
      </dgm:t>
    </dgm:pt>
    <dgm:pt modelId="{6B45E3FB-4EC7-4D52-963F-606F743EC1B0}" type="sibTrans" cxnId="{35C57C2A-EE0C-4790-B726-C0BDDA60F091}">
      <dgm:prSet/>
      <dgm:spPr/>
      <dgm:t>
        <a:bodyPr/>
        <a:lstStyle/>
        <a:p>
          <a:endParaRPr lang="en-US"/>
        </a:p>
      </dgm:t>
    </dgm:pt>
    <dgm:pt modelId="{5963A79D-8385-4C85-A9FF-F8C7173A9A7C}">
      <dgm:prSet/>
      <dgm:spPr/>
      <dgm:t>
        <a:bodyPr/>
        <a:lstStyle/>
        <a:p>
          <a:r>
            <a:rPr lang="en-US" b="0" i="0"/>
            <a:t>Title IX Coordinator</a:t>
          </a:r>
          <a:endParaRPr lang="en-US"/>
        </a:p>
      </dgm:t>
    </dgm:pt>
    <dgm:pt modelId="{D52B8CD2-D047-433C-9BDA-CF6A67478869}" type="parTrans" cxnId="{C369E62C-9C21-4AAE-9D6C-37C0C4A6E5A6}">
      <dgm:prSet/>
      <dgm:spPr/>
      <dgm:t>
        <a:bodyPr/>
        <a:lstStyle/>
        <a:p>
          <a:endParaRPr lang="en-US"/>
        </a:p>
      </dgm:t>
    </dgm:pt>
    <dgm:pt modelId="{1F3FEE90-9356-4004-BE80-2DBD9CAB4F49}" type="sibTrans" cxnId="{C369E62C-9C21-4AAE-9D6C-37C0C4A6E5A6}">
      <dgm:prSet/>
      <dgm:spPr/>
      <dgm:t>
        <a:bodyPr/>
        <a:lstStyle/>
        <a:p>
          <a:endParaRPr lang="en-US"/>
        </a:p>
      </dgm:t>
    </dgm:pt>
    <dgm:pt modelId="{A2E0B7D5-7F50-4E45-B5E0-72936F71C489}">
      <dgm:prSet/>
      <dgm:spPr/>
      <dgm:t>
        <a:bodyPr/>
        <a:lstStyle/>
        <a:p>
          <a:r>
            <a:rPr lang="en-US" b="0" i="0"/>
            <a:t>University Compliance Officer</a:t>
          </a:r>
          <a:endParaRPr lang="en-US"/>
        </a:p>
      </dgm:t>
    </dgm:pt>
    <dgm:pt modelId="{D6A6BF15-80C0-469F-961B-09FEE1017E42}" type="parTrans" cxnId="{6606B9CB-2DE5-4746-8A69-185662A52472}">
      <dgm:prSet/>
      <dgm:spPr/>
      <dgm:t>
        <a:bodyPr/>
        <a:lstStyle/>
        <a:p>
          <a:endParaRPr lang="en-US"/>
        </a:p>
      </dgm:t>
    </dgm:pt>
    <dgm:pt modelId="{60927FC3-B222-4B5C-B839-5D1F887B373E}" type="sibTrans" cxnId="{6606B9CB-2DE5-4746-8A69-185662A52472}">
      <dgm:prSet/>
      <dgm:spPr/>
      <dgm:t>
        <a:bodyPr/>
        <a:lstStyle/>
        <a:p>
          <a:endParaRPr lang="en-US"/>
        </a:p>
      </dgm:t>
    </dgm:pt>
    <dgm:pt modelId="{FD7F9E35-674E-4512-979C-C57AA2DFBD91}" type="pres">
      <dgm:prSet presAssocID="{00761310-F2B3-4F1B-9800-520A2CBDC3CE}" presName="diagram" presStyleCnt="0">
        <dgm:presLayoutVars>
          <dgm:dir/>
          <dgm:resizeHandles val="exact"/>
        </dgm:presLayoutVars>
      </dgm:prSet>
      <dgm:spPr/>
    </dgm:pt>
    <dgm:pt modelId="{FECB9966-4F04-4CDD-BF42-829D04FB04A3}" type="pres">
      <dgm:prSet presAssocID="{BA99EEDF-F9D1-4E15-980E-83E1893F3B57}" presName="node" presStyleLbl="node1" presStyleIdx="0" presStyleCnt="13">
        <dgm:presLayoutVars>
          <dgm:bulletEnabled val="1"/>
        </dgm:presLayoutVars>
      </dgm:prSet>
      <dgm:spPr/>
    </dgm:pt>
    <dgm:pt modelId="{7B3A9E9E-3E7F-4F46-A12D-B2BA709F0D03}" type="pres">
      <dgm:prSet presAssocID="{868D0106-34DB-4CB5-B983-E1CAF7E1BC8F}" presName="sibTrans" presStyleCnt="0"/>
      <dgm:spPr/>
    </dgm:pt>
    <dgm:pt modelId="{82EFB9D3-962C-4132-802B-5F91ABAF8779}" type="pres">
      <dgm:prSet presAssocID="{7E3265A1-4474-4D82-BBBD-DE1402063EBC}" presName="node" presStyleLbl="node1" presStyleIdx="1" presStyleCnt="13" custLinFactNeighborX="-1081">
        <dgm:presLayoutVars>
          <dgm:bulletEnabled val="1"/>
        </dgm:presLayoutVars>
      </dgm:prSet>
      <dgm:spPr/>
    </dgm:pt>
    <dgm:pt modelId="{960B855C-E968-4F05-922B-8506D1196E2F}" type="pres">
      <dgm:prSet presAssocID="{00FEE45A-32F7-4ECC-9417-FBB5CC196828}" presName="sibTrans" presStyleCnt="0"/>
      <dgm:spPr/>
    </dgm:pt>
    <dgm:pt modelId="{9694D456-05B3-4322-B12B-C0C55215A12F}" type="pres">
      <dgm:prSet presAssocID="{BD57F09C-4F4E-40FB-86DD-21D84451D8B5}" presName="node" presStyleLbl="node1" presStyleIdx="2" presStyleCnt="13" custLinFactNeighborX="1081" custLinFactNeighborY="-1802">
        <dgm:presLayoutVars>
          <dgm:bulletEnabled val="1"/>
        </dgm:presLayoutVars>
      </dgm:prSet>
      <dgm:spPr/>
    </dgm:pt>
    <dgm:pt modelId="{B7394164-67E8-491C-8D72-EABDC4B08751}" type="pres">
      <dgm:prSet presAssocID="{A3BA4541-3382-48D9-959C-B936D1CB3AA7}" presName="sibTrans" presStyleCnt="0"/>
      <dgm:spPr/>
    </dgm:pt>
    <dgm:pt modelId="{A824230B-D070-4C4E-93C6-D8D385213801}" type="pres">
      <dgm:prSet presAssocID="{574A1689-9317-4ED4-AEC2-8958A9B044A6}" presName="node" presStyleLbl="node1" presStyleIdx="3" presStyleCnt="13">
        <dgm:presLayoutVars>
          <dgm:bulletEnabled val="1"/>
        </dgm:presLayoutVars>
      </dgm:prSet>
      <dgm:spPr/>
    </dgm:pt>
    <dgm:pt modelId="{25CB9725-6B16-465B-B61F-87DCEC3AD5DD}" type="pres">
      <dgm:prSet presAssocID="{5F592786-AE46-49BD-AEC7-3EA82BF09B6C}" presName="sibTrans" presStyleCnt="0"/>
      <dgm:spPr/>
    </dgm:pt>
    <dgm:pt modelId="{55C640BF-BCD8-4F57-B762-C925A9BA4C32}" type="pres">
      <dgm:prSet presAssocID="{1CF232F4-040C-4F71-99D1-E39D604BD574}" presName="node" presStyleLbl="node1" presStyleIdx="4" presStyleCnt="13" custLinFactNeighborX="185" custLinFactNeighborY="883">
        <dgm:presLayoutVars>
          <dgm:bulletEnabled val="1"/>
        </dgm:presLayoutVars>
      </dgm:prSet>
      <dgm:spPr/>
    </dgm:pt>
    <dgm:pt modelId="{3978DB86-6A9E-4FE5-876D-46E30F834D87}" type="pres">
      <dgm:prSet presAssocID="{A6DA34F2-17E0-41F8-8903-E16E7C2EFB4B}" presName="sibTrans" presStyleCnt="0"/>
      <dgm:spPr/>
    </dgm:pt>
    <dgm:pt modelId="{5F972752-79C8-4F6F-A776-795E46361254}" type="pres">
      <dgm:prSet presAssocID="{FAEB4B9B-B4FA-4E25-93C6-079A7D277B51}" presName="node" presStyleLbl="node1" presStyleIdx="5" presStyleCnt="13">
        <dgm:presLayoutVars>
          <dgm:bulletEnabled val="1"/>
        </dgm:presLayoutVars>
      </dgm:prSet>
      <dgm:spPr/>
    </dgm:pt>
    <dgm:pt modelId="{128E5524-9743-410E-82F1-DF0D61EF4528}" type="pres">
      <dgm:prSet presAssocID="{DAD842A4-8D03-44BF-A809-91E790D57416}" presName="sibTrans" presStyleCnt="0"/>
      <dgm:spPr/>
    </dgm:pt>
    <dgm:pt modelId="{E532D1C1-70FB-48B6-B8AB-CBB03612E616}" type="pres">
      <dgm:prSet presAssocID="{C21EFBCC-FA45-4022-807F-F79B68721E16}" presName="node" presStyleLbl="node1" presStyleIdx="6" presStyleCnt="13">
        <dgm:presLayoutVars>
          <dgm:bulletEnabled val="1"/>
        </dgm:presLayoutVars>
      </dgm:prSet>
      <dgm:spPr/>
    </dgm:pt>
    <dgm:pt modelId="{54250FA3-A90B-470F-9EB1-F939AF89EEA9}" type="pres">
      <dgm:prSet presAssocID="{39BAD578-CC4A-427A-819D-207CA7E840D6}" presName="sibTrans" presStyleCnt="0"/>
      <dgm:spPr/>
    </dgm:pt>
    <dgm:pt modelId="{0E34EB20-AB32-4CF9-B74C-D8D2E4DB7C67}" type="pres">
      <dgm:prSet presAssocID="{451C4BCB-4A94-451D-A6CF-6D8618A796AA}" presName="node" presStyleLbl="node1" presStyleIdx="7" presStyleCnt="13">
        <dgm:presLayoutVars>
          <dgm:bulletEnabled val="1"/>
        </dgm:presLayoutVars>
      </dgm:prSet>
      <dgm:spPr/>
    </dgm:pt>
    <dgm:pt modelId="{85B4D25D-21B1-49FE-A179-B201BBC2166F}" type="pres">
      <dgm:prSet presAssocID="{A89E7081-A4A3-4FBE-9CEB-E5FCF9E7E382}" presName="sibTrans" presStyleCnt="0"/>
      <dgm:spPr/>
    </dgm:pt>
    <dgm:pt modelId="{9A3881B6-62F5-4C63-904A-EEC1C4DF93D5}" type="pres">
      <dgm:prSet presAssocID="{1120BA9D-44DC-4E2F-8F16-79EC4615B98E}" presName="node" presStyleLbl="node1" presStyleIdx="8" presStyleCnt="13">
        <dgm:presLayoutVars>
          <dgm:bulletEnabled val="1"/>
        </dgm:presLayoutVars>
      </dgm:prSet>
      <dgm:spPr/>
    </dgm:pt>
    <dgm:pt modelId="{2382BF65-60C7-42A1-A4BE-EFDBA9B91E7A}" type="pres">
      <dgm:prSet presAssocID="{082E4634-2FFA-4F2B-95FB-3ADFEE77219C}" presName="sibTrans" presStyleCnt="0"/>
      <dgm:spPr/>
    </dgm:pt>
    <dgm:pt modelId="{5CFA193B-39C6-4D69-AC16-8CB974BAC2B2}" type="pres">
      <dgm:prSet presAssocID="{EAF02AA6-1CA1-42AA-9F54-2605F222BA8F}" presName="node" presStyleLbl="node1" presStyleIdx="9" presStyleCnt="13">
        <dgm:presLayoutVars>
          <dgm:bulletEnabled val="1"/>
        </dgm:presLayoutVars>
      </dgm:prSet>
      <dgm:spPr/>
    </dgm:pt>
    <dgm:pt modelId="{460CB838-56A2-4C56-97EC-C9CC76021A57}" type="pres">
      <dgm:prSet presAssocID="{C60E714A-B819-4F08-8292-8F1D6547B2FB}" presName="sibTrans" presStyleCnt="0"/>
      <dgm:spPr/>
    </dgm:pt>
    <dgm:pt modelId="{206B8D65-DB3A-4AAC-AA2C-6FB1507A6618}" type="pres">
      <dgm:prSet presAssocID="{DAC42F00-0897-4E38-AD0C-6FBE3D734069}" presName="node" presStyleLbl="node1" presStyleIdx="10" presStyleCnt="13">
        <dgm:presLayoutVars>
          <dgm:bulletEnabled val="1"/>
        </dgm:presLayoutVars>
      </dgm:prSet>
      <dgm:spPr/>
    </dgm:pt>
    <dgm:pt modelId="{517A060A-E51E-4A63-BF59-EC0B56EF4B40}" type="pres">
      <dgm:prSet presAssocID="{6B45E3FB-4EC7-4D52-963F-606F743EC1B0}" presName="sibTrans" presStyleCnt="0"/>
      <dgm:spPr/>
    </dgm:pt>
    <dgm:pt modelId="{D354802C-F741-48EE-ACEF-BAB54E110959}" type="pres">
      <dgm:prSet presAssocID="{5963A79D-8385-4C85-A9FF-F8C7173A9A7C}" presName="node" presStyleLbl="node1" presStyleIdx="11" presStyleCnt="13">
        <dgm:presLayoutVars>
          <dgm:bulletEnabled val="1"/>
        </dgm:presLayoutVars>
      </dgm:prSet>
      <dgm:spPr/>
    </dgm:pt>
    <dgm:pt modelId="{39CD26A5-C727-4DB2-95DA-A9B03ABDA2CD}" type="pres">
      <dgm:prSet presAssocID="{1F3FEE90-9356-4004-BE80-2DBD9CAB4F49}" presName="sibTrans" presStyleCnt="0"/>
      <dgm:spPr/>
    </dgm:pt>
    <dgm:pt modelId="{6AC02816-9098-4128-AE30-1A022183D7F3}" type="pres">
      <dgm:prSet presAssocID="{A2E0B7D5-7F50-4E45-B5E0-72936F71C489}" presName="node" presStyleLbl="node1" presStyleIdx="12" presStyleCnt="13">
        <dgm:presLayoutVars>
          <dgm:bulletEnabled val="1"/>
        </dgm:presLayoutVars>
      </dgm:prSet>
      <dgm:spPr/>
    </dgm:pt>
  </dgm:ptLst>
  <dgm:cxnLst>
    <dgm:cxn modelId="{69681405-5845-49D8-9781-E9C0BCCA7F4F}" srcId="{00761310-F2B3-4F1B-9800-520A2CBDC3CE}" destId="{EAF02AA6-1CA1-42AA-9F54-2605F222BA8F}" srcOrd="9" destOrd="0" parTransId="{4B09E331-7D3A-42BA-BAA8-6228B1ECCF97}" sibTransId="{C60E714A-B819-4F08-8292-8F1D6547B2FB}"/>
    <dgm:cxn modelId="{EF732E05-7B47-4DD6-8E5A-C5A628AB4E47}" type="presOf" srcId="{5963A79D-8385-4C85-A9FF-F8C7173A9A7C}" destId="{D354802C-F741-48EE-ACEF-BAB54E110959}" srcOrd="0" destOrd="0" presId="urn:microsoft.com/office/officeart/2005/8/layout/default"/>
    <dgm:cxn modelId="{AE839307-0ACD-49FD-A46B-2A8C51658064}" type="presOf" srcId="{EAF02AA6-1CA1-42AA-9F54-2605F222BA8F}" destId="{5CFA193B-39C6-4D69-AC16-8CB974BAC2B2}" srcOrd="0" destOrd="0" presId="urn:microsoft.com/office/officeart/2005/8/layout/default"/>
    <dgm:cxn modelId="{45A6B108-1747-4415-BA45-F9D6AE33828A}" type="presOf" srcId="{7E3265A1-4474-4D82-BBBD-DE1402063EBC}" destId="{82EFB9D3-962C-4132-802B-5F91ABAF8779}" srcOrd="0" destOrd="0" presId="urn:microsoft.com/office/officeart/2005/8/layout/default"/>
    <dgm:cxn modelId="{42357019-3B44-4C77-AD57-5B82C892AA08}" srcId="{00761310-F2B3-4F1B-9800-520A2CBDC3CE}" destId="{BA99EEDF-F9D1-4E15-980E-83E1893F3B57}" srcOrd="0" destOrd="0" parTransId="{017D0E3A-24DD-4EA7-B644-62298AD7B6E6}" sibTransId="{868D0106-34DB-4CB5-B983-E1CAF7E1BC8F}"/>
    <dgm:cxn modelId="{C339F422-B338-4D4D-BBA2-EA3E2FDAD562}" type="presOf" srcId="{00761310-F2B3-4F1B-9800-520A2CBDC3CE}" destId="{FD7F9E35-674E-4512-979C-C57AA2DFBD91}" srcOrd="0" destOrd="0" presId="urn:microsoft.com/office/officeart/2005/8/layout/default"/>
    <dgm:cxn modelId="{35C57C2A-EE0C-4790-B726-C0BDDA60F091}" srcId="{00761310-F2B3-4F1B-9800-520A2CBDC3CE}" destId="{DAC42F00-0897-4E38-AD0C-6FBE3D734069}" srcOrd="10" destOrd="0" parTransId="{C1B25870-9CE6-4F45-AA0F-5EB4D7CAB97F}" sibTransId="{6B45E3FB-4EC7-4D52-963F-606F743EC1B0}"/>
    <dgm:cxn modelId="{C369E62C-9C21-4AAE-9D6C-37C0C4A6E5A6}" srcId="{00761310-F2B3-4F1B-9800-520A2CBDC3CE}" destId="{5963A79D-8385-4C85-A9FF-F8C7173A9A7C}" srcOrd="11" destOrd="0" parTransId="{D52B8CD2-D047-433C-9BDA-CF6A67478869}" sibTransId="{1F3FEE90-9356-4004-BE80-2DBD9CAB4F49}"/>
    <dgm:cxn modelId="{4C5A8E31-32B0-42CD-AFF0-C737C23F71ED}" type="presOf" srcId="{451C4BCB-4A94-451D-A6CF-6D8618A796AA}" destId="{0E34EB20-AB32-4CF9-B74C-D8D2E4DB7C67}" srcOrd="0" destOrd="0" presId="urn:microsoft.com/office/officeart/2005/8/layout/default"/>
    <dgm:cxn modelId="{1F17933E-A640-438F-AE35-65C90C50CEE2}" type="presOf" srcId="{A2E0B7D5-7F50-4E45-B5E0-72936F71C489}" destId="{6AC02816-9098-4128-AE30-1A022183D7F3}" srcOrd="0" destOrd="0" presId="urn:microsoft.com/office/officeart/2005/8/layout/default"/>
    <dgm:cxn modelId="{8B95F540-3C13-46C2-83B5-56A0FBE6C2DA}" type="presOf" srcId="{FAEB4B9B-B4FA-4E25-93C6-079A7D277B51}" destId="{5F972752-79C8-4F6F-A776-795E46361254}" srcOrd="0" destOrd="0" presId="urn:microsoft.com/office/officeart/2005/8/layout/default"/>
    <dgm:cxn modelId="{DB1FCC79-6648-443C-A6C3-F7D503034CC3}" srcId="{00761310-F2B3-4F1B-9800-520A2CBDC3CE}" destId="{FAEB4B9B-B4FA-4E25-93C6-079A7D277B51}" srcOrd="5" destOrd="0" parTransId="{217D05F8-5D93-4B6E-9F2E-569AB6DB3BD9}" sibTransId="{DAD842A4-8D03-44BF-A809-91E790D57416}"/>
    <dgm:cxn modelId="{E9DE2D7C-7860-4F8A-85CE-39D12DD05F21}" type="presOf" srcId="{BA99EEDF-F9D1-4E15-980E-83E1893F3B57}" destId="{FECB9966-4F04-4CDD-BF42-829D04FB04A3}" srcOrd="0" destOrd="0" presId="urn:microsoft.com/office/officeart/2005/8/layout/default"/>
    <dgm:cxn modelId="{2CE9AA7D-9D9F-4473-A391-C8599C8ED549}" type="presOf" srcId="{C21EFBCC-FA45-4022-807F-F79B68721E16}" destId="{E532D1C1-70FB-48B6-B8AB-CBB03612E616}" srcOrd="0" destOrd="0" presId="urn:microsoft.com/office/officeart/2005/8/layout/default"/>
    <dgm:cxn modelId="{E8318F94-A792-406F-A093-B8714DB55787}" srcId="{00761310-F2B3-4F1B-9800-520A2CBDC3CE}" destId="{7E3265A1-4474-4D82-BBBD-DE1402063EBC}" srcOrd="1" destOrd="0" parTransId="{62B68AE8-2B8E-4C4F-BB20-08BF8ED058A1}" sibTransId="{00FEE45A-32F7-4ECC-9417-FBB5CC196828}"/>
    <dgm:cxn modelId="{649879AF-7B16-4F72-8AC8-89F088BBAA87}" srcId="{00761310-F2B3-4F1B-9800-520A2CBDC3CE}" destId="{BD57F09C-4F4E-40FB-86DD-21D84451D8B5}" srcOrd="2" destOrd="0" parTransId="{DDA1CBB0-DA14-4D69-AE07-E16CD9CB2A63}" sibTransId="{A3BA4541-3382-48D9-959C-B936D1CB3AA7}"/>
    <dgm:cxn modelId="{3EE424B6-B4C7-4333-ADDA-BAF1D8E8E13A}" type="presOf" srcId="{BD57F09C-4F4E-40FB-86DD-21D84451D8B5}" destId="{9694D456-05B3-4322-B12B-C0C55215A12F}" srcOrd="0" destOrd="0" presId="urn:microsoft.com/office/officeart/2005/8/layout/default"/>
    <dgm:cxn modelId="{30188CBF-0F94-4933-9AC5-06BCDB02C9B1}" type="presOf" srcId="{DAC42F00-0897-4E38-AD0C-6FBE3D734069}" destId="{206B8D65-DB3A-4AAC-AA2C-6FB1507A6618}" srcOrd="0" destOrd="0" presId="urn:microsoft.com/office/officeart/2005/8/layout/default"/>
    <dgm:cxn modelId="{28108DCA-FDA2-48BD-B2F1-1B7616941AEE}" type="presOf" srcId="{1120BA9D-44DC-4E2F-8F16-79EC4615B98E}" destId="{9A3881B6-62F5-4C63-904A-EEC1C4DF93D5}" srcOrd="0" destOrd="0" presId="urn:microsoft.com/office/officeart/2005/8/layout/default"/>
    <dgm:cxn modelId="{6606B9CB-2DE5-4746-8A69-185662A52472}" srcId="{00761310-F2B3-4F1B-9800-520A2CBDC3CE}" destId="{A2E0B7D5-7F50-4E45-B5E0-72936F71C489}" srcOrd="12" destOrd="0" parTransId="{D6A6BF15-80C0-469F-961B-09FEE1017E42}" sibTransId="{60927FC3-B222-4B5C-B839-5D1F887B373E}"/>
    <dgm:cxn modelId="{3E88BFD0-3A3E-4D56-8CC9-14963A7CBA38}" srcId="{00761310-F2B3-4F1B-9800-520A2CBDC3CE}" destId="{451C4BCB-4A94-451D-A6CF-6D8618A796AA}" srcOrd="7" destOrd="0" parTransId="{38E6475A-3298-4BBA-B6B8-CB864EC23F0F}" sibTransId="{A89E7081-A4A3-4FBE-9CEB-E5FCF9E7E382}"/>
    <dgm:cxn modelId="{AFBB67D2-EFCE-4D8E-AD52-1B7451B9AD9E}" srcId="{00761310-F2B3-4F1B-9800-520A2CBDC3CE}" destId="{1CF232F4-040C-4F71-99D1-E39D604BD574}" srcOrd="4" destOrd="0" parTransId="{FEA9DDC6-7347-4049-B7BA-F746FF6B34B6}" sibTransId="{A6DA34F2-17E0-41F8-8903-E16E7C2EFB4B}"/>
    <dgm:cxn modelId="{66A614DC-1A11-4502-93D0-D244A84B63F6}" srcId="{00761310-F2B3-4F1B-9800-520A2CBDC3CE}" destId="{1120BA9D-44DC-4E2F-8F16-79EC4615B98E}" srcOrd="8" destOrd="0" parTransId="{A493C952-BCB7-4BD3-BC64-76F9AC970F28}" sibTransId="{082E4634-2FFA-4F2B-95FB-3ADFEE77219C}"/>
    <dgm:cxn modelId="{605088E4-FE82-4505-AFDC-47D5E070BC17}" srcId="{00761310-F2B3-4F1B-9800-520A2CBDC3CE}" destId="{C21EFBCC-FA45-4022-807F-F79B68721E16}" srcOrd="6" destOrd="0" parTransId="{8CB14F37-067F-4AD8-A9DD-F8E35D4CC508}" sibTransId="{39BAD578-CC4A-427A-819D-207CA7E840D6}"/>
    <dgm:cxn modelId="{316DC1E7-4D23-42D0-A064-5B561EA4E492}" type="presOf" srcId="{1CF232F4-040C-4F71-99D1-E39D604BD574}" destId="{55C640BF-BCD8-4F57-B762-C925A9BA4C32}" srcOrd="0" destOrd="0" presId="urn:microsoft.com/office/officeart/2005/8/layout/default"/>
    <dgm:cxn modelId="{8C19C6F5-117E-4FC8-A12B-58468408D339}" srcId="{00761310-F2B3-4F1B-9800-520A2CBDC3CE}" destId="{574A1689-9317-4ED4-AEC2-8958A9B044A6}" srcOrd="3" destOrd="0" parTransId="{385EE9B4-3D16-4868-830E-D22D287AF8EC}" sibTransId="{5F592786-AE46-49BD-AEC7-3EA82BF09B6C}"/>
    <dgm:cxn modelId="{ED729CFA-A2C8-4DD8-8C32-3961B60880AD}" type="presOf" srcId="{574A1689-9317-4ED4-AEC2-8958A9B044A6}" destId="{A824230B-D070-4C4E-93C6-D8D385213801}" srcOrd="0" destOrd="0" presId="urn:microsoft.com/office/officeart/2005/8/layout/default"/>
    <dgm:cxn modelId="{6B6C7ABD-CEED-4859-9428-AB17D5DFFFAE}" type="presParOf" srcId="{FD7F9E35-674E-4512-979C-C57AA2DFBD91}" destId="{FECB9966-4F04-4CDD-BF42-829D04FB04A3}" srcOrd="0" destOrd="0" presId="urn:microsoft.com/office/officeart/2005/8/layout/default"/>
    <dgm:cxn modelId="{21AB3272-26E5-4F3D-802E-CAFD36F1C716}" type="presParOf" srcId="{FD7F9E35-674E-4512-979C-C57AA2DFBD91}" destId="{7B3A9E9E-3E7F-4F46-A12D-B2BA709F0D03}" srcOrd="1" destOrd="0" presId="urn:microsoft.com/office/officeart/2005/8/layout/default"/>
    <dgm:cxn modelId="{2A0DDE74-0433-4C10-AB7A-EAA4C54B2FCC}" type="presParOf" srcId="{FD7F9E35-674E-4512-979C-C57AA2DFBD91}" destId="{82EFB9D3-962C-4132-802B-5F91ABAF8779}" srcOrd="2" destOrd="0" presId="urn:microsoft.com/office/officeart/2005/8/layout/default"/>
    <dgm:cxn modelId="{24E3CEDD-8344-4C91-8679-92D5FB2D57E2}" type="presParOf" srcId="{FD7F9E35-674E-4512-979C-C57AA2DFBD91}" destId="{960B855C-E968-4F05-922B-8506D1196E2F}" srcOrd="3" destOrd="0" presId="urn:microsoft.com/office/officeart/2005/8/layout/default"/>
    <dgm:cxn modelId="{70D4BEFA-3B32-4336-A57D-CF69C06AFE7A}" type="presParOf" srcId="{FD7F9E35-674E-4512-979C-C57AA2DFBD91}" destId="{9694D456-05B3-4322-B12B-C0C55215A12F}" srcOrd="4" destOrd="0" presId="urn:microsoft.com/office/officeart/2005/8/layout/default"/>
    <dgm:cxn modelId="{993713C6-2E86-4E50-A520-B54DCC91E451}" type="presParOf" srcId="{FD7F9E35-674E-4512-979C-C57AA2DFBD91}" destId="{B7394164-67E8-491C-8D72-EABDC4B08751}" srcOrd="5" destOrd="0" presId="urn:microsoft.com/office/officeart/2005/8/layout/default"/>
    <dgm:cxn modelId="{7020AFB1-8C49-46B8-9D88-7905B9F9D11C}" type="presParOf" srcId="{FD7F9E35-674E-4512-979C-C57AA2DFBD91}" destId="{A824230B-D070-4C4E-93C6-D8D385213801}" srcOrd="6" destOrd="0" presId="urn:microsoft.com/office/officeart/2005/8/layout/default"/>
    <dgm:cxn modelId="{121AF55F-C5FA-4E3E-AB40-853C0C3D5998}" type="presParOf" srcId="{FD7F9E35-674E-4512-979C-C57AA2DFBD91}" destId="{25CB9725-6B16-465B-B61F-87DCEC3AD5DD}" srcOrd="7" destOrd="0" presId="urn:microsoft.com/office/officeart/2005/8/layout/default"/>
    <dgm:cxn modelId="{ABAEF658-7A24-48BD-8E42-C16734815D68}" type="presParOf" srcId="{FD7F9E35-674E-4512-979C-C57AA2DFBD91}" destId="{55C640BF-BCD8-4F57-B762-C925A9BA4C32}" srcOrd="8" destOrd="0" presId="urn:microsoft.com/office/officeart/2005/8/layout/default"/>
    <dgm:cxn modelId="{6E1E8338-9796-4C04-8134-51355432CCDF}" type="presParOf" srcId="{FD7F9E35-674E-4512-979C-C57AA2DFBD91}" destId="{3978DB86-6A9E-4FE5-876D-46E30F834D87}" srcOrd="9" destOrd="0" presId="urn:microsoft.com/office/officeart/2005/8/layout/default"/>
    <dgm:cxn modelId="{307E8903-182F-427E-8093-4213ADFCC46D}" type="presParOf" srcId="{FD7F9E35-674E-4512-979C-C57AA2DFBD91}" destId="{5F972752-79C8-4F6F-A776-795E46361254}" srcOrd="10" destOrd="0" presId="urn:microsoft.com/office/officeart/2005/8/layout/default"/>
    <dgm:cxn modelId="{A4492BF0-EA2A-4CB4-8825-CD8ACB03B2EE}" type="presParOf" srcId="{FD7F9E35-674E-4512-979C-C57AA2DFBD91}" destId="{128E5524-9743-410E-82F1-DF0D61EF4528}" srcOrd="11" destOrd="0" presId="urn:microsoft.com/office/officeart/2005/8/layout/default"/>
    <dgm:cxn modelId="{5F81C908-4BAE-40EA-B896-0ACA225BD703}" type="presParOf" srcId="{FD7F9E35-674E-4512-979C-C57AA2DFBD91}" destId="{E532D1C1-70FB-48B6-B8AB-CBB03612E616}" srcOrd="12" destOrd="0" presId="urn:microsoft.com/office/officeart/2005/8/layout/default"/>
    <dgm:cxn modelId="{DF64DCAF-42C6-41E1-A9F4-FAE38674E2A3}" type="presParOf" srcId="{FD7F9E35-674E-4512-979C-C57AA2DFBD91}" destId="{54250FA3-A90B-470F-9EB1-F939AF89EEA9}" srcOrd="13" destOrd="0" presId="urn:microsoft.com/office/officeart/2005/8/layout/default"/>
    <dgm:cxn modelId="{E4A22773-FDAE-4CE5-A0AC-E1B119426F93}" type="presParOf" srcId="{FD7F9E35-674E-4512-979C-C57AA2DFBD91}" destId="{0E34EB20-AB32-4CF9-B74C-D8D2E4DB7C67}" srcOrd="14" destOrd="0" presId="urn:microsoft.com/office/officeart/2005/8/layout/default"/>
    <dgm:cxn modelId="{356F89FA-B924-4D34-9EDE-C50F7817E31D}" type="presParOf" srcId="{FD7F9E35-674E-4512-979C-C57AA2DFBD91}" destId="{85B4D25D-21B1-49FE-A179-B201BBC2166F}" srcOrd="15" destOrd="0" presId="urn:microsoft.com/office/officeart/2005/8/layout/default"/>
    <dgm:cxn modelId="{B00C4EC5-F701-4CAF-9319-CFDA90A5E008}" type="presParOf" srcId="{FD7F9E35-674E-4512-979C-C57AA2DFBD91}" destId="{9A3881B6-62F5-4C63-904A-EEC1C4DF93D5}" srcOrd="16" destOrd="0" presId="urn:microsoft.com/office/officeart/2005/8/layout/default"/>
    <dgm:cxn modelId="{458A3B8D-4F4E-4B65-A3C3-2111A2F8423E}" type="presParOf" srcId="{FD7F9E35-674E-4512-979C-C57AA2DFBD91}" destId="{2382BF65-60C7-42A1-A4BE-EFDBA9B91E7A}" srcOrd="17" destOrd="0" presId="urn:microsoft.com/office/officeart/2005/8/layout/default"/>
    <dgm:cxn modelId="{573B1165-27FA-4613-A568-F6274D181C14}" type="presParOf" srcId="{FD7F9E35-674E-4512-979C-C57AA2DFBD91}" destId="{5CFA193B-39C6-4D69-AC16-8CB974BAC2B2}" srcOrd="18" destOrd="0" presId="urn:microsoft.com/office/officeart/2005/8/layout/default"/>
    <dgm:cxn modelId="{68FFE4E3-E6AB-4B8C-ADED-8F4AFC66E986}" type="presParOf" srcId="{FD7F9E35-674E-4512-979C-C57AA2DFBD91}" destId="{460CB838-56A2-4C56-97EC-C9CC76021A57}" srcOrd="19" destOrd="0" presId="urn:microsoft.com/office/officeart/2005/8/layout/default"/>
    <dgm:cxn modelId="{5A275AD5-2FC3-431F-8196-988342A0ABC5}" type="presParOf" srcId="{FD7F9E35-674E-4512-979C-C57AA2DFBD91}" destId="{206B8D65-DB3A-4AAC-AA2C-6FB1507A6618}" srcOrd="20" destOrd="0" presId="urn:microsoft.com/office/officeart/2005/8/layout/default"/>
    <dgm:cxn modelId="{7FB22EB5-DF5E-45D7-B5AA-6D3F75686611}" type="presParOf" srcId="{FD7F9E35-674E-4512-979C-C57AA2DFBD91}" destId="{517A060A-E51E-4A63-BF59-EC0B56EF4B40}" srcOrd="21" destOrd="0" presId="urn:microsoft.com/office/officeart/2005/8/layout/default"/>
    <dgm:cxn modelId="{1B6A285B-A642-4643-96F7-800F3EB481EA}" type="presParOf" srcId="{FD7F9E35-674E-4512-979C-C57AA2DFBD91}" destId="{D354802C-F741-48EE-ACEF-BAB54E110959}" srcOrd="22" destOrd="0" presId="urn:microsoft.com/office/officeart/2005/8/layout/default"/>
    <dgm:cxn modelId="{D819A032-5197-4B64-84CF-51630AADD14D}" type="presParOf" srcId="{FD7F9E35-674E-4512-979C-C57AA2DFBD91}" destId="{39CD26A5-C727-4DB2-95DA-A9B03ABDA2CD}" srcOrd="23" destOrd="0" presId="urn:microsoft.com/office/officeart/2005/8/layout/default"/>
    <dgm:cxn modelId="{6FCD6DB5-1BF1-4508-ACB8-6CD6A7B96101}" type="presParOf" srcId="{FD7F9E35-674E-4512-979C-C57AA2DFBD91}" destId="{6AC02816-9098-4128-AE30-1A022183D7F3}" srcOrd="2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45167-6CD3-4FB1-B474-32D9ACF443A9}">
      <dsp:nvSpPr>
        <dsp:cNvPr id="0" name=""/>
        <dsp:cNvSpPr/>
      </dsp:nvSpPr>
      <dsp:spPr>
        <a:xfrm>
          <a:off x="0" y="448216"/>
          <a:ext cx="11346426" cy="16374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F27FE-D92F-4E7B-8230-829F0FFBB035}">
      <dsp:nvSpPr>
        <dsp:cNvPr id="0" name=""/>
        <dsp:cNvSpPr/>
      </dsp:nvSpPr>
      <dsp:spPr>
        <a:xfrm>
          <a:off x="495334" y="861775"/>
          <a:ext cx="901488" cy="9006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24AEDB-0148-495D-B832-8956D1E38C60}">
      <dsp:nvSpPr>
        <dsp:cNvPr id="0" name=""/>
        <dsp:cNvSpPr/>
      </dsp:nvSpPr>
      <dsp:spPr>
        <a:xfrm>
          <a:off x="1892158" y="493345"/>
          <a:ext cx="5105891" cy="1639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468" tIns="173468" rIns="173468" bIns="173468" numCol="1" spcCol="1270" anchor="ctr" anchorCtr="0">
          <a:noAutofit/>
        </a:bodyPr>
        <a:lstStyle/>
        <a:p>
          <a:pPr marL="0" lvl="0" indent="0" algn="l" defTabSz="1155700">
            <a:lnSpc>
              <a:spcPct val="100000"/>
            </a:lnSpc>
            <a:spcBef>
              <a:spcPct val="0"/>
            </a:spcBef>
            <a:spcAft>
              <a:spcPct val="35000"/>
            </a:spcAft>
            <a:buNone/>
          </a:pPr>
          <a:r>
            <a:rPr lang="en-US" sz="2600" kern="1200" dirty="0">
              <a:latin typeface="IBM Plex Sans" panose="020B0503050203000203" pitchFamily="34" charset="0"/>
            </a:rPr>
            <a:t>TEAMS &amp; Faculty </a:t>
          </a:r>
        </a:p>
        <a:p>
          <a:pPr marL="0" lvl="0" indent="0" algn="l" defTabSz="1155700">
            <a:lnSpc>
              <a:spcPct val="100000"/>
            </a:lnSpc>
            <a:spcBef>
              <a:spcPct val="0"/>
            </a:spcBef>
            <a:spcAft>
              <a:spcPct val="35000"/>
            </a:spcAft>
            <a:buNone/>
          </a:pPr>
          <a:r>
            <a:rPr lang="en-US" sz="2600" kern="1200" dirty="0">
              <a:latin typeface="IBM Plex Sans" panose="020B0503050203000203" pitchFamily="34" charset="0"/>
            </a:rPr>
            <a:t>Special Pay Increase Request </a:t>
          </a:r>
        </a:p>
      </dsp:txBody>
      <dsp:txXfrm>
        <a:off x="1892158" y="493345"/>
        <a:ext cx="5105891" cy="1639070"/>
      </dsp:txXfrm>
    </dsp:sp>
    <dsp:sp modelId="{C127DF07-6016-467D-88CE-E85389AB1358}">
      <dsp:nvSpPr>
        <dsp:cNvPr id="0" name=""/>
        <dsp:cNvSpPr/>
      </dsp:nvSpPr>
      <dsp:spPr>
        <a:xfrm>
          <a:off x="6998049" y="493345"/>
          <a:ext cx="4344675" cy="1637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299" tIns="173299" rIns="173299" bIns="173299"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IBM Plex Sans" panose="020B0503050203000203" pitchFamily="34" charset="0"/>
            </a:rPr>
            <a:t>Effective date is the date UFHR/Provost or designee approves special pay action</a:t>
          </a:r>
        </a:p>
      </dsp:txBody>
      <dsp:txXfrm>
        <a:off x="6998049" y="493345"/>
        <a:ext cx="4344675" cy="1637469"/>
      </dsp:txXfrm>
    </dsp:sp>
    <dsp:sp modelId="{BA886B0E-7533-4068-A013-A515569B036C}">
      <dsp:nvSpPr>
        <dsp:cNvPr id="0" name=""/>
        <dsp:cNvSpPr/>
      </dsp:nvSpPr>
      <dsp:spPr>
        <a:xfrm>
          <a:off x="0" y="2477483"/>
          <a:ext cx="11346426" cy="16374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681C71-47BE-458B-AD39-B5F1738E8BC4}">
      <dsp:nvSpPr>
        <dsp:cNvPr id="0" name=""/>
        <dsp:cNvSpPr/>
      </dsp:nvSpPr>
      <dsp:spPr>
        <a:xfrm>
          <a:off x="495334" y="2845913"/>
          <a:ext cx="901488" cy="9006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8C9C00-DE3B-4D20-A694-999C261F6112}">
      <dsp:nvSpPr>
        <dsp:cNvPr id="0" name=""/>
        <dsp:cNvSpPr/>
      </dsp:nvSpPr>
      <dsp:spPr>
        <a:xfrm>
          <a:off x="1892158" y="2477483"/>
          <a:ext cx="5105891" cy="1639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468" tIns="173468" rIns="173468" bIns="173468" numCol="1" spcCol="1270" anchor="ctr" anchorCtr="0">
          <a:noAutofit/>
        </a:bodyPr>
        <a:lstStyle/>
        <a:p>
          <a:pPr marL="0" lvl="0" indent="0" algn="l" defTabSz="1155700">
            <a:lnSpc>
              <a:spcPct val="100000"/>
            </a:lnSpc>
            <a:spcBef>
              <a:spcPct val="0"/>
            </a:spcBef>
            <a:spcAft>
              <a:spcPct val="35000"/>
            </a:spcAft>
            <a:buNone/>
          </a:pPr>
          <a:r>
            <a:rPr lang="en-US" sz="2600" kern="1200" dirty="0">
              <a:solidFill>
                <a:srgbClr val="00346A">
                  <a:hueOff val="0"/>
                  <a:satOff val="0"/>
                  <a:lumOff val="0"/>
                  <a:alphaOff val="0"/>
                </a:srgbClr>
              </a:solidFill>
              <a:latin typeface="IBM Plex Sans" panose="020B0503050203000203" pitchFamily="34" charset="0"/>
              <a:ea typeface="+mn-ea"/>
              <a:cs typeface="+mn-cs"/>
            </a:rPr>
            <a:t>Request of Approval of Additional University Employment (HR600)</a:t>
          </a:r>
        </a:p>
      </dsp:txBody>
      <dsp:txXfrm>
        <a:off x="1892158" y="2477483"/>
        <a:ext cx="5105891" cy="1639070"/>
      </dsp:txXfrm>
    </dsp:sp>
    <dsp:sp modelId="{159E885E-4844-45D8-9937-AF0EECCDDC74}">
      <dsp:nvSpPr>
        <dsp:cNvPr id="0" name=""/>
        <dsp:cNvSpPr/>
      </dsp:nvSpPr>
      <dsp:spPr>
        <a:xfrm>
          <a:off x="6998049" y="2477483"/>
          <a:ext cx="4344675" cy="1637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299" tIns="173299" rIns="173299" bIns="173299" numCol="1" spcCol="1270" anchor="ctr" anchorCtr="0">
          <a:noAutofit/>
        </a:bodyPr>
        <a:lstStyle/>
        <a:p>
          <a:pPr marL="0" lvl="0" indent="0" algn="l" defTabSz="1066800">
            <a:lnSpc>
              <a:spcPct val="100000"/>
            </a:lnSpc>
            <a:spcBef>
              <a:spcPct val="0"/>
            </a:spcBef>
            <a:spcAft>
              <a:spcPct val="35000"/>
            </a:spcAft>
            <a:buNone/>
          </a:pPr>
          <a:r>
            <a:rPr lang="en-US" sz="2400" kern="1200" dirty="0">
              <a:solidFill>
                <a:srgbClr val="00346A">
                  <a:hueOff val="0"/>
                  <a:satOff val="0"/>
                  <a:lumOff val="0"/>
                  <a:alphaOff val="0"/>
                </a:srgbClr>
              </a:solidFill>
              <a:latin typeface="IBM Plex Sans" panose="020B0503050203000203" pitchFamily="34" charset="0"/>
              <a:ea typeface="+mn-ea"/>
              <a:cs typeface="+mn-cs"/>
            </a:rPr>
            <a:t>Required authorization from UFHR Immigration Compliance Services for international employees</a:t>
          </a:r>
        </a:p>
      </dsp:txBody>
      <dsp:txXfrm>
        <a:off x="6998049" y="2477483"/>
        <a:ext cx="4344675" cy="1637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0B331-A074-4984-B7E2-7574A9F49C30}">
      <dsp:nvSpPr>
        <dsp:cNvPr id="0" name=""/>
        <dsp:cNvSpPr/>
      </dsp:nvSpPr>
      <dsp:spPr>
        <a:xfrm>
          <a:off x="0" y="76211"/>
          <a:ext cx="10822858" cy="1032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We have identified strategies to improve operational processes</a:t>
          </a:r>
        </a:p>
      </dsp:txBody>
      <dsp:txXfrm>
        <a:off x="50420" y="126631"/>
        <a:ext cx="10722018" cy="932014"/>
      </dsp:txXfrm>
    </dsp:sp>
    <dsp:sp modelId="{92FF4B6E-148C-4FD0-87DE-701AC0BC63D7}">
      <dsp:nvSpPr>
        <dsp:cNvPr id="0" name=""/>
        <dsp:cNvSpPr/>
      </dsp:nvSpPr>
      <dsp:spPr>
        <a:xfrm>
          <a:off x="0" y="1109065"/>
          <a:ext cx="10822858" cy="104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62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Maintain compliance</a:t>
          </a:r>
        </a:p>
        <a:p>
          <a:pPr marL="228600" lvl="1" indent="-228600" algn="l" defTabSz="889000">
            <a:lnSpc>
              <a:spcPct val="90000"/>
            </a:lnSpc>
            <a:spcBef>
              <a:spcPct val="0"/>
            </a:spcBef>
            <a:spcAft>
              <a:spcPct val="20000"/>
            </a:spcAft>
            <a:buChar char="•"/>
          </a:pPr>
          <a:r>
            <a:rPr lang="en-US" sz="2000" kern="1200"/>
            <a:t>Improve accuracy</a:t>
          </a:r>
        </a:p>
        <a:p>
          <a:pPr marL="228600" lvl="1" indent="-228600" algn="l" defTabSz="889000">
            <a:lnSpc>
              <a:spcPct val="90000"/>
            </a:lnSpc>
            <a:spcBef>
              <a:spcPct val="0"/>
            </a:spcBef>
            <a:spcAft>
              <a:spcPct val="20000"/>
            </a:spcAft>
            <a:buChar char="•"/>
          </a:pPr>
          <a:r>
            <a:rPr lang="en-US" sz="2000" kern="1200" dirty="0"/>
            <a:t>Better reflect current state as we prepare for Workday implementation </a:t>
          </a:r>
        </a:p>
      </dsp:txBody>
      <dsp:txXfrm>
        <a:off x="0" y="1109065"/>
        <a:ext cx="10822858" cy="1049490"/>
      </dsp:txXfrm>
    </dsp:sp>
    <dsp:sp modelId="{79E1ED6A-6D3B-4384-8CCA-52F3D97183AC}">
      <dsp:nvSpPr>
        <dsp:cNvPr id="0" name=""/>
        <dsp:cNvSpPr/>
      </dsp:nvSpPr>
      <dsp:spPr>
        <a:xfrm>
          <a:off x="0" y="2158555"/>
          <a:ext cx="10822858" cy="1032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As of April 1, mandatory review of position descriptions prior to posting</a:t>
          </a:r>
        </a:p>
      </dsp:txBody>
      <dsp:txXfrm>
        <a:off x="50420" y="2208975"/>
        <a:ext cx="10722018" cy="932014"/>
      </dsp:txXfrm>
    </dsp:sp>
    <dsp:sp modelId="{0CD22E73-0479-439D-9B36-FEDAA9C8089B}">
      <dsp:nvSpPr>
        <dsp:cNvPr id="0" name=""/>
        <dsp:cNvSpPr/>
      </dsp:nvSpPr>
      <dsp:spPr>
        <a:xfrm>
          <a:off x="0" y="3266289"/>
          <a:ext cx="10822858" cy="1032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Effective May 1, vacant positions that have been vacant for a minimum of three (3) years will be inactivated </a:t>
          </a:r>
        </a:p>
      </dsp:txBody>
      <dsp:txXfrm>
        <a:off x="50420" y="3316709"/>
        <a:ext cx="10722018" cy="9320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B9966-4F04-4CDD-BF42-829D04FB04A3}">
      <dsp:nvSpPr>
        <dsp:cNvPr id="0" name=""/>
        <dsp:cNvSpPr/>
      </dsp:nvSpPr>
      <dsp:spPr>
        <a:xfrm>
          <a:off x="3872" y="289912"/>
          <a:ext cx="2096417" cy="125785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President</a:t>
          </a:r>
          <a:endParaRPr lang="en-US" sz="2000" kern="1200" dirty="0"/>
        </a:p>
      </dsp:txBody>
      <dsp:txXfrm>
        <a:off x="3872" y="289912"/>
        <a:ext cx="2096417" cy="1257850"/>
      </dsp:txXfrm>
    </dsp:sp>
    <dsp:sp modelId="{82EFB9D3-962C-4132-802B-5F91ABAF8779}">
      <dsp:nvSpPr>
        <dsp:cNvPr id="0" name=""/>
        <dsp:cNvSpPr/>
      </dsp:nvSpPr>
      <dsp:spPr>
        <a:xfrm>
          <a:off x="2287269" y="289912"/>
          <a:ext cx="2096417" cy="125785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Provost</a:t>
          </a:r>
          <a:endParaRPr lang="en-US" sz="2000" kern="1200" dirty="0"/>
        </a:p>
      </dsp:txBody>
      <dsp:txXfrm>
        <a:off x="2287269" y="289912"/>
        <a:ext cx="2096417" cy="1257850"/>
      </dsp:txXfrm>
    </dsp:sp>
    <dsp:sp modelId="{9694D456-05B3-4322-B12B-C0C55215A12F}">
      <dsp:nvSpPr>
        <dsp:cNvPr id="0" name=""/>
        <dsp:cNvSpPr/>
      </dsp:nvSpPr>
      <dsp:spPr>
        <a:xfrm>
          <a:off x="4638653" y="267245"/>
          <a:ext cx="2096417" cy="125785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Senior/Executive Vice Presidents</a:t>
          </a:r>
          <a:endParaRPr lang="en-US" sz="2000" kern="1200"/>
        </a:p>
      </dsp:txBody>
      <dsp:txXfrm>
        <a:off x="4638653" y="267245"/>
        <a:ext cx="2096417" cy="1257850"/>
      </dsp:txXfrm>
    </dsp:sp>
    <dsp:sp modelId="{A824230B-D070-4C4E-93C6-D8D385213801}">
      <dsp:nvSpPr>
        <dsp:cNvPr id="0" name=""/>
        <dsp:cNvSpPr/>
      </dsp:nvSpPr>
      <dsp:spPr>
        <a:xfrm>
          <a:off x="6922050" y="289912"/>
          <a:ext cx="2096417" cy="125785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Vice Presidents</a:t>
          </a:r>
          <a:endParaRPr lang="en-US" sz="2000" kern="1200"/>
        </a:p>
      </dsp:txBody>
      <dsp:txXfrm>
        <a:off x="6922050" y="289912"/>
        <a:ext cx="2096417" cy="1257850"/>
      </dsp:txXfrm>
    </dsp:sp>
    <dsp:sp modelId="{55C640BF-BCD8-4F57-B762-C925A9BA4C32}">
      <dsp:nvSpPr>
        <dsp:cNvPr id="0" name=""/>
        <dsp:cNvSpPr/>
      </dsp:nvSpPr>
      <dsp:spPr>
        <a:xfrm>
          <a:off x="9231982" y="301019"/>
          <a:ext cx="2096417" cy="125785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Associate Vice Presidents</a:t>
          </a:r>
          <a:endParaRPr lang="en-US" sz="2000" kern="1200" dirty="0"/>
        </a:p>
      </dsp:txBody>
      <dsp:txXfrm>
        <a:off x="9231982" y="301019"/>
        <a:ext cx="2096417" cy="1257850"/>
      </dsp:txXfrm>
    </dsp:sp>
    <dsp:sp modelId="{5F972752-79C8-4F6F-A776-795E46361254}">
      <dsp:nvSpPr>
        <dsp:cNvPr id="0" name=""/>
        <dsp:cNvSpPr/>
      </dsp:nvSpPr>
      <dsp:spPr>
        <a:xfrm>
          <a:off x="3872" y="1757404"/>
          <a:ext cx="2096417" cy="125785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Associate/Vice Provosts</a:t>
          </a:r>
          <a:endParaRPr lang="en-US" sz="2000" kern="1200"/>
        </a:p>
      </dsp:txBody>
      <dsp:txXfrm>
        <a:off x="3872" y="1757404"/>
        <a:ext cx="2096417" cy="1257850"/>
      </dsp:txXfrm>
    </dsp:sp>
    <dsp:sp modelId="{E532D1C1-70FB-48B6-B8AB-CBB03612E616}">
      <dsp:nvSpPr>
        <dsp:cNvPr id="0" name=""/>
        <dsp:cNvSpPr/>
      </dsp:nvSpPr>
      <dsp:spPr>
        <a:xfrm>
          <a:off x="2309931" y="1757404"/>
          <a:ext cx="2096417" cy="125785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Deans</a:t>
          </a:r>
          <a:endParaRPr lang="en-US" sz="2000" kern="1200"/>
        </a:p>
      </dsp:txBody>
      <dsp:txXfrm>
        <a:off x="2309931" y="1757404"/>
        <a:ext cx="2096417" cy="1257850"/>
      </dsp:txXfrm>
    </dsp:sp>
    <dsp:sp modelId="{0E34EB20-AB32-4CF9-B74C-D8D2E4DB7C67}">
      <dsp:nvSpPr>
        <dsp:cNvPr id="0" name=""/>
        <dsp:cNvSpPr/>
      </dsp:nvSpPr>
      <dsp:spPr>
        <a:xfrm>
          <a:off x="4615991" y="1757404"/>
          <a:ext cx="2096417" cy="125785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Chief of Police</a:t>
          </a:r>
          <a:endParaRPr lang="en-US" sz="2000" kern="1200"/>
        </a:p>
      </dsp:txBody>
      <dsp:txXfrm>
        <a:off x="4615991" y="1757404"/>
        <a:ext cx="2096417" cy="1257850"/>
      </dsp:txXfrm>
    </dsp:sp>
    <dsp:sp modelId="{9A3881B6-62F5-4C63-904A-EEC1C4DF93D5}">
      <dsp:nvSpPr>
        <dsp:cNvPr id="0" name=""/>
        <dsp:cNvSpPr/>
      </dsp:nvSpPr>
      <dsp:spPr>
        <a:xfrm>
          <a:off x="6922050" y="1757404"/>
          <a:ext cx="2096417" cy="125785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Equal Opportunity Programs Director</a:t>
          </a:r>
          <a:endParaRPr lang="en-US" sz="2000" kern="1200"/>
        </a:p>
      </dsp:txBody>
      <dsp:txXfrm>
        <a:off x="6922050" y="1757404"/>
        <a:ext cx="2096417" cy="1257850"/>
      </dsp:txXfrm>
    </dsp:sp>
    <dsp:sp modelId="{5CFA193B-39C6-4D69-AC16-8CB974BAC2B2}">
      <dsp:nvSpPr>
        <dsp:cNvPr id="0" name=""/>
        <dsp:cNvSpPr/>
      </dsp:nvSpPr>
      <dsp:spPr>
        <a:xfrm>
          <a:off x="9228110" y="1757404"/>
          <a:ext cx="2096417" cy="125785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Intercollegiate Athletics Director</a:t>
          </a:r>
          <a:endParaRPr lang="en-US" sz="2000" kern="1200"/>
        </a:p>
      </dsp:txBody>
      <dsp:txXfrm>
        <a:off x="9228110" y="1757404"/>
        <a:ext cx="2096417" cy="1257850"/>
      </dsp:txXfrm>
    </dsp:sp>
    <dsp:sp modelId="{206B8D65-DB3A-4AAC-AA2C-6FB1507A6618}">
      <dsp:nvSpPr>
        <dsp:cNvPr id="0" name=""/>
        <dsp:cNvSpPr/>
      </dsp:nvSpPr>
      <dsp:spPr>
        <a:xfrm>
          <a:off x="2309931" y="3224897"/>
          <a:ext cx="2096417" cy="125785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Internal Audit Director</a:t>
          </a:r>
          <a:endParaRPr lang="en-US" sz="2000" kern="1200"/>
        </a:p>
      </dsp:txBody>
      <dsp:txXfrm>
        <a:off x="2309931" y="3224897"/>
        <a:ext cx="2096417" cy="1257850"/>
      </dsp:txXfrm>
    </dsp:sp>
    <dsp:sp modelId="{D354802C-F741-48EE-ACEF-BAB54E110959}">
      <dsp:nvSpPr>
        <dsp:cNvPr id="0" name=""/>
        <dsp:cNvSpPr/>
      </dsp:nvSpPr>
      <dsp:spPr>
        <a:xfrm>
          <a:off x="4615991" y="3224897"/>
          <a:ext cx="2096417" cy="125785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Title IX Coordinator</a:t>
          </a:r>
          <a:endParaRPr lang="en-US" sz="2000" kern="1200"/>
        </a:p>
      </dsp:txBody>
      <dsp:txXfrm>
        <a:off x="4615991" y="3224897"/>
        <a:ext cx="2096417" cy="1257850"/>
      </dsp:txXfrm>
    </dsp:sp>
    <dsp:sp modelId="{6AC02816-9098-4128-AE30-1A022183D7F3}">
      <dsp:nvSpPr>
        <dsp:cNvPr id="0" name=""/>
        <dsp:cNvSpPr/>
      </dsp:nvSpPr>
      <dsp:spPr>
        <a:xfrm>
          <a:off x="6922050" y="3224897"/>
          <a:ext cx="2096417" cy="125785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University Compliance Officer</a:t>
          </a:r>
          <a:endParaRPr lang="en-US" sz="2000" kern="1200"/>
        </a:p>
      </dsp:txBody>
      <dsp:txXfrm>
        <a:off x="6922050" y="3224897"/>
        <a:ext cx="2096417" cy="125785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466BB1-1D61-11FE-C464-0A6864FF3B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E36F42-B437-D56D-8E7E-F1F0E36E1C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94E157-A40E-4C8A-AB7D-F8DE724B017D}" type="datetimeFigureOut">
              <a:rPr lang="en-US" smtClean="0"/>
              <a:t>4/1/2026</a:t>
            </a:fld>
            <a:endParaRPr lang="en-US"/>
          </a:p>
        </p:txBody>
      </p:sp>
      <p:sp>
        <p:nvSpPr>
          <p:cNvPr id="4" name="Footer Placeholder 3">
            <a:extLst>
              <a:ext uri="{FF2B5EF4-FFF2-40B4-BE49-F238E27FC236}">
                <a16:creationId xmlns:a16="http://schemas.microsoft.com/office/drawing/2014/main" id="{01DD3EC8-2A73-DFFE-DCAD-8A87970698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55849D-C918-9162-1C62-2B7871EB0B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9C234C-6E02-498E-9856-55C9EE4D2349}" type="slidenum">
              <a:rPr lang="en-US" smtClean="0"/>
              <a:t>‹#›</a:t>
            </a:fld>
            <a:endParaRPr lang="en-US"/>
          </a:p>
        </p:txBody>
      </p:sp>
    </p:spTree>
    <p:extLst>
      <p:ext uri="{BB962C8B-B14F-4D97-AF65-F5344CB8AC3E}">
        <p14:creationId xmlns:p14="http://schemas.microsoft.com/office/powerpoint/2010/main" val="206819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64509-94C4-044C-A847-EF05AEB6700F}" type="datetimeFigureOut">
              <a:rPr lang="en-US" smtClean="0"/>
              <a:t>4/1/2026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35A00-287A-5042-A754-4DF9FD168970}" type="slidenum">
              <a:rPr lang="en-US" smtClean="0"/>
              <a:t>‹#›</a:t>
            </a:fld>
            <a:endParaRPr lang="en-US"/>
          </a:p>
        </p:txBody>
      </p:sp>
    </p:spTree>
    <p:extLst>
      <p:ext uri="{BB962C8B-B14F-4D97-AF65-F5344CB8AC3E}">
        <p14:creationId xmlns:p14="http://schemas.microsoft.com/office/powerpoint/2010/main" val="855235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F35A00-287A-5042-A754-4DF9FD168970}" type="slidenum">
              <a:rPr lang="en-US" smtClean="0"/>
              <a:t>2</a:t>
            </a:fld>
            <a:endParaRPr lang="en-US"/>
          </a:p>
        </p:txBody>
      </p:sp>
    </p:spTree>
    <p:extLst>
      <p:ext uri="{BB962C8B-B14F-4D97-AF65-F5344CB8AC3E}">
        <p14:creationId xmlns:p14="http://schemas.microsoft.com/office/powerpoint/2010/main" val="2193088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F35A00-287A-5042-A754-4DF9FD168970}" type="slidenum">
              <a:rPr lang="en-US" smtClean="0"/>
              <a:t>33</a:t>
            </a:fld>
            <a:endParaRPr lang="en-US"/>
          </a:p>
        </p:txBody>
      </p:sp>
    </p:spTree>
    <p:extLst>
      <p:ext uri="{BB962C8B-B14F-4D97-AF65-F5344CB8AC3E}">
        <p14:creationId xmlns:p14="http://schemas.microsoft.com/office/powerpoint/2010/main" val="408622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C3A23-39EE-CFD4-13DD-E1B87C23EC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DAA2D-9074-7E3D-945C-B199E6047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CA56A0-90CF-1341-C3E2-0B4978F7BE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3304E3-97BE-278B-4374-EA12963D28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972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157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UF offers a variety of summer camps on campus and throughout the state.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74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52977-87B9-4D0D-C51D-01C763EDC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A1C25-3040-FF2A-0626-CE606535A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6D8F2-AF87-8090-0F40-28A66E031B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4E0B14-C9B6-F084-3710-217889F4B1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337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45773-37FE-2DDA-B035-43863E6564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C54F5-A6DD-1AC9-561F-3030ADB35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1D0ED-7780-48BB-A8F6-81B5A75E47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3A03A1-88D0-418D-245F-2396AAA3F1A7}"/>
              </a:ext>
            </a:extLst>
          </p:cNvPr>
          <p:cNvSpPr>
            <a:spLocks noGrp="1"/>
          </p:cNvSpPr>
          <p:nvPr>
            <p:ph type="sldNum" sz="quarter" idx="5"/>
          </p:nvPr>
        </p:nvSpPr>
        <p:spPr/>
        <p:txBody>
          <a:bodyPr/>
          <a:lstStyle/>
          <a:p>
            <a:fld id="{46F35A00-287A-5042-A754-4DF9FD168970}" type="slidenum">
              <a:rPr lang="en-US" smtClean="0"/>
              <a:t>43</a:t>
            </a:fld>
            <a:endParaRPr lang="en-US"/>
          </a:p>
        </p:txBody>
      </p:sp>
    </p:spTree>
    <p:extLst>
      <p:ext uri="{BB962C8B-B14F-4D97-AF65-F5344CB8AC3E}">
        <p14:creationId xmlns:p14="http://schemas.microsoft.com/office/powerpoint/2010/main" val="364259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37721-9D08-9586-D8BB-3D079D05B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56AB71-0E5E-C751-4934-12944810E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B7E43-2D08-A576-8412-619E2B8B38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B6E87A-07E7-9EB0-7440-B7626244E4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226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D5170-0E30-40D4-3515-43AA91111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63D5C-96BF-F2DC-481B-C348B426C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3F2CD-A410-5972-3766-1A70E27F79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43D2B8-39D8-0551-D811-E5FFE8EEC9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199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AFC7E-4D7F-8701-B15B-A2DDC7384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871AA-A7F5-871D-281A-7B99A703C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A7CA97-D628-E897-73CA-2FD530E225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1657F2-F992-DE0E-72ED-E51CE73170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08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52977-87B9-4D0D-C51D-01C763EDC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A1C25-3040-FF2A-0626-CE606535A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6D8F2-AF87-8090-0F40-28A66E031B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4E0B14-C9B6-F084-3710-217889F4B1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337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647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0598E-0058-175D-3F0A-C08D7CC2E3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B491B-3EBF-4AF7-10FF-5C27288D90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FA158-A900-A3BD-16D1-7D6C472994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529738-BCB6-128D-8C02-EB1A1FA771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769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570D8-1E9B-07CE-9443-BFDA44B74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A65AD-CA01-A6FD-4CF1-F226179A2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CA82E3-A5B3-2A76-4663-B2F795594C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5FF5CF-F50C-5166-A0B4-0842A51E21E0}"/>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8B84698-BEA1-43EE-884A-0FBCAE408BB1}"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50948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162B7-1C9E-3EE9-8CBA-12A289C60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77FE1-4B0E-912C-1A57-1A7FC239B2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8DF08-CE11-2A21-7591-76DFFE0CEE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8087FC-4756-B785-BDDC-BE202A795B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908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D0FB-59B7-A190-3002-9881373B3E2D}"/>
              </a:ext>
            </a:extLst>
          </p:cNvPr>
          <p:cNvSpPr>
            <a:spLocks noGrp="1"/>
          </p:cNvSpPr>
          <p:nvPr>
            <p:ph type="ctrTitle"/>
          </p:nvPr>
        </p:nvSpPr>
        <p:spPr>
          <a:xfrm>
            <a:off x="660807" y="1363765"/>
            <a:ext cx="7056729" cy="2387600"/>
          </a:xfrm>
        </p:spPr>
        <p:txBody>
          <a:bodyPr anchor="b"/>
          <a:lstStyle>
            <a:lvl1pPr algn="l">
              <a:defRPr sz="6000" b="1">
                <a:latin typeface="Gentona Book"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FE96FD5B-C328-A621-BE0E-8440295FF49E}"/>
              </a:ext>
            </a:extLst>
          </p:cNvPr>
          <p:cNvSpPr>
            <a:spLocks noGrp="1"/>
          </p:cNvSpPr>
          <p:nvPr>
            <p:ph type="subTitle" idx="1"/>
          </p:nvPr>
        </p:nvSpPr>
        <p:spPr>
          <a:xfrm>
            <a:off x="660807" y="3843440"/>
            <a:ext cx="705672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62439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A22-5891-DEF5-D680-5D2410C71B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07842-5391-FBA0-5FFA-7C79AE352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96625-7AAB-9F0B-2548-80ADEB2C31BA}"/>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36198368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3E38B-4F61-778A-F08A-40F756D6B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B66F2-D6F6-3CFE-4B2D-869B87273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9FDF-5D03-A37F-ED77-EF09C4F02286}"/>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28157977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lack background with white text&#10;&#10;AI-generated content may be incorrect.">
            <a:extLst>
              <a:ext uri="{FF2B5EF4-FFF2-40B4-BE49-F238E27FC236}">
                <a16:creationId xmlns:a16="http://schemas.microsoft.com/office/drawing/2014/main" id="{511CE3BD-8EE8-8F36-9B6A-ACD977B073B3}"/>
              </a:ext>
            </a:extLst>
          </p:cNvPr>
          <p:cNvPicPr>
            <a:picLocks noChangeAspect="1"/>
          </p:cNvPicPr>
          <p:nvPr/>
        </p:nvPicPr>
        <p:blipFill>
          <a:blip r:embed="rId3"/>
          <a:stretch>
            <a:fillRect/>
          </a:stretch>
        </p:blipFill>
        <p:spPr>
          <a:xfrm>
            <a:off x="1299391" y="1965960"/>
            <a:ext cx="9593217" cy="2926080"/>
          </a:xfrm>
          <a:prstGeom prst="rect">
            <a:avLst/>
          </a:prstGeom>
        </p:spPr>
      </p:pic>
    </p:spTree>
    <p:extLst>
      <p:ext uri="{BB962C8B-B14F-4D97-AF65-F5344CB8AC3E}">
        <p14:creationId xmlns:p14="http://schemas.microsoft.com/office/powerpoint/2010/main" val="2591941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613743" y="1828800"/>
            <a:ext cx="6174474" cy="2387600"/>
          </a:xfrm>
          <a:prstGeom prst="rect">
            <a:avLst/>
          </a:prstGeom>
        </p:spPr>
        <p:txBody>
          <a:bodyPr anchor="b"/>
          <a:lstStyle>
            <a:lvl1pPr>
              <a:defRPr sz="4800">
                <a:solidFill>
                  <a:schemeClr val="bg1">
                    <a:lumMod val="9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609600" y="4308475"/>
            <a:ext cx="6178616" cy="1500187"/>
          </a:xfrm>
        </p:spPr>
        <p:txBody>
          <a:bodyPr>
            <a:normAutofit/>
          </a:bodyPr>
          <a:lstStyle>
            <a:lvl1pPr marL="0" indent="0">
              <a:buNone/>
              <a:defRPr sz="2000">
                <a:solidFill>
                  <a:schemeClr val="bg1">
                    <a:lumMod val="95000"/>
                  </a:schemeClr>
                </a:solidFill>
                <a:latin typeface="+mn-lt"/>
                <a:ea typeface="Source Serif 4" panose="020406030504050202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descr="A blue text on a black background&#10;&#10;AI-generated content may be incorrect.">
            <a:extLst>
              <a:ext uri="{FF2B5EF4-FFF2-40B4-BE49-F238E27FC236}">
                <a16:creationId xmlns:a16="http://schemas.microsoft.com/office/drawing/2014/main" id="{4B3C79B3-B931-61D4-ACA4-891C80585D8B}"/>
              </a:ext>
            </a:extLst>
          </p:cNvPr>
          <p:cNvPicPr>
            <a:picLocks noChangeAspect="1"/>
          </p:cNvPicPr>
          <p:nvPr/>
        </p:nvPicPr>
        <p:blipFill>
          <a:blip r:embed="rId3"/>
          <a:srcRect t="16746" b="17982"/>
          <a:stretch/>
        </p:blipFill>
        <p:spPr>
          <a:xfrm>
            <a:off x="9021678" y="6341635"/>
            <a:ext cx="2055795" cy="302053"/>
          </a:xfrm>
          <a:prstGeom prst="rect">
            <a:avLst/>
          </a:prstGeom>
        </p:spPr>
      </p:pic>
      <p:sp>
        <p:nvSpPr>
          <p:cNvPr id="5" name="TextBox 4">
            <a:extLst>
              <a:ext uri="{FF2B5EF4-FFF2-40B4-BE49-F238E27FC236}">
                <a16:creationId xmlns:a16="http://schemas.microsoft.com/office/drawing/2014/main" id="{2F16BED0-3267-5099-1DCC-DD8C7E3B74F0}"/>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spTree>
    <p:extLst>
      <p:ext uri="{BB962C8B-B14F-4D97-AF65-F5344CB8AC3E}">
        <p14:creationId xmlns:p14="http://schemas.microsoft.com/office/powerpoint/2010/main" val="2913599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1B9B16-F374-1AAE-0377-302726DAFF4E}"/>
              </a:ext>
            </a:extLst>
          </p:cNvPr>
          <p:cNvSpPr/>
          <p:nvPr/>
        </p:nvSpPr>
        <p:spPr>
          <a:xfrm>
            <a:off x="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759867D4-726E-DFD4-964C-D6DF732F21B5}"/>
              </a:ext>
            </a:extLst>
          </p:cNvPr>
          <p:cNvSpPr>
            <a:spLocks noGrp="1"/>
          </p:cNvSpPr>
          <p:nvPr>
            <p:ph type="title"/>
          </p:nvPr>
        </p:nvSpPr>
        <p:spPr>
          <a:xfrm>
            <a:off x="609600" y="1828800"/>
            <a:ext cx="4868779" cy="1600200"/>
          </a:xfrm>
          <a:prstGeom prst="rect">
            <a:avLst/>
          </a:prstGeom>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9528F954-63B7-CDF0-86A2-37E6B1D46A31}"/>
              </a:ext>
            </a:extLst>
          </p:cNvPr>
          <p:cNvSpPr>
            <a:spLocks noGrp="1"/>
          </p:cNvSpPr>
          <p:nvPr>
            <p:ph type="body" sz="quarter" idx="11"/>
          </p:nvPr>
        </p:nvSpPr>
        <p:spPr>
          <a:xfrm>
            <a:off x="6689558" y="1828800"/>
            <a:ext cx="4664240" cy="395598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blue text on a black background&#10;&#10;AI-generated content may be incorrect.">
            <a:extLst>
              <a:ext uri="{FF2B5EF4-FFF2-40B4-BE49-F238E27FC236}">
                <a16:creationId xmlns:a16="http://schemas.microsoft.com/office/drawing/2014/main" id="{F228DEC4-6EF9-D176-A994-8D4F8C5B91BF}"/>
              </a:ext>
            </a:extLst>
          </p:cNvPr>
          <p:cNvPicPr>
            <a:picLocks noChangeAspect="1"/>
          </p:cNvPicPr>
          <p:nvPr/>
        </p:nvPicPr>
        <p:blipFill>
          <a:blip r:embed="rId2"/>
          <a:srcRect t="16746" b="17982"/>
          <a:stretch/>
        </p:blipFill>
        <p:spPr>
          <a:xfrm>
            <a:off x="9021678" y="6341635"/>
            <a:ext cx="2055795" cy="302053"/>
          </a:xfrm>
          <a:prstGeom prst="rect">
            <a:avLst/>
          </a:prstGeom>
        </p:spPr>
      </p:pic>
      <p:sp>
        <p:nvSpPr>
          <p:cNvPr id="5" name="TextBox 4">
            <a:extLst>
              <a:ext uri="{FF2B5EF4-FFF2-40B4-BE49-F238E27FC236}">
                <a16:creationId xmlns:a16="http://schemas.microsoft.com/office/drawing/2014/main" id="{A0762D77-B933-8028-1D00-C003C7169B3A}"/>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spTree>
    <p:extLst>
      <p:ext uri="{BB962C8B-B14F-4D97-AF65-F5344CB8AC3E}">
        <p14:creationId xmlns:p14="http://schemas.microsoft.com/office/powerpoint/2010/main" val="2020374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CDE4187-516C-2336-57E7-4397F665C947}"/>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p>
            <a:r>
              <a:rPr lang="en-US"/>
              <a:t>Click to edit Master title style</a:t>
            </a:r>
          </a:p>
        </p:txBody>
      </p:sp>
      <p:pic>
        <p:nvPicPr>
          <p:cNvPr id="2" name="Picture 1" descr="A blue text on a black background&#10;&#10;AI-generated content may be incorrect.">
            <a:extLst>
              <a:ext uri="{FF2B5EF4-FFF2-40B4-BE49-F238E27FC236}">
                <a16:creationId xmlns:a16="http://schemas.microsoft.com/office/drawing/2014/main" id="{38758E75-6410-2AFD-3EDE-F481111DE4B5}"/>
              </a:ext>
            </a:extLst>
          </p:cNvPr>
          <p:cNvPicPr>
            <a:picLocks noChangeAspect="1"/>
          </p:cNvPicPr>
          <p:nvPr/>
        </p:nvPicPr>
        <p:blipFill>
          <a:blip r:embed="rId2"/>
          <a:srcRect t="16746" b="17982"/>
          <a:stretch/>
        </p:blipFill>
        <p:spPr>
          <a:xfrm>
            <a:off x="9021678" y="6341635"/>
            <a:ext cx="2055795" cy="302053"/>
          </a:xfrm>
          <a:prstGeom prst="rect">
            <a:avLst/>
          </a:prstGeom>
        </p:spPr>
      </p:pic>
      <p:sp>
        <p:nvSpPr>
          <p:cNvPr id="4" name="TextBox 3">
            <a:extLst>
              <a:ext uri="{FF2B5EF4-FFF2-40B4-BE49-F238E27FC236}">
                <a16:creationId xmlns:a16="http://schemas.microsoft.com/office/drawing/2014/main" id="{F59D3EAD-9DA4-16E9-ECBA-1DEC5D27EFFD}"/>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cxnSp>
        <p:nvCxnSpPr>
          <p:cNvPr id="5" name="Straight Connector 4">
            <a:extLst>
              <a:ext uri="{FF2B5EF4-FFF2-40B4-BE49-F238E27FC236}">
                <a16:creationId xmlns:a16="http://schemas.microsoft.com/office/drawing/2014/main" id="{CC158224-CA1D-5714-0E82-4DD82B2C3458}"/>
              </a:ext>
            </a:extLst>
          </p:cNvPr>
          <p:cNvCxnSpPr>
            <a:cxnSpLocks/>
          </p:cNvCxnSpPr>
          <p:nvPr/>
        </p:nvCxnSpPr>
        <p:spPr>
          <a:xfrm>
            <a:off x="609599" y="1028375"/>
            <a:ext cx="109728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127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Title+Breadcrumb">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9BDE6104-D3D0-EF80-44BC-1D5EA0B3BB5E}"/>
              </a:ext>
            </a:extLst>
          </p:cNvPr>
          <p:cNvSpPr>
            <a:spLocks noGrp="1"/>
          </p:cNvSpPr>
          <p:nvPr>
            <p:ph sz="quarter" idx="14" hasCustomPrompt="1"/>
          </p:nvPr>
        </p:nvSpPr>
        <p:spPr>
          <a:xfrm>
            <a:off x="609599" y="249523"/>
            <a:ext cx="3280075" cy="299978"/>
          </a:xfrm>
        </p:spPr>
        <p:txBody>
          <a:bodyPr lIns="0">
            <a:noAutofit/>
          </a:bodyPr>
          <a:lstStyle>
            <a:lvl1pPr marL="0" indent="0" algn="l">
              <a:buNone/>
              <a:defRPr sz="1200" b="1" spc="300">
                <a:solidFill>
                  <a:schemeClr val="accent1"/>
                </a:solidFill>
              </a:defRPr>
            </a:lvl1pPr>
          </a:lstStyle>
          <a:p>
            <a:pPr lvl="0"/>
            <a:r>
              <a:rPr lang="en-US"/>
              <a:t>BREADCRUMB</a:t>
            </a:r>
          </a:p>
        </p:txBody>
      </p:sp>
      <p:sp>
        <p:nvSpPr>
          <p:cNvPr id="10" name="Title Placeholder 1">
            <a:extLst>
              <a:ext uri="{FF2B5EF4-FFF2-40B4-BE49-F238E27FC236}">
                <a16:creationId xmlns:a16="http://schemas.microsoft.com/office/drawing/2014/main" id="{523B1E46-DECE-1D36-D167-A7D76874A6C4}"/>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p>
            <a:r>
              <a:rPr lang="en-US"/>
              <a:t>Click to edit Master title style</a:t>
            </a:r>
          </a:p>
        </p:txBody>
      </p:sp>
      <p:pic>
        <p:nvPicPr>
          <p:cNvPr id="2" name="Picture 1" descr="A blue text on a black background&#10;&#10;AI-generated content may be incorrect.">
            <a:extLst>
              <a:ext uri="{FF2B5EF4-FFF2-40B4-BE49-F238E27FC236}">
                <a16:creationId xmlns:a16="http://schemas.microsoft.com/office/drawing/2014/main" id="{C252C88C-8203-915F-7872-A1ADD288D3C2}"/>
              </a:ext>
            </a:extLst>
          </p:cNvPr>
          <p:cNvPicPr>
            <a:picLocks noChangeAspect="1"/>
          </p:cNvPicPr>
          <p:nvPr/>
        </p:nvPicPr>
        <p:blipFill>
          <a:blip r:embed="rId2"/>
          <a:srcRect t="16746" b="17982"/>
          <a:stretch/>
        </p:blipFill>
        <p:spPr>
          <a:xfrm>
            <a:off x="9021678" y="6341635"/>
            <a:ext cx="2055795" cy="302053"/>
          </a:xfrm>
          <a:prstGeom prst="rect">
            <a:avLst/>
          </a:prstGeom>
        </p:spPr>
      </p:pic>
      <p:sp>
        <p:nvSpPr>
          <p:cNvPr id="3" name="TextBox 2">
            <a:extLst>
              <a:ext uri="{FF2B5EF4-FFF2-40B4-BE49-F238E27FC236}">
                <a16:creationId xmlns:a16="http://schemas.microsoft.com/office/drawing/2014/main" id="{638E5C48-9D0A-9388-AED8-06873165BEF2}"/>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cxnSp>
        <p:nvCxnSpPr>
          <p:cNvPr id="5" name="Straight Connector 4">
            <a:extLst>
              <a:ext uri="{FF2B5EF4-FFF2-40B4-BE49-F238E27FC236}">
                <a16:creationId xmlns:a16="http://schemas.microsoft.com/office/drawing/2014/main" id="{3B7AF433-F267-F119-9D57-F9716BC086FC}"/>
              </a:ext>
            </a:extLst>
          </p:cNvPr>
          <p:cNvCxnSpPr>
            <a:cxnSpLocks/>
          </p:cNvCxnSpPr>
          <p:nvPr/>
        </p:nvCxnSpPr>
        <p:spPr>
          <a:xfrm>
            <a:off x="609599" y="1028375"/>
            <a:ext cx="109728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193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_Straplin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74C04E5-EC8D-ED4F-16C0-1D1D7860CD9F}"/>
              </a:ext>
            </a:extLst>
          </p:cNvPr>
          <p:cNvSpPr>
            <a:spLocks noGrp="1"/>
          </p:cNvSpPr>
          <p:nvPr>
            <p:ph type="body" sz="quarter" idx="11" hasCustomPrompt="1"/>
          </p:nvPr>
        </p:nvSpPr>
        <p:spPr>
          <a:xfrm>
            <a:off x="609600" y="1104900"/>
            <a:ext cx="10972800" cy="584017"/>
          </a:xfrm>
        </p:spPr>
        <p:txBody>
          <a:bodyPr lIns="0">
            <a:noAutofit/>
          </a:bodyPr>
          <a:lstStyle>
            <a:lvl1pPr marL="0" indent="0">
              <a:buNone/>
              <a:defRPr sz="1800" i="0">
                <a:latin typeface="Source Serif 4" panose="02040603050405020204" pitchFamily="18" charset="0"/>
                <a:ea typeface="Source Serif 4" panose="02040603050405020204" pitchFamily="18" charset="0"/>
              </a:defRPr>
            </a:lvl1pPr>
          </a:lstStyle>
          <a:p>
            <a:pPr lvl="0"/>
            <a:r>
              <a:rPr lang="en-US" i="0"/>
              <a:t>Click here to add strapline.</a:t>
            </a:r>
            <a:endParaRPr lang="en-US"/>
          </a:p>
        </p:txBody>
      </p:sp>
      <p:sp>
        <p:nvSpPr>
          <p:cNvPr id="9" name="Title Placeholder 1">
            <a:extLst>
              <a:ext uri="{FF2B5EF4-FFF2-40B4-BE49-F238E27FC236}">
                <a16:creationId xmlns:a16="http://schemas.microsoft.com/office/drawing/2014/main" id="{A1CAAA6B-8ECF-6EC8-DEDF-C67BFB3FED22}"/>
              </a:ext>
            </a:extLst>
          </p:cNvPr>
          <p:cNvSpPr>
            <a:spLocks noGrp="1"/>
          </p:cNvSpPr>
          <p:nvPr>
            <p:ph type="title" hasCustomPrompt="1"/>
          </p:nvPr>
        </p:nvSpPr>
        <p:spPr>
          <a:xfrm>
            <a:off x="609600" y="545979"/>
            <a:ext cx="10972800" cy="450038"/>
          </a:xfrm>
          <a:prstGeom prst="rect">
            <a:avLst/>
          </a:prstGeom>
        </p:spPr>
        <p:txBody>
          <a:bodyPr vert="horz" lIns="0" tIns="45720" rIns="91440" bIns="45720" rtlCol="0" anchor="ctr">
            <a:noAutofit/>
          </a:bodyPr>
          <a:lstStyle>
            <a:lvl1pPr>
              <a:defRPr/>
            </a:lvl1pPr>
          </a:lstStyle>
          <a:p>
            <a:r>
              <a:rPr lang="en-US"/>
              <a:t>Click to </a:t>
            </a:r>
            <a:r>
              <a:rPr lang="en-US" err="1"/>
              <a:t>edcit</a:t>
            </a:r>
            <a:r>
              <a:rPr lang="en-US"/>
              <a:t> Master title style</a:t>
            </a:r>
          </a:p>
        </p:txBody>
      </p:sp>
      <p:pic>
        <p:nvPicPr>
          <p:cNvPr id="2" name="Picture 1" descr="A blue text on a black background&#10;&#10;AI-generated content may be incorrect.">
            <a:extLst>
              <a:ext uri="{FF2B5EF4-FFF2-40B4-BE49-F238E27FC236}">
                <a16:creationId xmlns:a16="http://schemas.microsoft.com/office/drawing/2014/main" id="{6B82CB86-A43F-FDE2-579C-F038709152E6}"/>
              </a:ext>
            </a:extLst>
          </p:cNvPr>
          <p:cNvPicPr>
            <a:picLocks noChangeAspect="1"/>
          </p:cNvPicPr>
          <p:nvPr/>
        </p:nvPicPr>
        <p:blipFill>
          <a:blip r:embed="rId2"/>
          <a:srcRect t="16746" b="17982"/>
          <a:stretch/>
        </p:blipFill>
        <p:spPr>
          <a:xfrm>
            <a:off x="9021678" y="6341635"/>
            <a:ext cx="2055795" cy="302053"/>
          </a:xfrm>
          <a:prstGeom prst="rect">
            <a:avLst/>
          </a:prstGeom>
        </p:spPr>
      </p:pic>
      <p:sp>
        <p:nvSpPr>
          <p:cNvPr id="5" name="TextBox 4">
            <a:extLst>
              <a:ext uri="{FF2B5EF4-FFF2-40B4-BE49-F238E27FC236}">
                <a16:creationId xmlns:a16="http://schemas.microsoft.com/office/drawing/2014/main" id="{FFC0504C-43A9-4928-DD67-BA9C16AA74DC}"/>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cxnSp>
        <p:nvCxnSpPr>
          <p:cNvPr id="6" name="Straight Connector 5">
            <a:extLst>
              <a:ext uri="{FF2B5EF4-FFF2-40B4-BE49-F238E27FC236}">
                <a16:creationId xmlns:a16="http://schemas.microsoft.com/office/drawing/2014/main" id="{96A0E353-A19B-06ED-8A46-FC9630B76BDA}"/>
              </a:ext>
            </a:extLst>
          </p:cNvPr>
          <p:cNvCxnSpPr>
            <a:cxnSpLocks/>
          </p:cNvCxnSpPr>
          <p:nvPr/>
        </p:nvCxnSpPr>
        <p:spPr>
          <a:xfrm>
            <a:off x="609599" y="1028375"/>
            <a:ext cx="109728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87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Strapline+Breadcrumb">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9BDE6104-D3D0-EF80-44BC-1D5EA0B3BB5E}"/>
              </a:ext>
            </a:extLst>
          </p:cNvPr>
          <p:cNvSpPr>
            <a:spLocks noGrp="1"/>
          </p:cNvSpPr>
          <p:nvPr>
            <p:ph sz="quarter" idx="14" hasCustomPrompt="1"/>
          </p:nvPr>
        </p:nvSpPr>
        <p:spPr>
          <a:xfrm>
            <a:off x="609599" y="249523"/>
            <a:ext cx="3280075" cy="299978"/>
          </a:xfrm>
        </p:spPr>
        <p:txBody>
          <a:bodyPr lIns="0">
            <a:noAutofit/>
          </a:bodyPr>
          <a:lstStyle>
            <a:lvl1pPr marL="0" indent="0" algn="l">
              <a:buNone/>
              <a:defRPr sz="1200" b="1" spc="300">
                <a:solidFill>
                  <a:schemeClr val="accent1"/>
                </a:solidFill>
              </a:defRPr>
            </a:lvl1pPr>
          </a:lstStyle>
          <a:p>
            <a:pPr lvl="0"/>
            <a:r>
              <a:rPr lang="en-US"/>
              <a:t>BREADCRUMB</a:t>
            </a:r>
          </a:p>
        </p:txBody>
      </p:sp>
      <p:sp>
        <p:nvSpPr>
          <p:cNvPr id="10" name="Title Placeholder 1">
            <a:extLst>
              <a:ext uri="{FF2B5EF4-FFF2-40B4-BE49-F238E27FC236}">
                <a16:creationId xmlns:a16="http://schemas.microsoft.com/office/drawing/2014/main" id="{523B1E46-DECE-1D36-D167-A7D76874A6C4}"/>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p>
            <a:r>
              <a:rPr lang="en-US"/>
              <a:t>Click to edit Master title style</a:t>
            </a:r>
          </a:p>
        </p:txBody>
      </p:sp>
      <p:sp>
        <p:nvSpPr>
          <p:cNvPr id="12" name="Text Placeholder 4">
            <a:extLst>
              <a:ext uri="{FF2B5EF4-FFF2-40B4-BE49-F238E27FC236}">
                <a16:creationId xmlns:a16="http://schemas.microsoft.com/office/drawing/2014/main" id="{C73A43E5-6C75-A668-384D-D45A329BF038}"/>
              </a:ext>
            </a:extLst>
          </p:cNvPr>
          <p:cNvSpPr>
            <a:spLocks noGrp="1"/>
          </p:cNvSpPr>
          <p:nvPr>
            <p:ph type="body" sz="quarter" idx="11" hasCustomPrompt="1"/>
          </p:nvPr>
        </p:nvSpPr>
        <p:spPr>
          <a:xfrm>
            <a:off x="609600" y="1104900"/>
            <a:ext cx="10972800" cy="584017"/>
          </a:xfrm>
        </p:spPr>
        <p:txBody>
          <a:bodyPr lIns="0">
            <a:noAutofit/>
          </a:bodyPr>
          <a:lstStyle>
            <a:lvl1pPr marL="0" indent="0">
              <a:buNone/>
              <a:defRPr sz="1800" i="0">
                <a:latin typeface="Source Serif 4" panose="02040603050405020204" pitchFamily="18" charset="0"/>
                <a:ea typeface="Source Serif 4" panose="02040603050405020204" pitchFamily="18" charset="0"/>
              </a:defRPr>
            </a:lvl1pPr>
          </a:lstStyle>
          <a:p>
            <a:pPr lvl="0"/>
            <a:r>
              <a:rPr lang="en-US" i="0"/>
              <a:t>Click here to add strapline.</a:t>
            </a:r>
            <a:endParaRPr lang="en-US"/>
          </a:p>
        </p:txBody>
      </p:sp>
      <p:cxnSp>
        <p:nvCxnSpPr>
          <p:cNvPr id="13" name="Straight Connector 12">
            <a:extLst>
              <a:ext uri="{FF2B5EF4-FFF2-40B4-BE49-F238E27FC236}">
                <a16:creationId xmlns:a16="http://schemas.microsoft.com/office/drawing/2014/main" id="{5FC78663-A0A3-25A8-8544-2B5D68424CE8}"/>
              </a:ext>
            </a:extLst>
          </p:cNvPr>
          <p:cNvCxnSpPr>
            <a:cxnSpLocks/>
          </p:cNvCxnSpPr>
          <p:nvPr/>
        </p:nvCxnSpPr>
        <p:spPr>
          <a:xfrm>
            <a:off x="609599" y="1028375"/>
            <a:ext cx="109728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Picture 1" descr="A blue text on a black background&#10;&#10;AI-generated content may be incorrect.">
            <a:extLst>
              <a:ext uri="{FF2B5EF4-FFF2-40B4-BE49-F238E27FC236}">
                <a16:creationId xmlns:a16="http://schemas.microsoft.com/office/drawing/2014/main" id="{C252C88C-8203-915F-7872-A1ADD288D3C2}"/>
              </a:ext>
            </a:extLst>
          </p:cNvPr>
          <p:cNvPicPr>
            <a:picLocks noChangeAspect="1"/>
          </p:cNvPicPr>
          <p:nvPr/>
        </p:nvPicPr>
        <p:blipFill>
          <a:blip r:embed="rId2"/>
          <a:srcRect t="16746" b="17982"/>
          <a:stretch/>
        </p:blipFill>
        <p:spPr>
          <a:xfrm>
            <a:off x="9021678" y="6341635"/>
            <a:ext cx="2055795" cy="302053"/>
          </a:xfrm>
          <a:prstGeom prst="rect">
            <a:avLst/>
          </a:prstGeom>
        </p:spPr>
      </p:pic>
      <p:sp>
        <p:nvSpPr>
          <p:cNvPr id="3" name="TextBox 2">
            <a:extLst>
              <a:ext uri="{FF2B5EF4-FFF2-40B4-BE49-F238E27FC236}">
                <a16:creationId xmlns:a16="http://schemas.microsoft.com/office/drawing/2014/main" id="{638E5C48-9D0A-9388-AED8-06873165BEF2}"/>
              </a:ext>
            </a:extLst>
          </p:cNvPr>
          <p:cNvSpPr txBox="1"/>
          <p:nvPr/>
        </p:nvSpPr>
        <p:spPr>
          <a:xfrm>
            <a:off x="10810182" y="6361856"/>
            <a:ext cx="744775" cy="261610"/>
          </a:xfrm>
          <a:prstGeom prst="rect">
            <a:avLst/>
          </a:prstGeom>
          <a:noFill/>
        </p:spPr>
        <p:txBody>
          <a:bodyPr wrap="square" rtlCol="0">
            <a:spAutoFit/>
          </a:bodyPr>
          <a:lstStyle/>
          <a:p>
            <a:pPr algn="r"/>
            <a:fld id="{56DB36F8-EB51-427E-9497-E34F7D8D6FB5}" type="slidenum">
              <a:rPr lang="en-US" sz="1100" smtClean="0">
                <a:solidFill>
                  <a:schemeClr val="accent3">
                    <a:lumMod val="75000"/>
                  </a:schemeClr>
                </a:solidFill>
              </a:rPr>
              <a:pPr algn="r"/>
              <a:t>‹#›</a:t>
            </a:fld>
            <a:endParaRPr lang="en-US" sz="1100">
              <a:solidFill>
                <a:schemeClr val="accent3">
                  <a:lumMod val="75000"/>
                </a:schemeClr>
              </a:solidFill>
            </a:endParaRPr>
          </a:p>
        </p:txBody>
      </p:sp>
    </p:spTree>
    <p:extLst>
      <p:ext uri="{BB962C8B-B14F-4D97-AF65-F5344CB8AC3E}">
        <p14:creationId xmlns:p14="http://schemas.microsoft.com/office/powerpoint/2010/main" val="539478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EB9C8-3E32-E71B-1D32-E24EB803C383}"/>
              </a:ext>
            </a:extLst>
          </p:cNvPr>
          <p:cNvSpPr>
            <a:spLocks noGrp="1"/>
          </p:cNvSpPr>
          <p:nvPr>
            <p:ph type="title"/>
          </p:nvPr>
        </p:nvSpPr>
        <p:spPr/>
        <p:txBody>
          <a:bodyPr lIns="0"/>
          <a:lstStyle/>
          <a:p>
            <a:r>
              <a:rPr lang="en-US"/>
              <a:t>Click to edit Master title style</a:t>
            </a:r>
          </a:p>
        </p:txBody>
      </p:sp>
      <p:sp>
        <p:nvSpPr>
          <p:cNvPr id="3" name="Date Placeholder 2">
            <a:extLst>
              <a:ext uri="{FF2B5EF4-FFF2-40B4-BE49-F238E27FC236}">
                <a16:creationId xmlns:a16="http://schemas.microsoft.com/office/drawing/2014/main" id="{B66A7763-F455-BCB1-A34D-1C2E91D29617}"/>
              </a:ext>
            </a:extLst>
          </p:cNvPr>
          <p:cNvSpPr>
            <a:spLocks noGrp="1"/>
          </p:cNvSpPr>
          <p:nvPr>
            <p:ph type="dt" sz="half" idx="10"/>
          </p:nvPr>
        </p:nvSpPr>
        <p:spPr/>
        <p:txBody>
          <a:bodyPr/>
          <a:lstStyle/>
          <a:p>
            <a:fld id="{F881CD78-A7F5-44C7-B9B0-5F5491B05A3A}" type="datetime1">
              <a:rPr lang="en-US" smtClean="0"/>
              <a:pPr/>
              <a:t>4/1/2026</a:t>
            </a:fld>
            <a:endParaRPr lang="en-US"/>
          </a:p>
        </p:txBody>
      </p:sp>
      <p:sp>
        <p:nvSpPr>
          <p:cNvPr id="5" name="Text Placeholder 4">
            <a:extLst>
              <a:ext uri="{FF2B5EF4-FFF2-40B4-BE49-F238E27FC236}">
                <a16:creationId xmlns:a16="http://schemas.microsoft.com/office/drawing/2014/main" id="{04095610-40DE-9C01-42C4-6B81C0EEF0FA}"/>
              </a:ext>
            </a:extLst>
          </p:cNvPr>
          <p:cNvSpPr>
            <a:spLocks noGrp="1"/>
          </p:cNvSpPr>
          <p:nvPr>
            <p:ph type="body" sz="quarter" idx="11" hasCustomPrompt="1"/>
          </p:nvPr>
        </p:nvSpPr>
        <p:spPr>
          <a:xfrm>
            <a:off x="838200" y="1374776"/>
            <a:ext cx="10515600" cy="365125"/>
          </a:xfrm>
        </p:spPr>
        <p:txBody>
          <a:bodyPr lIns="0">
            <a:noAutofit/>
          </a:bodyPr>
          <a:lstStyle>
            <a:lvl1pPr marL="0" indent="0">
              <a:buNone/>
              <a:defRPr sz="1800" i="0"/>
            </a:lvl1pPr>
          </a:lstStyle>
          <a:p>
            <a:pPr lvl="0"/>
            <a:r>
              <a:rPr lang="en-US" i="0"/>
              <a:t>Click here to add strapline.</a:t>
            </a:r>
            <a:endParaRPr lang="en-US"/>
          </a:p>
        </p:txBody>
      </p:sp>
      <p:sp>
        <p:nvSpPr>
          <p:cNvPr id="9" name="Content Placeholder 8">
            <a:extLst>
              <a:ext uri="{FF2B5EF4-FFF2-40B4-BE49-F238E27FC236}">
                <a16:creationId xmlns:a16="http://schemas.microsoft.com/office/drawing/2014/main" id="{6882F12F-8926-D790-F415-191F4AFF2875}"/>
              </a:ext>
            </a:extLst>
          </p:cNvPr>
          <p:cNvSpPr>
            <a:spLocks noGrp="1"/>
          </p:cNvSpPr>
          <p:nvPr>
            <p:ph sz="quarter" idx="13" hasCustomPrompt="1"/>
          </p:nvPr>
        </p:nvSpPr>
        <p:spPr>
          <a:xfrm>
            <a:off x="838198" y="191528"/>
            <a:ext cx="4607562" cy="365125"/>
          </a:xfrm>
        </p:spPr>
        <p:txBody>
          <a:bodyPr lIns="0">
            <a:noAutofit/>
          </a:bodyPr>
          <a:lstStyle>
            <a:lvl1pPr marL="0" indent="0" algn="l">
              <a:buNone/>
              <a:defRPr sz="1600" b="1" spc="300"/>
            </a:lvl1pPr>
          </a:lstStyle>
          <a:p>
            <a:pPr lvl="0"/>
            <a:r>
              <a:rPr lang="en-US"/>
              <a:t>CLICK HERE TO ADD BREADCRUMB.</a:t>
            </a:r>
          </a:p>
        </p:txBody>
      </p:sp>
    </p:spTree>
    <p:extLst>
      <p:ext uri="{BB962C8B-B14F-4D97-AF65-F5344CB8AC3E}">
        <p14:creationId xmlns:p14="http://schemas.microsoft.com/office/powerpoint/2010/main" val="372854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9EE2-9E5E-2EA7-E074-51D313588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9A547-35E0-6EF1-3313-EC34E97AC0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1233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Strap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EB9C8-3E32-E71B-1D32-E24EB803C383}"/>
              </a:ext>
            </a:extLst>
          </p:cNvPr>
          <p:cNvSpPr>
            <a:spLocks noGrp="1"/>
          </p:cNvSpPr>
          <p:nvPr>
            <p:ph type="title"/>
          </p:nvPr>
        </p:nvSpPr>
        <p:spPr/>
        <p:txBody>
          <a:bodyPr lIns="0"/>
          <a:lstStyle/>
          <a:p>
            <a:r>
              <a:rPr lang="en-US"/>
              <a:t>Click to edit Master title style</a:t>
            </a:r>
          </a:p>
        </p:txBody>
      </p:sp>
      <p:sp>
        <p:nvSpPr>
          <p:cNvPr id="5" name="Text Placeholder 4">
            <a:extLst>
              <a:ext uri="{FF2B5EF4-FFF2-40B4-BE49-F238E27FC236}">
                <a16:creationId xmlns:a16="http://schemas.microsoft.com/office/drawing/2014/main" id="{04095610-40DE-9C01-42C4-6B81C0EEF0FA}"/>
              </a:ext>
            </a:extLst>
          </p:cNvPr>
          <p:cNvSpPr>
            <a:spLocks noGrp="1"/>
          </p:cNvSpPr>
          <p:nvPr>
            <p:ph type="body" sz="quarter" idx="11" hasCustomPrompt="1"/>
          </p:nvPr>
        </p:nvSpPr>
        <p:spPr>
          <a:xfrm>
            <a:off x="838200" y="1403802"/>
            <a:ext cx="10515600" cy="540501"/>
          </a:xfrm>
        </p:spPr>
        <p:txBody>
          <a:bodyPr lIns="0">
            <a:noAutofit/>
          </a:bodyPr>
          <a:lstStyle>
            <a:lvl1pPr marL="0" indent="0">
              <a:buNone/>
              <a:defRPr sz="1800" i="0">
                <a:latin typeface="Source Serif 4" panose="02040603050405020204" pitchFamily="18" charset="0"/>
                <a:ea typeface="Source Serif 4" panose="02040603050405020204" pitchFamily="18" charset="0"/>
              </a:defRPr>
            </a:lvl1pPr>
          </a:lstStyle>
          <a:p>
            <a:pPr lvl="0"/>
            <a:r>
              <a:rPr lang="en-US" i="0"/>
              <a:t>Click here to add strapline.</a:t>
            </a:r>
            <a:endParaRPr lang="en-US"/>
          </a:p>
        </p:txBody>
      </p:sp>
    </p:spTree>
    <p:extLst>
      <p:ext uri="{BB962C8B-B14F-4D97-AF65-F5344CB8AC3E}">
        <p14:creationId xmlns:p14="http://schemas.microsoft.com/office/powerpoint/2010/main" val="1875023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78E981-E670-CC5F-1350-30ADEEC717FD}"/>
              </a:ext>
            </a:extLst>
          </p:cNvPr>
          <p:cNvSpPr>
            <a:spLocks noGrp="1"/>
          </p:cNvSpPr>
          <p:nvPr>
            <p:ph type="dt" sz="half" idx="10"/>
          </p:nvPr>
        </p:nvSpPr>
        <p:spPr/>
        <p:txBody>
          <a:bodyPr/>
          <a:lstStyle/>
          <a:p>
            <a:fld id="{262FC894-0920-4CEE-BC6C-F9051F5DB563}" type="datetimeFigureOut">
              <a:rPr lang="en-US" smtClean="0"/>
              <a:t>4/1/2026</a:t>
            </a:fld>
            <a:endParaRPr lang="en-US"/>
          </a:p>
        </p:txBody>
      </p:sp>
      <p:sp>
        <p:nvSpPr>
          <p:cNvPr id="3" name="Footer Placeholder 2">
            <a:extLst>
              <a:ext uri="{FF2B5EF4-FFF2-40B4-BE49-F238E27FC236}">
                <a16:creationId xmlns:a16="http://schemas.microsoft.com/office/drawing/2014/main" id="{687A8A76-33F4-68E3-3437-78E2EF8321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7E7B96-5D1A-6611-3767-53A8BEC8E008}"/>
              </a:ext>
            </a:extLst>
          </p:cNvPr>
          <p:cNvSpPr>
            <a:spLocks noGrp="1"/>
          </p:cNvSpPr>
          <p:nvPr>
            <p:ph type="sldNum" sz="quarter" idx="12"/>
          </p:nvPr>
        </p:nvSpPr>
        <p:spPr/>
        <p:txBody>
          <a:bodyPr/>
          <a:lstStyle/>
          <a:p>
            <a:fld id="{A3641D13-748C-4BA7-AF03-B4FA3EC07F5F}" type="slidenum">
              <a:rPr lang="en-US" smtClean="0"/>
              <a:t>‹#›</a:t>
            </a:fld>
            <a:endParaRPr lang="en-US"/>
          </a:p>
        </p:txBody>
      </p:sp>
    </p:spTree>
    <p:extLst>
      <p:ext uri="{BB962C8B-B14F-4D97-AF65-F5344CB8AC3E}">
        <p14:creationId xmlns:p14="http://schemas.microsoft.com/office/powerpoint/2010/main" val="4205851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lack background with white text&#10;&#10;AI-generated content may be incorrect.">
            <a:extLst>
              <a:ext uri="{FF2B5EF4-FFF2-40B4-BE49-F238E27FC236}">
                <a16:creationId xmlns:a16="http://schemas.microsoft.com/office/drawing/2014/main" id="{511CE3BD-8EE8-8F36-9B6A-ACD977B073B3}"/>
              </a:ext>
            </a:extLst>
          </p:cNvPr>
          <p:cNvPicPr>
            <a:picLocks noChangeAspect="1"/>
          </p:cNvPicPr>
          <p:nvPr userDrawn="1"/>
        </p:nvPicPr>
        <p:blipFill>
          <a:blip r:embed="rId3"/>
          <a:stretch>
            <a:fillRect/>
          </a:stretch>
        </p:blipFill>
        <p:spPr>
          <a:xfrm>
            <a:off x="1299391" y="1842135"/>
            <a:ext cx="9593217" cy="2926080"/>
          </a:xfrm>
          <a:prstGeom prst="rect">
            <a:avLst/>
          </a:prstGeom>
        </p:spPr>
      </p:pic>
    </p:spTree>
    <p:extLst>
      <p:ext uri="{BB962C8B-B14F-4D97-AF65-F5344CB8AC3E}">
        <p14:creationId xmlns:p14="http://schemas.microsoft.com/office/powerpoint/2010/main" val="814045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613743" y="1828800"/>
            <a:ext cx="6174474" cy="2387600"/>
          </a:xfrm>
          <a:prstGeom prst="rect">
            <a:avLst/>
          </a:prstGeom>
        </p:spPr>
        <p:txBody>
          <a:bodyPr anchor="b"/>
          <a:lstStyle>
            <a:lvl1pPr>
              <a:defRPr sz="4800">
                <a:solidFill>
                  <a:schemeClr val="bg1">
                    <a:lumMod val="9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609600" y="4308475"/>
            <a:ext cx="6178616" cy="1500187"/>
          </a:xfrm>
        </p:spPr>
        <p:txBody>
          <a:bodyPr>
            <a:normAutofit/>
          </a:bodyPr>
          <a:lstStyle>
            <a:lvl1pPr marL="0" indent="0">
              <a:buNone/>
              <a:defRPr sz="2000">
                <a:solidFill>
                  <a:schemeClr val="bg1">
                    <a:lumMod val="95000"/>
                  </a:schemeClr>
                </a:solidFill>
                <a:latin typeface="+mn-lt"/>
                <a:ea typeface="Source Serif 4" panose="020406030504050202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black background with white letters&#10;&#10;AI-generated content may be incorrect.">
            <a:extLst>
              <a:ext uri="{FF2B5EF4-FFF2-40B4-BE49-F238E27FC236}">
                <a16:creationId xmlns:a16="http://schemas.microsoft.com/office/drawing/2014/main" id="{83FC07C5-5720-8895-05BB-9FE06A8F0698}"/>
              </a:ext>
            </a:extLst>
          </p:cNvPr>
          <p:cNvPicPr>
            <a:picLocks noChangeAspect="1"/>
          </p:cNvPicPr>
          <p:nvPr userDrawn="1"/>
        </p:nvPicPr>
        <p:blipFill>
          <a:blip r:embed="rId3"/>
          <a:stretch>
            <a:fillRect/>
          </a:stretch>
        </p:blipFill>
        <p:spPr>
          <a:xfrm>
            <a:off x="9397092" y="6307997"/>
            <a:ext cx="1866900" cy="420244"/>
          </a:xfrm>
          <a:prstGeom prst="rect">
            <a:avLst/>
          </a:prstGeom>
        </p:spPr>
      </p:pic>
      <p:sp>
        <p:nvSpPr>
          <p:cNvPr id="9" name="TextBox 8">
            <a:extLst>
              <a:ext uri="{FF2B5EF4-FFF2-40B4-BE49-F238E27FC236}">
                <a16:creationId xmlns:a16="http://schemas.microsoft.com/office/drawing/2014/main" id="{11C292CD-FAC0-A1BA-7DE8-F5DE45820A69}"/>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759487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1B9B16-F374-1AAE-0377-302726DAFF4E}"/>
              </a:ext>
            </a:extLst>
          </p:cNvPr>
          <p:cNvSpPr/>
          <p:nvPr userDrawn="1"/>
        </p:nvSpPr>
        <p:spPr>
          <a:xfrm>
            <a:off x="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759867D4-726E-DFD4-964C-D6DF732F21B5}"/>
              </a:ext>
            </a:extLst>
          </p:cNvPr>
          <p:cNvSpPr>
            <a:spLocks noGrp="1"/>
          </p:cNvSpPr>
          <p:nvPr>
            <p:ph type="title"/>
          </p:nvPr>
        </p:nvSpPr>
        <p:spPr>
          <a:xfrm>
            <a:off x="609600" y="1828800"/>
            <a:ext cx="4868779" cy="1600200"/>
          </a:xfrm>
          <a:prstGeom prst="rect">
            <a:avLst/>
          </a:prstGeom>
        </p:spPr>
        <p:txBody>
          <a:bodyPr/>
          <a:lstStyle>
            <a:lvl1pPr>
              <a:defRPr>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9528F954-63B7-CDF0-86A2-37E6B1D46A31}"/>
              </a:ext>
            </a:extLst>
          </p:cNvPr>
          <p:cNvSpPr>
            <a:spLocks noGrp="1"/>
          </p:cNvSpPr>
          <p:nvPr>
            <p:ph type="body" sz="quarter" idx="11"/>
          </p:nvPr>
        </p:nvSpPr>
        <p:spPr>
          <a:xfrm>
            <a:off x="6689558" y="1828800"/>
            <a:ext cx="4664240" cy="395598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ue text on a black background&#10;&#10;AI-generated content may be incorrect.">
            <a:extLst>
              <a:ext uri="{FF2B5EF4-FFF2-40B4-BE49-F238E27FC236}">
                <a16:creationId xmlns:a16="http://schemas.microsoft.com/office/drawing/2014/main" id="{75254256-F597-13D6-C2AF-937DB9514D14}"/>
              </a:ext>
            </a:extLst>
          </p:cNvPr>
          <p:cNvPicPr>
            <a:picLocks noChangeAspect="1"/>
          </p:cNvPicPr>
          <p:nvPr userDrawn="1"/>
        </p:nvPicPr>
        <p:blipFill>
          <a:blip r:embed="rId2"/>
          <a:stretch>
            <a:fillRect/>
          </a:stretch>
        </p:blipFill>
        <p:spPr>
          <a:xfrm>
            <a:off x="9397092" y="6307997"/>
            <a:ext cx="1866900" cy="420244"/>
          </a:xfrm>
          <a:prstGeom prst="rect">
            <a:avLst/>
          </a:prstGeom>
        </p:spPr>
      </p:pic>
      <p:sp>
        <p:nvSpPr>
          <p:cNvPr id="12" name="TextBox 11">
            <a:extLst>
              <a:ext uri="{FF2B5EF4-FFF2-40B4-BE49-F238E27FC236}">
                <a16:creationId xmlns:a16="http://schemas.microsoft.com/office/drawing/2014/main" id="{A046799B-B90C-1E8B-8F5E-3DC20E7B1A36}"/>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647662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CDE4187-516C-2336-57E7-4397F665C947}"/>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lvl1pPr>
              <a:defRPr>
                <a:solidFill>
                  <a:schemeClr val="tx2"/>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CC158224-CA1D-5714-0E82-4DD82B2C3458}"/>
              </a:ext>
            </a:extLst>
          </p:cNvPr>
          <p:cNvCxnSpPr>
            <a:cxnSpLocks/>
          </p:cNvCxnSpPr>
          <p:nvPr userDrawn="1"/>
        </p:nvCxnSpPr>
        <p:spPr>
          <a:xfrm>
            <a:off x="609599" y="1028375"/>
            <a:ext cx="109728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descr="A blue text on a black background&#10;&#10;AI-generated content may be incorrect.">
            <a:extLst>
              <a:ext uri="{FF2B5EF4-FFF2-40B4-BE49-F238E27FC236}">
                <a16:creationId xmlns:a16="http://schemas.microsoft.com/office/drawing/2014/main" id="{99272C5D-DDE5-B9A6-87FF-C65466E0B8F3}"/>
              </a:ext>
            </a:extLst>
          </p:cNvPr>
          <p:cNvPicPr>
            <a:picLocks noChangeAspect="1"/>
          </p:cNvPicPr>
          <p:nvPr userDrawn="1"/>
        </p:nvPicPr>
        <p:blipFill>
          <a:blip r:embed="rId2"/>
          <a:stretch>
            <a:fillRect/>
          </a:stretch>
        </p:blipFill>
        <p:spPr>
          <a:xfrm>
            <a:off x="9397092" y="6307997"/>
            <a:ext cx="1866900" cy="420244"/>
          </a:xfrm>
          <a:prstGeom prst="rect">
            <a:avLst/>
          </a:prstGeom>
        </p:spPr>
      </p:pic>
      <p:sp>
        <p:nvSpPr>
          <p:cNvPr id="7" name="TextBox 6">
            <a:extLst>
              <a:ext uri="{FF2B5EF4-FFF2-40B4-BE49-F238E27FC236}">
                <a16:creationId xmlns:a16="http://schemas.microsoft.com/office/drawing/2014/main" id="{4CA66286-D9AA-BB3E-4A77-7432149469E1}"/>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1726813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Breadcrumb">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9BDE6104-D3D0-EF80-44BC-1D5EA0B3BB5E}"/>
              </a:ext>
            </a:extLst>
          </p:cNvPr>
          <p:cNvSpPr>
            <a:spLocks noGrp="1"/>
          </p:cNvSpPr>
          <p:nvPr>
            <p:ph sz="quarter" idx="14" hasCustomPrompt="1"/>
          </p:nvPr>
        </p:nvSpPr>
        <p:spPr>
          <a:xfrm>
            <a:off x="609599" y="249523"/>
            <a:ext cx="3280075" cy="299978"/>
          </a:xfrm>
        </p:spPr>
        <p:txBody>
          <a:bodyPr lIns="0">
            <a:noAutofit/>
          </a:bodyPr>
          <a:lstStyle>
            <a:lvl1pPr marL="0" indent="0" algn="l">
              <a:buNone/>
              <a:defRPr sz="1200" b="1" spc="300">
                <a:solidFill>
                  <a:schemeClr val="accent1"/>
                </a:solidFill>
              </a:defRPr>
            </a:lvl1pPr>
          </a:lstStyle>
          <a:p>
            <a:pPr lvl="0"/>
            <a:r>
              <a:rPr lang="en-US"/>
              <a:t>BREADCRUMB</a:t>
            </a:r>
          </a:p>
        </p:txBody>
      </p:sp>
      <p:sp>
        <p:nvSpPr>
          <p:cNvPr id="10" name="Title Placeholder 1">
            <a:extLst>
              <a:ext uri="{FF2B5EF4-FFF2-40B4-BE49-F238E27FC236}">
                <a16:creationId xmlns:a16="http://schemas.microsoft.com/office/drawing/2014/main" id="{523B1E46-DECE-1D36-D167-A7D76874A6C4}"/>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lvl1pPr>
              <a:defRPr>
                <a:solidFill>
                  <a:schemeClr val="tx2"/>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3B7AF433-F267-F119-9D57-F9716BC086FC}"/>
              </a:ext>
            </a:extLst>
          </p:cNvPr>
          <p:cNvCxnSpPr>
            <a:cxnSpLocks/>
          </p:cNvCxnSpPr>
          <p:nvPr userDrawn="1"/>
        </p:nvCxnSpPr>
        <p:spPr>
          <a:xfrm>
            <a:off x="609599" y="1028375"/>
            <a:ext cx="109728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A blue text on a black background&#10;&#10;AI-generated content may be incorrect.">
            <a:extLst>
              <a:ext uri="{FF2B5EF4-FFF2-40B4-BE49-F238E27FC236}">
                <a16:creationId xmlns:a16="http://schemas.microsoft.com/office/drawing/2014/main" id="{CF802F8C-4929-B3D7-7873-D8B1F8F53467}"/>
              </a:ext>
            </a:extLst>
          </p:cNvPr>
          <p:cNvPicPr>
            <a:picLocks noChangeAspect="1"/>
          </p:cNvPicPr>
          <p:nvPr userDrawn="1"/>
        </p:nvPicPr>
        <p:blipFill>
          <a:blip r:embed="rId2"/>
          <a:stretch>
            <a:fillRect/>
          </a:stretch>
        </p:blipFill>
        <p:spPr>
          <a:xfrm>
            <a:off x="9397092" y="6307997"/>
            <a:ext cx="1866900" cy="420244"/>
          </a:xfrm>
          <a:prstGeom prst="rect">
            <a:avLst/>
          </a:prstGeom>
        </p:spPr>
      </p:pic>
      <p:sp>
        <p:nvSpPr>
          <p:cNvPr id="8" name="TextBox 7">
            <a:extLst>
              <a:ext uri="{FF2B5EF4-FFF2-40B4-BE49-F238E27FC236}">
                <a16:creationId xmlns:a16="http://schemas.microsoft.com/office/drawing/2014/main" id="{52D6FFCA-6910-8FE9-76E3-FA642BED87C8}"/>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292936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traplin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74C04E5-EC8D-ED4F-16C0-1D1D7860CD9F}"/>
              </a:ext>
            </a:extLst>
          </p:cNvPr>
          <p:cNvSpPr>
            <a:spLocks noGrp="1"/>
          </p:cNvSpPr>
          <p:nvPr>
            <p:ph type="body" sz="quarter" idx="11" hasCustomPrompt="1"/>
          </p:nvPr>
        </p:nvSpPr>
        <p:spPr>
          <a:xfrm>
            <a:off x="609600" y="1104900"/>
            <a:ext cx="10972800" cy="584017"/>
          </a:xfrm>
        </p:spPr>
        <p:txBody>
          <a:bodyPr lIns="0">
            <a:noAutofit/>
          </a:bodyPr>
          <a:lstStyle>
            <a:lvl1pPr marL="0" indent="0">
              <a:buNone/>
              <a:defRPr sz="1800" i="0">
                <a:solidFill>
                  <a:schemeClr val="tx1">
                    <a:lumMod val="50000"/>
                    <a:lumOff val="50000"/>
                  </a:schemeClr>
                </a:solidFill>
                <a:latin typeface="Source Serif 4" panose="02040603050405020204" pitchFamily="18" charset="0"/>
                <a:ea typeface="Source Serif 4" panose="02040603050405020204" pitchFamily="18" charset="0"/>
              </a:defRPr>
            </a:lvl1pPr>
          </a:lstStyle>
          <a:p>
            <a:pPr lvl="0"/>
            <a:r>
              <a:rPr lang="en-US" i="0"/>
              <a:t>Click here to add strapline.</a:t>
            </a:r>
            <a:endParaRPr lang="en-US"/>
          </a:p>
        </p:txBody>
      </p:sp>
      <p:sp>
        <p:nvSpPr>
          <p:cNvPr id="9" name="Title Placeholder 1">
            <a:extLst>
              <a:ext uri="{FF2B5EF4-FFF2-40B4-BE49-F238E27FC236}">
                <a16:creationId xmlns:a16="http://schemas.microsoft.com/office/drawing/2014/main" id="{A1CAAA6B-8ECF-6EC8-DEDF-C67BFB3FED22}"/>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lvl1pPr>
              <a:defRPr>
                <a:solidFill>
                  <a:schemeClr val="tx2"/>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6A0E353-A19B-06ED-8A46-FC9630B76BDA}"/>
              </a:ext>
            </a:extLst>
          </p:cNvPr>
          <p:cNvCxnSpPr>
            <a:cxnSpLocks/>
          </p:cNvCxnSpPr>
          <p:nvPr userDrawn="1"/>
        </p:nvCxnSpPr>
        <p:spPr>
          <a:xfrm>
            <a:off x="609599" y="1028375"/>
            <a:ext cx="109728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descr="A blue text on a black background&#10;&#10;AI-generated content may be incorrect.">
            <a:extLst>
              <a:ext uri="{FF2B5EF4-FFF2-40B4-BE49-F238E27FC236}">
                <a16:creationId xmlns:a16="http://schemas.microsoft.com/office/drawing/2014/main" id="{46A228EF-7013-CF6D-60B8-CAF03796BAAE}"/>
              </a:ext>
            </a:extLst>
          </p:cNvPr>
          <p:cNvPicPr>
            <a:picLocks noChangeAspect="1"/>
          </p:cNvPicPr>
          <p:nvPr userDrawn="1"/>
        </p:nvPicPr>
        <p:blipFill>
          <a:blip r:embed="rId2"/>
          <a:stretch>
            <a:fillRect/>
          </a:stretch>
        </p:blipFill>
        <p:spPr>
          <a:xfrm>
            <a:off x="9397092" y="6307997"/>
            <a:ext cx="1866900" cy="420244"/>
          </a:xfrm>
          <a:prstGeom prst="rect">
            <a:avLst/>
          </a:prstGeom>
        </p:spPr>
      </p:pic>
      <p:sp>
        <p:nvSpPr>
          <p:cNvPr id="8" name="TextBox 7">
            <a:extLst>
              <a:ext uri="{FF2B5EF4-FFF2-40B4-BE49-F238E27FC236}">
                <a16:creationId xmlns:a16="http://schemas.microsoft.com/office/drawing/2014/main" id="{A471EA73-395E-3403-11D8-B55E39545D26}"/>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3786897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Strapline+Breadcrumb">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9BDE6104-D3D0-EF80-44BC-1D5EA0B3BB5E}"/>
              </a:ext>
            </a:extLst>
          </p:cNvPr>
          <p:cNvSpPr>
            <a:spLocks noGrp="1"/>
          </p:cNvSpPr>
          <p:nvPr>
            <p:ph sz="quarter" idx="14" hasCustomPrompt="1"/>
          </p:nvPr>
        </p:nvSpPr>
        <p:spPr>
          <a:xfrm>
            <a:off x="609599" y="249523"/>
            <a:ext cx="3280075" cy="299978"/>
          </a:xfrm>
        </p:spPr>
        <p:txBody>
          <a:bodyPr lIns="0">
            <a:noAutofit/>
          </a:bodyPr>
          <a:lstStyle>
            <a:lvl1pPr marL="0" indent="0" algn="l">
              <a:buNone/>
              <a:defRPr sz="1200" b="1" spc="300">
                <a:solidFill>
                  <a:schemeClr val="accent1"/>
                </a:solidFill>
              </a:defRPr>
            </a:lvl1pPr>
          </a:lstStyle>
          <a:p>
            <a:pPr lvl="0"/>
            <a:r>
              <a:rPr lang="en-US"/>
              <a:t>BREADCRUMB</a:t>
            </a:r>
          </a:p>
        </p:txBody>
      </p:sp>
      <p:sp>
        <p:nvSpPr>
          <p:cNvPr id="10" name="Title Placeholder 1">
            <a:extLst>
              <a:ext uri="{FF2B5EF4-FFF2-40B4-BE49-F238E27FC236}">
                <a16:creationId xmlns:a16="http://schemas.microsoft.com/office/drawing/2014/main" id="{523B1E46-DECE-1D36-D167-A7D76874A6C4}"/>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lvl1pPr>
              <a:defRPr>
                <a:solidFill>
                  <a:schemeClr val="tx2"/>
                </a:solidFill>
              </a:defRPr>
            </a:lvl1pPr>
          </a:lstStyle>
          <a:p>
            <a:r>
              <a:rPr lang="en-US"/>
              <a:t>Click to edit Master title style</a:t>
            </a:r>
          </a:p>
        </p:txBody>
      </p:sp>
      <p:sp>
        <p:nvSpPr>
          <p:cNvPr id="12" name="Text Placeholder 4">
            <a:extLst>
              <a:ext uri="{FF2B5EF4-FFF2-40B4-BE49-F238E27FC236}">
                <a16:creationId xmlns:a16="http://schemas.microsoft.com/office/drawing/2014/main" id="{C73A43E5-6C75-A668-384D-D45A329BF038}"/>
              </a:ext>
            </a:extLst>
          </p:cNvPr>
          <p:cNvSpPr>
            <a:spLocks noGrp="1"/>
          </p:cNvSpPr>
          <p:nvPr>
            <p:ph type="body" sz="quarter" idx="11" hasCustomPrompt="1"/>
          </p:nvPr>
        </p:nvSpPr>
        <p:spPr>
          <a:xfrm>
            <a:off x="609600" y="1104900"/>
            <a:ext cx="10972800" cy="584017"/>
          </a:xfrm>
        </p:spPr>
        <p:txBody>
          <a:bodyPr lIns="0">
            <a:noAutofit/>
          </a:bodyPr>
          <a:lstStyle>
            <a:lvl1pPr marL="0" indent="0">
              <a:buNone/>
              <a:defRPr sz="1800" i="0">
                <a:solidFill>
                  <a:schemeClr val="tx1">
                    <a:lumMod val="50000"/>
                    <a:lumOff val="50000"/>
                  </a:schemeClr>
                </a:solidFill>
                <a:latin typeface="Source Serif 4" panose="02040603050405020204" pitchFamily="18" charset="0"/>
                <a:ea typeface="Source Serif 4" panose="02040603050405020204" pitchFamily="18" charset="0"/>
              </a:defRPr>
            </a:lvl1pPr>
          </a:lstStyle>
          <a:p>
            <a:pPr lvl="0"/>
            <a:r>
              <a:rPr lang="en-US" i="0"/>
              <a:t>Click here to add strapline.</a:t>
            </a:r>
            <a:endParaRPr lang="en-US"/>
          </a:p>
        </p:txBody>
      </p:sp>
      <p:cxnSp>
        <p:nvCxnSpPr>
          <p:cNvPr id="13" name="Straight Connector 12">
            <a:extLst>
              <a:ext uri="{FF2B5EF4-FFF2-40B4-BE49-F238E27FC236}">
                <a16:creationId xmlns:a16="http://schemas.microsoft.com/office/drawing/2014/main" id="{5FC78663-A0A3-25A8-8544-2B5D68424CE8}"/>
              </a:ext>
            </a:extLst>
          </p:cNvPr>
          <p:cNvCxnSpPr>
            <a:cxnSpLocks/>
          </p:cNvCxnSpPr>
          <p:nvPr userDrawn="1"/>
        </p:nvCxnSpPr>
        <p:spPr>
          <a:xfrm>
            <a:off x="609599" y="1028375"/>
            <a:ext cx="109728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descr="A blue text on a black background&#10;&#10;AI-generated content may be incorrect.">
            <a:extLst>
              <a:ext uri="{FF2B5EF4-FFF2-40B4-BE49-F238E27FC236}">
                <a16:creationId xmlns:a16="http://schemas.microsoft.com/office/drawing/2014/main" id="{141521D7-628E-FCC1-B57A-E615AEAA67D3}"/>
              </a:ext>
            </a:extLst>
          </p:cNvPr>
          <p:cNvPicPr>
            <a:picLocks noChangeAspect="1"/>
          </p:cNvPicPr>
          <p:nvPr userDrawn="1"/>
        </p:nvPicPr>
        <p:blipFill>
          <a:blip r:embed="rId2"/>
          <a:stretch>
            <a:fillRect/>
          </a:stretch>
        </p:blipFill>
        <p:spPr>
          <a:xfrm>
            <a:off x="9397092" y="6307997"/>
            <a:ext cx="1866900" cy="420244"/>
          </a:xfrm>
          <a:prstGeom prst="rect">
            <a:avLst/>
          </a:prstGeom>
        </p:spPr>
      </p:pic>
      <p:sp>
        <p:nvSpPr>
          <p:cNvPr id="6" name="TextBox 5">
            <a:extLst>
              <a:ext uri="{FF2B5EF4-FFF2-40B4-BE49-F238E27FC236}">
                <a16:creationId xmlns:a16="http://schemas.microsoft.com/office/drawing/2014/main" id="{3A7A457C-147C-1B13-E978-823C2CF37BCE}"/>
              </a:ext>
            </a:extLst>
          </p:cNvPr>
          <p:cNvSpPr txBox="1"/>
          <p:nvPr userDrawn="1"/>
        </p:nvSpPr>
        <p:spPr>
          <a:xfrm>
            <a:off x="10876857" y="6387314"/>
            <a:ext cx="744775" cy="261610"/>
          </a:xfrm>
          <a:prstGeom prst="rect">
            <a:avLst/>
          </a:prstGeom>
          <a:noFill/>
        </p:spPr>
        <p:txBody>
          <a:bodyPr wrap="square" rtlCol="0">
            <a:spAutoFit/>
          </a:bodyPr>
          <a:lstStyle/>
          <a:p>
            <a:pPr algn="r"/>
            <a:fld id="{56DB36F8-EB51-427E-9497-E34F7D8D6FB5}" type="slidenum">
              <a:rPr lang="en-US" sz="1100" smtClean="0">
                <a:solidFill>
                  <a:schemeClr val="tx1">
                    <a:lumMod val="50000"/>
                    <a:lumOff val="50000"/>
                  </a:schemeClr>
                </a:solidFill>
              </a:rPr>
              <a:pPr algn="r"/>
              <a:t>‹#›</a:t>
            </a:fld>
            <a:endParaRPr lang="en-US" sz="1100">
              <a:solidFill>
                <a:schemeClr val="tx1">
                  <a:lumMod val="50000"/>
                  <a:lumOff val="50000"/>
                </a:schemeClr>
              </a:solidFill>
            </a:endParaRPr>
          </a:p>
        </p:txBody>
      </p:sp>
    </p:spTree>
    <p:extLst>
      <p:ext uri="{BB962C8B-B14F-4D97-AF65-F5344CB8AC3E}">
        <p14:creationId xmlns:p14="http://schemas.microsoft.com/office/powerpoint/2010/main" val="3808337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1830-459C-9943-916B-267225385829}"/>
              </a:ext>
            </a:extLst>
          </p:cNvPr>
          <p:cNvSpPr>
            <a:spLocks noGrp="1"/>
          </p:cNvSpPr>
          <p:nvPr>
            <p:ph type="title"/>
          </p:nvPr>
        </p:nvSpPr>
        <p:spPr>
          <a:xfrm>
            <a:off x="838200" y="365125"/>
            <a:ext cx="10515600" cy="963613"/>
          </a:xfrm>
        </p:spPr>
        <p:txBody>
          <a:bodyPr/>
          <a:lstStyle>
            <a:lvl1pPr>
              <a:defRPr>
                <a:solidFill>
                  <a:srgbClr val="F564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6398575-AD8C-D542-9C32-93F60466C22C}"/>
              </a:ext>
            </a:extLst>
          </p:cNvPr>
          <p:cNvSpPr>
            <a:spLocks noGrp="1"/>
          </p:cNvSpPr>
          <p:nvPr>
            <p:ph idx="1"/>
          </p:nvPr>
        </p:nvSpPr>
        <p:spPr>
          <a:xfrm>
            <a:off x="838200" y="1528762"/>
            <a:ext cx="10515600" cy="4814887"/>
          </a:xfrm>
        </p:spPr>
        <p:txBody>
          <a:bodyPr/>
          <a:lstStyle>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656A6F8-B18D-B346-90EF-0138152BA547}"/>
              </a:ext>
            </a:extLst>
          </p:cNvPr>
          <p:cNvSpPr>
            <a:spLocks noGrp="1"/>
          </p:cNvSpPr>
          <p:nvPr>
            <p:ph type="sldNum" sz="quarter" idx="12"/>
          </p:nvPr>
        </p:nvSpPr>
        <p:spPr>
          <a:xfrm>
            <a:off x="9108440" y="6478270"/>
            <a:ext cx="2743200" cy="365125"/>
          </a:xfrm>
        </p:spPr>
        <p:txBody>
          <a:bodyPr/>
          <a:lstStyle>
            <a:lvl1pPr>
              <a:defRPr>
                <a:solidFill>
                  <a:schemeClr val="bg1"/>
                </a:solidFill>
              </a:defRPr>
            </a:lvl1pPr>
          </a:lstStyle>
          <a:p>
            <a:r>
              <a:rPr lang="en-US"/>
              <a:t>FINANCE AND OPERATIONS    </a:t>
            </a:r>
            <a:fld id="{BF99A7A3-8E20-DA41-A377-664D90E15AAA}" type="slidenum">
              <a:rPr lang="en-US" smtClean="0"/>
              <a:pPr/>
              <a:t>‹#›</a:t>
            </a:fld>
            <a:endParaRPr lang="en-US"/>
          </a:p>
        </p:txBody>
      </p:sp>
    </p:spTree>
    <p:extLst>
      <p:ext uri="{BB962C8B-B14F-4D97-AF65-F5344CB8AC3E}">
        <p14:creationId xmlns:p14="http://schemas.microsoft.com/office/powerpoint/2010/main" val="1604541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831850" y="1168794"/>
            <a:ext cx="5264150" cy="2852737"/>
          </a:xfrm>
        </p:spPr>
        <p:txBody>
          <a:bodyPr anchor="t"/>
          <a:lstStyle>
            <a:lvl1pPr>
              <a:defRPr sz="6000">
                <a:solidFill>
                  <a:schemeClr val="bg1">
                    <a:lumMod val="9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831850" y="4048519"/>
            <a:ext cx="526415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429843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Section Title">
    <p:bg>
      <p:bgPr>
        <a:solidFill>
          <a:srgbClr val="2E1A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1036D-938F-594E-89DA-FA48AB7099E0}"/>
              </a:ext>
            </a:extLst>
          </p:cNvPr>
          <p:cNvSpPr>
            <a:spLocks noGrp="1"/>
          </p:cNvSpPr>
          <p:nvPr>
            <p:ph type="ctrTitle" hasCustomPrompt="1"/>
          </p:nvPr>
        </p:nvSpPr>
        <p:spPr>
          <a:xfrm>
            <a:off x="640080" y="2807048"/>
            <a:ext cx="10027920" cy="1343024"/>
          </a:xfrm>
        </p:spPr>
        <p:txBody>
          <a:bodyPr anchor="b">
            <a:normAutofit/>
          </a:bodyPr>
          <a:lstStyle>
            <a:lvl1pPr algn="l">
              <a:defRPr sz="5400">
                <a:solidFill>
                  <a:schemeClr val="bg1"/>
                </a:solidFill>
              </a:defRPr>
            </a:lvl1pPr>
          </a:lstStyle>
          <a:p>
            <a:r>
              <a:rPr lang="en-US"/>
              <a:t>Click To Edit Slide Title</a:t>
            </a:r>
          </a:p>
        </p:txBody>
      </p:sp>
      <p:sp>
        <p:nvSpPr>
          <p:cNvPr id="3" name="Subtitle 2">
            <a:extLst>
              <a:ext uri="{FF2B5EF4-FFF2-40B4-BE49-F238E27FC236}">
                <a16:creationId xmlns:a16="http://schemas.microsoft.com/office/drawing/2014/main" id="{678C8693-0509-D348-8276-89C92AD34B30}"/>
              </a:ext>
            </a:extLst>
          </p:cNvPr>
          <p:cNvSpPr>
            <a:spLocks noGrp="1"/>
          </p:cNvSpPr>
          <p:nvPr>
            <p:ph type="subTitle" idx="1" hasCustomPrompt="1"/>
          </p:nvPr>
        </p:nvSpPr>
        <p:spPr>
          <a:xfrm>
            <a:off x="640080" y="4545153"/>
            <a:ext cx="6509524"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text</a:t>
            </a:r>
          </a:p>
          <a:p>
            <a:r>
              <a:rPr lang="en-US"/>
              <a:t>Month 00, 2020</a:t>
            </a:r>
          </a:p>
        </p:txBody>
      </p:sp>
      <p:sp>
        <p:nvSpPr>
          <p:cNvPr id="6" name="object 13">
            <a:extLst>
              <a:ext uri="{FF2B5EF4-FFF2-40B4-BE49-F238E27FC236}">
                <a16:creationId xmlns:a16="http://schemas.microsoft.com/office/drawing/2014/main" id="{DF6AB4AD-90C5-754B-B078-A8676ECD0FAE}"/>
              </a:ext>
            </a:extLst>
          </p:cNvPr>
          <p:cNvSpPr/>
          <p:nvPr userDrawn="1"/>
        </p:nvSpPr>
        <p:spPr>
          <a:xfrm>
            <a:off x="0" y="4326836"/>
            <a:ext cx="10668000" cy="328613"/>
          </a:xfrm>
          <a:custGeom>
            <a:avLst/>
            <a:gdLst/>
            <a:ahLst/>
            <a:cxnLst/>
            <a:rect l="l" t="t" r="r" b="b"/>
            <a:pathLst>
              <a:path w="1305559">
                <a:moveTo>
                  <a:pt x="0" y="0"/>
                </a:moveTo>
                <a:lnTo>
                  <a:pt x="1304988" y="0"/>
                </a:lnTo>
              </a:path>
            </a:pathLst>
          </a:custGeom>
          <a:ln w="51498">
            <a:solidFill>
              <a:srgbClr val="F26834"/>
            </a:solidFill>
          </a:ln>
        </p:spPr>
        <p:txBody>
          <a:bodyPr lIns="0" tIns="0" rIns="0" bIns="0"/>
          <a:lstStyle/>
          <a:p>
            <a:pPr defTabSz="571460">
              <a:defRPr/>
            </a:pPr>
            <a:endParaRPr sz="1125">
              <a:solidFill>
                <a:prstClr val="black"/>
              </a:solidFill>
              <a:latin typeface="Calibri"/>
            </a:endParaRPr>
          </a:p>
        </p:txBody>
      </p:sp>
      <p:sp>
        <p:nvSpPr>
          <p:cNvPr id="9" name="Slide Number Placeholder 5">
            <a:extLst>
              <a:ext uri="{FF2B5EF4-FFF2-40B4-BE49-F238E27FC236}">
                <a16:creationId xmlns:a16="http://schemas.microsoft.com/office/drawing/2014/main" id="{DCF7AD25-2057-DC45-9436-A9835C8A6AB3}"/>
              </a:ext>
            </a:extLst>
          </p:cNvPr>
          <p:cNvSpPr>
            <a:spLocks noGrp="1"/>
          </p:cNvSpPr>
          <p:nvPr>
            <p:ph type="sldNum" sz="quarter" idx="12"/>
          </p:nvPr>
        </p:nvSpPr>
        <p:spPr>
          <a:xfrm>
            <a:off x="9108440" y="6478270"/>
            <a:ext cx="2743200" cy="365125"/>
          </a:xfrm>
        </p:spPr>
        <p:txBody>
          <a:bodyPr/>
          <a:lstStyle>
            <a:lvl1pPr>
              <a:defRPr>
                <a:solidFill>
                  <a:schemeClr val="bg1"/>
                </a:solidFill>
              </a:defRPr>
            </a:lvl1pPr>
          </a:lstStyle>
          <a:p>
            <a:r>
              <a:rPr lang="en-US"/>
              <a:t>FINANCE AND OPERATIONS    </a:t>
            </a:r>
            <a:fld id="{BF99A7A3-8E20-DA41-A377-664D90E15AAA}" type="slidenum">
              <a:rPr lang="en-US" smtClean="0"/>
              <a:pPr/>
              <a:t>‹#›</a:t>
            </a:fld>
            <a:endParaRPr lang="en-US"/>
          </a:p>
        </p:txBody>
      </p:sp>
    </p:spTree>
    <p:extLst>
      <p:ext uri="{BB962C8B-B14F-4D97-AF65-F5344CB8AC3E}">
        <p14:creationId xmlns:p14="http://schemas.microsoft.com/office/powerpoint/2010/main" val="22259670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74247-8A9A-0143-A91A-8BE93960DCE3}"/>
              </a:ext>
            </a:extLst>
          </p:cNvPr>
          <p:cNvSpPr>
            <a:spLocks noGrp="1"/>
          </p:cNvSpPr>
          <p:nvPr>
            <p:ph type="title"/>
          </p:nvPr>
        </p:nvSpPr>
        <p:spPr>
          <a:xfrm>
            <a:off x="838200" y="365125"/>
            <a:ext cx="10515600" cy="777875"/>
          </a:xfrm>
        </p:spPr>
        <p:txBody>
          <a:bodyPr/>
          <a:lstStyle>
            <a:lvl1pPr>
              <a:defRPr>
                <a:solidFill>
                  <a:srgbClr val="F564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027711E-38AF-F64A-B954-08E3DB7834C9}"/>
              </a:ext>
            </a:extLst>
          </p:cNvPr>
          <p:cNvSpPr>
            <a:spLocks noGrp="1"/>
          </p:cNvSpPr>
          <p:nvPr>
            <p:ph sz="half" idx="1"/>
          </p:nvPr>
        </p:nvSpPr>
        <p:spPr>
          <a:xfrm>
            <a:off x="838200" y="1285874"/>
            <a:ext cx="5181600" cy="5057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3CBC1B-4D7B-AD47-BBEC-E4C5CBB9CB4D}"/>
              </a:ext>
            </a:extLst>
          </p:cNvPr>
          <p:cNvSpPr>
            <a:spLocks noGrp="1"/>
          </p:cNvSpPr>
          <p:nvPr>
            <p:ph sz="half" idx="2"/>
          </p:nvPr>
        </p:nvSpPr>
        <p:spPr>
          <a:xfrm>
            <a:off x="6172200" y="1285875"/>
            <a:ext cx="5181600" cy="5057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5D5635E-00C5-2946-9618-78A4F932CAFA}"/>
              </a:ext>
            </a:extLst>
          </p:cNvPr>
          <p:cNvSpPr>
            <a:spLocks noGrp="1"/>
          </p:cNvSpPr>
          <p:nvPr>
            <p:ph type="sldNum" sz="quarter" idx="12"/>
          </p:nvPr>
        </p:nvSpPr>
        <p:spPr>
          <a:xfrm>
            <a:off x="9108440" y="6478270"/>
            <a:ext cx="2743200" cy="365125"/>
          </a:xfrm>
        </p:spPr>
        <p:txBody>
          <a:bodyPr/>
          <a:lstStyle>
            <a:lvl1pPr>
              <a:defRPr>
                <a:solidFill>
                  <a:schemeClr val="bg1"/>
                </a:solidFill>
              </a:defRPr>
            </a:lvl1pPr>
          </a:lstStyle>
          <a:p>
            <a:r>
              <a:rPr lang="en-US"/>
              <a:t>FINANCE AND OPERATIONS    </a:t>
            </a:r>
            <a:fld id="{BF99A7A3-8E20-DA41-A377-664D90E15AAA}" type="slidenum">
              <a:rPr lang="en-US" smtClean="0"/>
              <a:pPr/>
              <a:t>‹#›</a:t>
            </a:fld>
            <a:endParaRPr lang="en-US"/>
          </a:p>
        </p:txBody>
      </p:sp>
    </p:spTree>
    <p:extLst>
      <p:ext uri="{BB962C8B-B14F-4D97-AF65-F5344CB8AC3E}">
        <p14:creationId xmlns:p14="http://schemas.microsoft.com/office/powerpoint/2010/main" val="1665686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Section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C31C-8035-7C47-BB0F-3682B4DA1CD9}"/>
              </a:ext>
            </a:extLst>
          </p:cNvPr>
          <p:cNvSpPr>
            <a:spLocks noGrp="1"/>
          </p:cNvSpPr>
          <p:nvPr>
            <p:ph type="title"/>
          </p:nvPr>
        </p:nvSpPr>
        <p:spPr>
          <a:xfrm>
            <a:off x="838200" y="365126"/>
            <a:ext cx="10515600" cy="763588"/>
          </a:xfrm>
        </p:spPr>
        <p:txBody>
          <a:bodyPr/>
          <a:lstStyle>
            <a:lvl1pPr>
              <a:defRPr>
                <a:solidFill>
                  <a:srgbClr val="F56400"/>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CDE18C61-FE8D-9B43-95D4-C279B435A045}"/>
              </a:ext>
            </a:extLst>
          </p:cNvPr>
          <p:cNvSpPr>
            <a:spLocks noGrp="1"/>
          </p:cNvSpPr>
          <p:nvPr>
            <p:ph type="sldNum" sz="quarter" idx="12"/>
          </p:nvPr>
        </p:nvSpPr>
        <p:spPr>
          <a:xfrm>
            <a:off x="9108440" y="6478270"/>
            <a:ext cx="2743200" cy="365125"/>
          </a:xfrm>
        </p:spPr>
        <p:txBody>
          <a:bodyPr/>
          <a:lstStyle>
            <a:lvl1pPr>
              <a:defRPr>
                <a:solidFill>
                  <a:schemeClr val="bg1"/>
                </a:solidFill>
              </a:defRPr>
            </a:lvl1pPr>
          </a:lstStyle>
          <a:p>
            <a:r>
              <a:rPr lang="en-US"/>
              <a:t>FINANCE AND OPERATIONS    </a:t>
            </a:r>
            <a:fld id="{BF99A7A3-8E20-DA41-A377-664D90E15AAA}" type="slidenum">
              <a:rPr lang="en-US" smtClean="0"/>
              <a:pPr/>
              <a:t>‹#›</a:t>
            </a:fld>
            <a:endParaRPr lang="en-US"/>
          </a:p>
        </p:txBody>
      </p:sp>
    </p:spTree>
    <p:extLst>
      <p:ext uri="{BB962C8B-B14F-4D97-AF65-F5344CB8AC3E}">
        <p14:creationId xmlns:p14="http://schemas.microsoft.com/office/powerpoint/2010/main" val="1097063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W@C_Section Slide Purple">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9957658-BEFF-124B-8AF8-3411132D7D4D}"/>
              </a:ext>
            </a:extLst>
          </p:cNvPr>
          <p:cNvSpPr>
            <a:spLocks noGrp="1"/>
          </p:cNvSpPr>
          <p:nvPr>
            <p:ph type="ctrTitle" hasCustomPrompt="1"/>
          </p:nvPr>
        </p:nvSpPr>
        <p:spPr>
          <a:xfrm>
            <a:off x="640080" y="2807048"/>
            <a:ext cx="10027920" cy="1343024"/>
          </a:xfrm>
        </p:spPr>
        <p:txBody>
          <a:bodyPr anchor="b">
            <a:normAutofit/>
          </a:bodyPr>
          <a:lstStyle>
            <a:lvl1pPr algn="l">
              <a:defRPr sz="4800">
                <a:solidFill>
                  <a:schemeClr val="tx1"/>
                </a:solidFill>
              </a:defRPr>
            </a:lvl1pPr>
          </a:lstStyle>
          <a:p>
            <a:r>
              <a:rPr lang="en-US"/>
              <a:t>Click To Edit Slide Title</a:t>
            </a:r>
          </a:p>
        </p:txBody>
      </p:sp>
      <p:sp>
        <p:nvSpPr>
          <p:cNvPr id="12" name="Subtitle 2">
            <a:extLst>
              <a:ext uri="{FF2B5EF4-FFF2-40B4-BE49-F238E27FC236}">
                <a16:creationId xmlns:a16="http://schemas.microsoft.com/office/drawing/2014/main" id="{21ED509F-90B6-E74C-9F8B-F5C9F61452B4}"/>
              </a:ext>
            </a:extLst>
          </p:cNvPr>
          <p:cNvSpPr>
            <a:spLocks noGrp="1"/>
          </p:cNvSpPr>
          <p:nvPr>
            <p:ph type="subTitle" idx="1" hasCustomPrompt="1"/>
          </p:nvPr>
        </p:nvSpPr>
        <p:spPr>
          <a:xfrm>
            <a:off x="640080" y="4545153"/>
            <a:ext cx="6509524" cy="1655762"/>
          </a:xfrm>
        </p:spPr>
        <p:txBody>
          <a:bodyPr>
            <a:norm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text</a:t>
            </a:r>
          </a:p>
        </p:txBody>
      </p:sp>
      <p:sp>
        <p:nvSpPr>
          <p:cNvPr id="13" name="object 13">
            <a:extLst>
              <a:ext uri="{FF2B5EF4-FFF2-40B4-BE49-F238E27FC236}">
                <a16:creationId xmlns:a16="http://schemas.microsoft.com/office/drawing/2014/main" id="{AB024F6F-A058-8E4A-8056-2F9B86C9C6A8}"/>
              </a:ext>
            </a:extLst>
          </p:cNvPr>
          <p:cNvSpPr/>
          <p:nvPr/>
        </p:nvSpPr>
        <p:spPr>
          <a:xfrm>
            <a:off x="0" y="4326836"/>
            <a:ext cx="10668000" cy="328613"/>
          </a:xfrm>
          <a:custGeom>
            <a:avLst/>
            <a:gdLst/>
            <a:ahLst/>
            <a:cxnLst/>
            <a:rect l="l" t="t" r="r" b="b"/>
            <a:pathLst>
              <a:path w="1305559">
                <a:moveTo>
                  <a:pt x="0" y="0"/>
                </a:moveTo>
                <a:lnTo>
                  <a:pt x="1304988" y="0"/>
                </a:lnTo>
              </a:path>
            </a:pathLst>
          </a:custGeom>
          <a:ln w="51498">
            <a:solidFill>
              <a:schemeClr val="accent1"/>
            </a:solidFill>
          </a:ln>
        </p:spPr>
        <p:txBody>
          <a:bodyPr lIns="0" tIns="0" rIns="0" bIns="0"/>
          <a:lstStyle/>
          <a:p>
            <a:pPr defTabSz="571460">
              <a:defRPr/>
            </a:pPr>
            <a:endParaRPr sz="1125">
              <a:solidFill>
                <a:prstClr val="black"/>
              </a:solidFill>
              <a:latin typeface="Calibri"/>
            </a:endParaRPr>
          </a:p>
        </p:txBody>
      </p:sp>
      <p:pic>
        <p:nvPicPr>
          <p:cNvPr id="7" name="Picture 6" descr="A black and white logo&#10;&#10;Description automatically generated">
            <a:extLst>
              <a:ext uri="{FF2B5EF4-FFF2-40B4-BE49-F238E27FC236}">
                <a16:creationId xmlns:a16="http://schemas.microsoft.com/office/drawing/2014/main" id="{1DC3C738-BEAD-C4A5-EDE5-C0E175BB0D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2977" y="5907551"/>
            <a:ext cx="3088340" cy="953710"/>
          </a:xfrm>
          <a:prstGeom prst="rect">
            <a:avLst/>
          </a:prstGeom>
        </p:spPr>
      </p:pic>
    </p:spTree>
    <p:extLst>
      <p:ext uri="{BB962C8B-B14F-4D97-AF65-F5344CB8AC3E}">
        <p14:creationId xmlns:p14="http://schemas.microsoft.com/office/powerpoint/2010/main" val="1314124205"/>
      </p:ext>
    </p:extLst>
  </p:cSld>
  <p:clrMapOvr>
    <a:overrideClrMapping bg1="dk1" tx1="lt1" bg2="dk2" tx2="lt2" accent1="accent1" accent2="accent2" accent3="accent3" accent4="accent4" accent5="accent5" accent6="accent6" hlink="hlink" folHlink="folHlink"/>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W. Strap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C31C-8035-7C47-BB0F-3682B4DA1CD9}"/>
              </a:ext>
            </a:extLst>
          </p:cNvPr>
          <p:cNvSpPr>
            <a:spLocks noGrp="1"/>
          </p:cNvSpPr>
          <p:nvPr>
            <p:ph type="title"/>
          </p:nvPr>
        </p:nvSpPr>
        <p:spPr>
          <a:xfrm>
            <a:off x="838200" y="365126"/>
            <a:ext cx="10515600" cy="763588"/>
          </a:xfrm>
        </p:spPr>
        <p:txBody>
          <a:bodyPr>
            <a:normAutofit/>
          </a:bodyPr>
          <a:lstStyle>
            <a:lvl1pPr>
              <a:defRPr sz="3200">
                <a:solidFill>
                  <a:srgbClr val="F56400"/>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ACA935A-4DF3-F57A-B642-A0A9D3D71360}"/>
              </a:ext>
            </a:extLst>
          </p:cNvPr>
          <p:cNvSpPr>
            <a:spLocks noGrp="1"/>
          </p:cNvSpPr>
          <p:nvPr>
            <p:ph type="sldNum" sz="quarter" idx="12"/>
          </p:nvPr>
        </p:nvSpPr>
        <p:spPr>
          <a:xfrm>
            <a:off x="9108440" y="6478270"/>
            <a:ext cx="2743200" cy="365125"/>
          </a:xfrm>
        </p:spPr>
        <p:txBody>
          <a:bodyPr anchor="ctr">
            <a:normAutofit/>
          </a:bodyPr>
          <a:lstStyle>
            <a:lvl1pPr algn="r">
              <a:defRPr sz="1200">
                <a:solidFill>
                  <a:schemeClr val="bg1"/>
                </a:solidFill>
              </a:defRPr>
            </a:lvl1pPr>
          </a:lstStyle>
          <a:p>
            <a:pPr>
              <a:spcAft>
                <a:spcPts val="600"/>
              </a:spcAft>
            </a:pPr>
            <a:r>
              <a:rPr lang="en-US"/>
              <a:t>WORKDAY@CLEMSON   </a:t>
            </a:r>
            <a:fld id="{BF99A7A3-8E20-DA41-A377-664D90E15AAA}" type="slidenum">
              <a:rPr lang="en-US" smtClean="0"/>
              <a:pPr>
                <a:spcAft>
                  <a:spcPts val="600"/>
                </a:spcAft>
              </a:pPr>
              <a:t>‹#›</a:t>
            </a:fld>
            <a:endParaRPr lang="en-US"/>
          </a:p>
        </p:txBody>
      </p:sp>
      <p:sp>
        <p:nvSpPr>
          <p:cNvPr id="5" name="Text Placeholder 4">
            <a:extLst>
              <a:ext uri="{FF2B5EF4-FFF2-40B4-BE49-F238E27FC236}">
                <a16:creationId xmlns:a16="http://schemas.microsoft.com/office/drawing/2014/main" id="{C959818B-5A89-118C-5ED5-E0B3421D4C55}"/>
              </a:ext>
            </a:extLst>
          </p:cNvPr>
          <p:cNvSpPr>
            <a:spLocks noGrp="1"/>
          </p:cNvSpPr>
          <p:nvPr>
            <p:ph type="body" sz="quarter" idx="13"/>
          </p:nvPr>
        </p:nvSpPr>
        <p:spPr>
          <a:xfrm>
            <a:off x="838200" y="1128714"/>
            <a:ext cx="10515600" cy="653802"/>
          </a:xfrm>
        </p:spPr>
        <p:txBody>
          <a:bodyPr>
            <a:normAutofit/>
          </a:bodyPr>
          <a:lstStyle>
            <a:lvl1pPr marL="0" indent="0">
              <a:buNone/>
              <a:defRPr sz="1600">
                <a:latin typeface="+mn-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750455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556719" y="2180959"/>
            <a:ext cx="3699510" cy="2073910"/>
          </a:xfrm>
          <a:prstGeom prst="rect">
            <a:avLst/>
          </a:prstGeom>
        </p:spPr>
        <p:txBody>
          <a:bodyPr wrap="square" lIns="0" tIns="0" rIns="0" bIns="0">
            <a:spAutoFit/>
          </a:bodyPr>
          <a:lstStyle>
            <a:lvl1pPr>
              <a:defRPr sz="4400" b="1" i="0">
                <a:solidFill>
                  <a:srgbClr val="00346A"/>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0" i="0">
                <a:solidFill>
                  <a:srgbClr val="4D4D4D"/>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40296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346A"/>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000" b="0" i="0">
                <a:solidFill>
                  <a:srgbClr val="4D4D4D"/>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94489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346A"/>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42989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9"/>
          </a:xfrm>
          <a:prstGeom prst="rect">
            <a:avLst/>
          </a:prstGeom>
        </p:spPr>
      </p:pic>
      <p:sp>
        <p:nvSpPr>
          <p:cNvPr id="2" name="Holder 2"/>
          <p:cNvSpPr>
            <a:spLocks noGrp="1"/>
          </p:cNvSpPr>
          <p:nvPr>
            <p:ph type="title"/>
          </p:nvPr>
        </p:nvSpPr>
        <p:spPr/>
        <p:txBody>
          <a:bodyPr lIns="0" tIns="0" rIns="0" bIns="0"/>
          <a:lstStyle>
            <a:lvl1pPr>
              <a:defRPr sz="4400" b="1" i="0">
                <a:solidFill>
                  <a:srgbClr val="00346A"/>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3716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655302" y="5357621"/>
            <a:ext cx="2536697" cy="1500377"/>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42549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C364-AAE5-CA96-0AE0-6C33F915C019}"/>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B3E490ED-8BBE-9EB5-AA5E-5DBD3F8E2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12922-828A-F0A9-360C-F8BF4E56E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1677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556719" y="2201533"/>
            <a:ext cx="4001770" cy="2073910"/>
          </a:xfrm>
          <a:prstGeom prst="rect">
            <a:avLst/>
          </a:prstGeom>
        </p:spPr>
        <p:txBody>
          <a:bodyPr wrap="square" lIns="0" tIns="0" rIns="0" bIns="0">
            <a:spAutoFit/>
          </a:bodyPr>
          <a:lstStyle>
            <a:lvl1pPr>
              <a:defRPr sz="4400" b="1" i="0">
                <a:solidFill>
                  <a:srgbClr val="00346A"/>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91036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346A"/>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89314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346A"/>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460172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523488" y="0"/>
            <a:ext cx="8668511" cy="6857999"/>
          </a:xfrm>
          <a:prstGeom prst="rect">
            <a:avLst/>
          </a:prstGeom>
        </p:spPr>
      </p:pic>
      <p:pic>
        <p:nvPicPr>
          <p:cNvPr id="17" name="bg object 17"/>
          <p:cNvPicPr/>
          <p:nvPr/>
        </p:nvPicPr>
        <p:blipFill>
          <a:blip r:embed="rId3" cstate="print"/>
          <a:stretch>
            <a:fillRect/>
          </a:stretch>
        </p:blipFill>
        <p:spPr>
          <a:xfrm>
            <a:off x="0" y="0"/>
            <a:ext cx="9339072" cy="6858000"/>
          </a:xfrm>
          <a:prstGeom prst="rect">
            <a:avLst/>
          </a:prstGeom>
        </p:spPr>
      </p:pic>
      <p:sp>
        <p:nvSpPr>
          <p:cNvPr id="2" name="Holder 2"/>
          <p:cNvSpPr>
            <a:spLocks noGrp="1"/>
          </p:cNvSpPr>
          <p:nvPr>
            <p:ph type="title"/>
          </p:nvPr>
        </p:nvSpPr>
        <p:spPr/>
        <p:txBody>
          <a:bodyPr lIns="0" tIns="0" rIns="0" bIns="0"/>
          <a:lstStyle>
            <a:lvl1pPr>
              <a:defRPr sz="4400" b="1" i="0">
                <a:solidFill>
                  <a:srgbClr val="00346A"/>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65744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14196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D0FB-59B7-A190-3002-9881373B3E2D}"/>
              </a:ext>
            </a:extLst>
          </p:cNvPr>
          <p:cNvSpPr>
            <a:spLocks noGrp="1"/>
          </p:cNvSpPr>
          <p:nvPr>
            <p:ph type="ctrTitle"/>
          </p:nvPr>
        </p:nvSpPr>
        <p:spPr>
          <a:xfrm>
            <a:off x="660807" y="1363765"/>
            <a:ext cx="7056729" cy="2387600"/>
          </a:xfrm>
        </p:spPr>
        <p:txBody>
          <a:bodyPr anchor="b"/>
          <a:lstStyle>
            <a:lvl1pPr algn="l">
              <a:defRPr sz="6000" b="0" i="0">
                <a:latin typeface="IBM Plex Sans" panose="020B050305020300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E96FD5B-C328-A621-BE0E-8440295FF49E}"/>
              </a:ext>
            </a:extLst>
          </p:cNvPr>
          <p:cNvSpPr>
            <a:spLocks noGrp="1"/>
          </p:cNvSpPr>
          <p:nvPr>
            <p:ph type="subTitle" idx="1"/>
          </p:nvPr>
        </p:nvSpPr>
        <p:spPr>
          <a:xfrm>
            <a:off x="660807" y="3843440"/>
            <a:ext cx="705672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75782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9EE2-9E5E-2EA7-E074-51D313588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9A547-35E0-6EF1-3313-EC34E97AC0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40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831850" y="1168794"/>
            <a:ext cx="5264150" cy="2852737"/>
          </a:xfrm>
        </p:spPr>
        <p:txBody>
          <a:bodyPr anchor="t"/>
          <a:lstStyle>
            <a:lvl1pPr>
              <a:defRPr sz="6000">
                <a:solidFill>
                  <a:schemeClr val="bg1">
                    <a:lumMod val="9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831850" y="4048519"/>
            <a:ext cx="526415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5751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C364-AAE5-CA96-0AE0-6C33F915C019}"/>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B3E490ED-8BBE-9EB5-AA5E-5DBD3F8E2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12922-828A-F0A9-360C-F8BF4E56E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56158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E39F-D944-A8C8-6EFF-5F60652F3097}"/>
              </a:ext>
            </a:extLst>
          </p:cNvPr>
          <p:cNvSpPr>
            <a:spLocks noGrp="1"/>
          </p:cNvSpPr>
          <p:nvPr>
            <p:ph type="title"/>
          </p:nvPr>
        </p:nvSpPr>
        <p:spPr>
          <a:xfrm>
            <a:off x="839788" y="365125"/>
            <a:ext cx="10515600" cy="1325563"/>
          </a:xfrm>
        </p:spPr>
        <p:txBody>
          <a:bodyPr/>
          <a:lstStyle>
            <a:lvl1pPr algn="ctr">
              <a:defRPr/>
            </a:lvl1pPr>
          </a:lstStyle>
          <a:p>
            <a:r>
              <a:rPr lang="en-US" dirty="0"/>
              <a:t>Click to edit Master title style</a:t>
            </a:r>
          </a:p>
        </p:txBody>
      </p:sp>
      <p:sp>
        <p:nvSpPr>
          <p:cNvPr id="3" name="Text Placeholder 2">
            <a:extLst>
              <a:ext uri="{FF2B5EF4-FFF2-40B4-BE49-F238E27FC236}">
                <a16:creationId xmlns:a16="http://schemas.microsoft.com/office/drawing/2014/main" id="{E742BFF4-451A-6317-5A54-23699752AF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5E9A4-C3E5-5597-8D02-8A322ABB3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BB16E-B810-16EB-88DA-C1152CBEB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9555B-F207-7400-5F2D-5B2770993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975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E39F-D944-A8C8-6EFF-5F60652F3097}"/>
              </a:ext>
            </a:extLst>
          </p:cNvPr>
          <p:cNvSpPr>
            <a:spLocks noGrp="1"/>
          </p:cNvSpPr>
          <p:nvPr>
            <p:ph type="title"/>
          </p:nvPr>
        </p:nvSpPr>
        <p:spPr>
          <a:xfrm>
            <a:off x="839788" y="365125"/>
            <a:ext cx="10515600" cy="1325563"/>
          </a:xfrm>
        </p:spPr>
        <p:txBody>
          <a:bodyPr/>
          <a:lstStyle>
            <a:lvl1pPr algn="ctr">
              <a:defRPr/>
            </a:lvl1pPr>
          </a:lstStyle>
          <a:p>
            <a:r>
              <a:rPr lang="en-US" dirty="0"/>
              <a:t>Click to edit Master title style</a:t>
            </a:r>
          </a:p>
        </p:txBody>
      </p:sp>
      <p:sp>
        <p:nvSpPr>
          <p:cNvPr id="3" name="Text Placeholder 2">
            <a:extLst>
              <a:ext uri="{FF2B5EF4-FFF2-40B4-BE49-F238E27FC236}">
                <a16:creationId xmlns:a16="http://schemas.microsoft.com/office/drawing/2014/main" id="{E742BFF4-451A-6317-5A54-23699752AF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5E9A4-C3E5-5597-8D02-8A322ABB3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BB16E-B810-16EB-88DA-C1152CBEB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9555B-F207-7400-5F2D-5B2770993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1727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405-8040-D9DF-1A16-F6D749FE113F}"/>
              </a:ext>
            </a:extLst>
          </p:cNvPr>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3532940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517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FE0-AE1F-60DD-3E30-972833E6288E}"/>
              </a:ext>
            </a:extLst>
          </p:cNvPr>
          <p:cNvSpPr>
            <a:spLocks noGrp="1"/>
          </p:cNvSpPr>
          <p:nvPr>
            <p:ph type="title"/>
          </p:nvPr>
        </p:nvSpPr>
        <p:spPr>
          <a:xfrm>
            <a:off x="839788" y="987425"/>
            <a:ext cx="3932237" cy="1825142"/>
          </a:xfrm>
        </p:spPr>
        <p:txBody>
          <a:bodyPr anchor="t">
            <a:noAutofit/>
          </a:bodyPr>
          <a:lstStyle>
            <a:lvl1pPr>
              <a:defRPr sz="4400"/>
            </a:lvl1pPr>
          </a:lstStyle>
          <a:p>
            <a:r>
              <a:rPr lang="en-US" dirty="0"/>
              <a:t>Click to edit Master title style</a:t>
            </a:r>
          </a:p>
        </p:txBody>
      </p:sp>
      <p:sp>
        <p:nvSpPr>
          <p:cNvPr id="4" name="Text Placeholder 3">
            <a:extLst>
              <a:ext uri="{FF2B5EF4-FFF2-40B4-BE49-F238E27FC236}">
                <a16:creationId xmlns:a16="http://schemas.microsoft.com/office/drawing/2014/main" id="{07E611F3-A5F5-626C-E3ED-E35E4EEE329B}"/>
              </a:ext>
            </a:extLst>
          </p:cNvPr>
          <p:cNvSpPr>
            <a:spLocks noGrp="1"/>
          </p:cNvSpPr>
          <p:nvPr>
            <p:ph type="body" sz="half" idx="2"/>
          </p:nvPr>
        </p:nvSpPr>
        <p:spPr>
          <a:xfrm>
            <a:off x="839788" y="2958867"/>
            <a:ext cx="3932237" cy="305800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2" descr="Placeholder Images – Browse 63,238 Stock Photos, Vectors, and Video | Adobe  Stock">
            <a:extLst>
              <a:ext uri="{FF2B5EF4-FFF2-40B4-BE49-F238E27FC236}">
                <a16:creationId xmlns:a16="http://schemas.microsoft.com/office/drawing/2014/main" id="{A851F673-AEA2-5DAB-C798-B3D43ED976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9418" y="1480089"/>
            <a:ext cx="5032794" cy="344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2501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B0EC-DED9-40C7-642C-0EA7F85BE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1A46A4-CC34-9CBA-6433-DD860EB46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90E99-1408-3FEB-B362-B673D7449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A2E10-AD64-9A8C-7642-160BE1E32A64}"/>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3593846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A22-5891-DEF5-D680-5D2410C71B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07842-5391-FBA0-5FFA-7C79AE352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96625-7AAB-9F0B-2548-80ADEB2C31BA}"/>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25099427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3E38B-4F61-778A-F08A-40F756D6B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B66F2-D6F6-3CFE-4B2D-869B87273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9FDF-5D03-A37F-ED77-EF09C4F02286}"/>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38700262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D0FB-59B7-A190-3002-9881373B3E2D}"/>
              </a:ext>
            </a:extLst>
          </p:cNvPr>
          <p:cNvSpPr>
            <a:spLocks noGrp="1"/>
          </p:cNvSpPr>
          <p:nvPr>
            <p:ph type="ctrTitle"/>
          </p:nvPr>
        </p:nvSpPr>
        <p:spPr>
          <a:xfrm>
            <a:off x="660807" y="1363765"/>
            <a:ext cx="7056729" cy="2387600"/>
          </a:xfrm>
        </p:spPr>
        <p:txBody>
          <a:bodyPr anchor="b"/>
          <a:lstStyle>
            <a:lvl1pPr algn="l">
              <a:defRPr sz="6000" b="1">
                <a:latin typeface="Gentona Book"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FE96FD5B-C328-A621-BE0E-8440295FF49E}"/>
              </a:ext>
            </a:extLst>
          </p:cNvPr>
          <p:cNvSpPr>
            <a:spLocks noGrp="1"/>
          </p:cNvSpPr>
          <p:nvPr>
            <p:ph type="subTitle" idx="1"/>
          </p:nvPr>
        </p:nvSpPr>
        <p:spPr>
          <a:xfrm>
            <a:off x="660807" y="3843440"/>
            <a:ext cx="705672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09100559"/>
      </p:ext>
    </p:extLst>
  </p:cSld>
  <p:clrMapOvr>
    <a:masterClrMapping/>
  </p:clrMapOvr>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9EE2-9E5E-2EA7-E074-51D313588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9A547-35E0-6EF1-3313-EC34E97AC0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234989"/>
      </p:ext>
    </p:extLst>
  </p:cSld>
  <p:clrMapOvr>
    <a:masterClrMapping/>
  </p:clrMapOvr>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831850" y="1168794"/>
            <a:ext cx="5264150" cy="2852737"/>
          </a:xfrm>
        </p:spPr>
        <p:txBody>
          <a:bodyPr anchor="t"/>
          <a:lstStyle>
            <a:lvl1pPr>
              <a:defRPr sz="6000">
                <a:solidFill>
                  <a:schemeClr val="bg1">
                    <a:lumMod val="9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831850" y="4048519"/>
            <a:ext cx="526415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53706702"/>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C364-AAE5-CA96-0AE0-6C33F915C019}"/>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B3E490ED-8BBE-9EB5-AA5E-5DBD3F8E2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12922-828A-F0A9-360C-F8BF4E56E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3839511"/>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405-8040-D9DF-1A16-F6D749FE113F}"/>
              </a:ext>
            </a:extLst>
          </p:cNvPr>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6059232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E39F-D944-A8C8-6EFF-5F60652F3097}"/>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E742BFF4-451A-6317-5A54-23699752AF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5E9A4-C3E5-5597-8D02-8A322ABB3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BB16E-B810-16EB-88DA-C1152CBEB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9555B-F207-7400-5F2D-5B2770993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167070"/>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405-8040-D9DF-1A16-F6D749FE113F}"/>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743190944"/>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005544"/>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FE0-AE1F-60DD-3E30-972833E6288E}"/>
              </a:ext>
            </a:extLst>
          </p:cNvPr>
          <p:cNvSpPr>
            <a:spLocks noGrp="1"/>
          </p:cNvSpPr>
          <p:nvPr>
            <p:ph type="title"/>
          </p:nvPr>
        </p:nvSpPr>
        <p:spPr>
          <a:xfrm>
            <a:off x="839788" y="987425"/>
            <a:ext cx="3932237" cy="1825142"/>
          </a:xfrm>
        </p:spPr>
        <p:txBody>
          <a:bodyPr anchor="t">
            <a:noAutofit/>
          </a:bodyPr>
          <a:lstStyle>
            <a:lvl1pPr>
              <a:defRPr sz="4400"/>
            </a:lvl1pPr>
          </a:lstStyle>
          <a:p>
            <a:r>
              <a:rPr lang="en-US"/>
              <a:t>Click to edit Master title style</a:t>
            </a:r>
          </a:p>
        </p:txBody>
      </p:sp>
      <p:sp>
        <p:nvSpPr>
          <p:cNvPr id="4" name="Text Placeholder 3">
            <a:extLst>
              <a:ext uri="{FF2B5EF4-FFF2-40B4-BE49-F238E27FC236}">
                <a16:creationId xmlns:a16="http://schemas.microsoft.com/office/drawing/2014/main" id="{07E611F3-A5F5-626C-E3ED-E35E4EEE329B}"/>
              </a:ext>
            </a:extLst>
          </p:cNvPr>
          <p:cNvSpPr>
            <a:spLocks noGrp="1"/>
          </p:cNvSpPr>
          <p:nvPr>
            <p:ph type="body" sz="half" idx="2"/>
          </p:nvPr>
        </p:nvSpPr>
        <p:spPr>
          <a:xfrm>
            <a:off x="839788" y="2958867"/>
            <a:ext cx="3932237" cy="305800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2" descr="Placeholder Images – Browse 63,238 Stock Photos, Vectors, and Video | Adobe  Stock">
            <a:extLst>
              <a:ext uri="{FF2B5EF4-FFF2-40B4-BE49-F238E27FC236}">
                <a16:creationId xmlns:a16="http://schemas.microsoft.com/office/drawing/2014/main" id="{A851F673-AEA2-5DAB-C798-B3D43ED976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9418" y="1480089"/>
            <a:ext cx="5032794" cy="344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59436"/>
      </p:ext>
    </p:extLst>
  </p:cSld>
  <p:clrMapOvr>
    <a:masterClrMapping/>
  </p:clrMapOvr>
  <p:hf sldNum="0" hd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B0EC-DED9-40C7-642C-0EA7F85BE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1A46A4-CC34-9CBA-6433-DD860EB46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90E99-1408-3FEB-B362-B673D7449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A2E10-AD64-9A8C-7642-160BE1E32A64}"/>
              </a:ext>
            </a:extLst>
          </p:cNvPr>
          <p:cNvSpPr>
            <a:spLocks noGrp="1"/>
          </p:cNvSpPr>
          <p:nvPr>
            <p:ph type="dt" sz="half" idx="10"/>
          </p:nvPr>
        </p:nvSpPr>
        <p:spPr/>
        <p:txBody>
          <a:bodyPr/>
          <a:lstStyle/>
          <a:p>
            <a:r>
              <a:rPr lang="en-US"/>
              <a:t>HR.UFL.EDU   |   903 W University Ave. Gainesville, FL 32601-5117   |  (352) 392-2477</a:t>
            </a:r>
          </a:p>
        </p:txBody>
      </p:sp>
    </p:spTree>
    <p:extLst>
      <p:ext uri="{BB962C8B-B14F-4D97-AF65-F5344CB8AC3E}">
        <p14:creationId xmlns:p14="http://schemas.microsoft.com/office/powerpoint/2010/main" val="3938309975"/>
      </p:ext>
    </p:extLst>
  </p:cSld>
  <p:clrMapOvr>
    <a:masterClrMapping/>
  </p:clrMapOvr>
  <p:hf sldNum="0" hd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A22-5891-DEF5-D680-5D2410C71B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07842-5391-FBA0-5FFA-7C79AE352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96625-7AAB-9F0B-2548-80ADEB2C31BA}"/>
              </a:ext>
            </a:extLst>
          </p:cNvPr>
          <p:cNvSpPr>
            <a:spLocks noGrp="1"/>
          </p:cNvSpPr>
          <p:nvPr>
            <p:ph type="dt" sz="half" idx="10"/>
          </p:nvPr>
        </p:nvSpPr>
        <p:spPr/>
        <p:txBody>
          <a:bodyPr/>
          <a:lstStyle/>
          <a:p>
            <a:r>
              <a:rPr lang="en-US"/>
              <a:t>HR.UFL.EDU   |   903 W University Ave. Gainesville, FL 32601-5117   |  (352) 392-2477</a:t>
            </a:r>
          </a:p>
        </p:txBody>
      </p:sp>
    </p:spTree>
    <p:extLst>
      <p:ext uri="{BB962C8B-B14F-4D97-AF65-F5344CB8AC3E}">
        <p14:creationId xmlns:p14="http://schemas.microsoft.com/office/powerpoint/2010/main" val="3144164875"/>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3E38B-4F61-778A-F08A-40F756D6B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B66F2-D6F6-3CFE-4B2D-869B87273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9FDF-5D03-A37F-ED77-EF09C4F02286}"/>
              </a:ext>
            </a:extLst>
          </p:cNvPr>
          <p:cNvSpPr>
            <a:spLocks noGrp="1"/>
          </p:cNvSpPr>
          <p:nvPr>
            <p:ph type="dt" sz="half" idx="10"/>
          </p:nvPr>
        </p:nvSpPr>
        <p:spPr/>
        <p:txBody>
          <a:bodyPr/>
          <a:lstStyle/>
          <a:p>
            <a:r>
              <a:rPr lang="en-US"/>
              <a:t>HR.UFL.EDU   |   903 W University Ave. Gainesville, FL 32601-5117   |  (352) 392-2477</a:t>
            </a:r>
          </a:p>
        </p:txBody>
      </p:sp>
    </p:spTree>
    <p:extLst>
      <p:ext uri="{BB962C8B-B14F-4D97-AF65-F5344CB8AC3E}">
        <p14:creationId xmlns:p14="http://schemas.microsoft.com/office/powerpoint/2010/main" val="1440326282"/>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070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FE0-AE1F-60DD-3E30-972833E6288E}"/>
              </a:ext>
            </a:extLst>
          </p:cNvPr>
          <p:cNvSpPr>
            <a:spLocks noGrp="1"/>
          </p:cNvSpPr>
          <p:nvPr>
            <p:ph type="title"/>
          </p:nvPr>
        </p:nvSpPr>
        <p:spPr>
          <a:xfrm>
            <a:off x="839788" y="987425"/>
            <a:ext cx="3932237" cy="1825142"/>
          </a:xfrm>
        </p:spPr>
        <p:txBody>
          <a:bodyPr anchor="t">
            <a:noAutofit/>
          </a:bodyPr>
          <a:lstStyle>
            <a:lvl1pPr>
              <a:defRPr sz="4400"/>
            </a:lvl1pPr>
          </a:lstStyle>
          <a:p>
            <a:r>
              <a:rPr lang="en-US" dirty="0"/>
              <a:t>Click to edit Master title style</a:t>
            </a:r>
          </a:p>
        </p:txBody>
      </p:sp>
      <p:sp>
        <p:nvSpPr>
          <p:cNvPr id="4" name="Text Placeholder 3">
            <a:extLst>
              <a:ext uri="{FF2B5EF4-FFF2-40B4-BE49-F238E27FC236}">
                <a16:creationId xmlns:a16="http://schemas.microsoft.com/office/drawing/2014/main" id="{07E611F3-A5F5-626C-E3ED-E35E4EEE329B}"/>
              </a:ext>
            </a:extLst>
          </p:cNvPr>
          <p:cNvSpPr>
            <a:spLocks noGrp="1"/>
          </p:cNvSpPr>
          <p:nvPr>
            <p:ph type="body" sz="half" idx="2"/>
          </p:nvPr>
        </p:nvSpPr>
        <p:spPr>
          <a:xfrm>
            <a:off x="839788" y="2958867"/>
            <a:ext cx="3932237" cy="305800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2" descr="Placeholder Images – Browse 63,238 Stock Photos, Vectors, and Video | Adobe  Stock">
            <a:extLst>
              <a:ext uri="{FF2B5EF4-FFF2-40B4-BE49-F238E27FC236}">
                <a16:creationId xmlns:a16="http://schemas.microsoft.com/office/drawing/2014/main" id="{A851F673-AEA2-5DAB-C798-B3D43ED976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9418" y="1480089"/>
            <a:ext cx="5032794" cy="344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2534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B0EC-DED9-40C7-642C-0EA7F85BE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1A46A4-CC34-9CBA-6433-DD860EB46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90E99-1408-3FEB-B362-B673D7449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A2E10-AD64-9A8C-7642-160BE1E32A64}"/>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6161574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5.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2.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12.jp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0C59A5-6080-DF18-5F5D-7648A5276015}"/>
              </a:ext>
            </a:extLst>
          </p:cNvPr>
          <p:cNvSpPr>
            <a:spLocks noGrp="1"/>
          </p:cNvSpPr>
          <p:nvPr>
            <p:ph type="dt" sz="half" idx="2"/>
          </p:nvPr>
        </p:nvSpPr>
        <p:spPr>
          <a:xfrm>
            <a:off x="838199" y="6356350"/>
            <a:ext cx="10515599" cy="365125"/>
          </a:xfrm>
          <a:prstGeom prst="rect">
            <a:avLst/>
          </a:prstGeom>
        </p:spPr>
        <p:txBody>
          <a:bodyPr vert="horz" lIns="91440" tIns="45720" rIns="91440" bIns="45720" rtlCol="0" anchor="ctr"/>
          <a:lstStyle>
            <a:lvl1pPr algn="ctr">
              <a:defRPr sz="1200">
                <a:solidFill>
                  <a:schemeClr val="accent3"/>
                </a:solidFill>
                <a:latin typeface="Gentona Book" pitchFamily="2" charset="77"/>
              </a:defRPr>
            </a:lvl1pPr>
          </a:lstStyle>
          <a:p>
            <a:r>
              <a:rPr lang="en-US" dirty="0"/>
              <a:t>HR.UFL.EDU   |   903 W University Ave. Gainesville, FL 32601-5117   |  (352) 392-2477</a:t>
            </a:r>
          </a:p>
        </p:txBody>
      </p:sp>
    </p:spTree>
    <p:extLst>
      <p:ext uri="{BB962C8B-B14F-4D97-AF65-F5344CB8AC3E}">
        <p14:creationId xmlns:p14="http://schemas.microsoft.com/office/powerpoint/2010/main" val="4278511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Gentona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609599" y="1828800"/>
            <a:ext cx="10972801" cy="4343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83674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4" r:id="rId8"/>
    <p:sldLayoutId id="2147483705" r:id="rId9"/>
    <p:sldLayoutId id="2147483706" r:id="rId10"/>
  </p:sldLayoutIdLst>
  <p:txStyles>
    <p:titleStyle>
      <a:lvl1pPr algn="l" defTabSz="914400" rtl="0" eaLnBrk="1" latinLnBrk="0" hangingPunct="1">
        <a:lnSpc>
          <a:spcPct val="90000"/>
        </a:lnSpc>
        <a:spcBef>
          <a:spcPct val="0"/>
        </a:spcBef>
        <a:buNone/>
        <a:defRPr sz="3200" b="1" kern="1200">
          <a:solidFill>
            <a:schemeClr val="tx1"/>
          </a:solidFill>
          <a:latin typeface="Source Serif 4 SemiBold" panose="02040603050405020204" pitchFamily="18" charset="0"/>
          <a:ea typeface="Source Serif 4 SemiBold" panose="0204060305040502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rgbClr val="4D4D4D"/>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rgbClr val="4D4D4D"/>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rgbClr val="4D4D4D"/>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4D4D4D"/>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4D4D4D"/>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96">
          <p15:clr>
            <a:srgbClr val="F26B43"/>
          </p15:clr>
        </p15:guide>
        <p15:guide id="2" pos="384">
          <p15:clr>
            <a:srgbClr val="F26B43"/>
          </p15:clr>
        </p15:guide>
        <p15:guide id="3" pos="7296">
          <p15:clr>
            <a:srgbClr val="F26B43"/>
          </p15:clr>
        </p15:guide>
        <p15:guide id="4" orient="horz" pos="336">
          <p15:clr>
            <a:srgbClr val="F26B43"/>
          </p15:clr>
        </p15:guide>
        <p15:guide id="5" orient="horz" pos="1152">
          <p15:clr>
            <a:srgbClr val="F26B43"/>
          </p15:clr>
        </p15:guide>
        <p15:guide id="6" orient="horz" pos="38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609600" y="545979"/>
            <a:ext cx="10972800" cy="450038"/>
          </a:xfrm>
          <a:prstGeom prst="rect">
            <a:avLst/>
          </a:prstGeom>
        </p:spPr>
        <p:txBody>
          <a:bodyPr vert="horz" lIns="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609599" y="1828800"/>
            <a:ext cx="10972801" cy="4343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635873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hf hdr="0" ftr="0"/>
  <p:txStyles>
    <p:titleStyle>
      <a:lvl1pPr algn="l" defTabSz="914400" rtl="0" eaLnBrk="1" latinLnBrk="0" hangingPunct="1">
        <a:lnSpc>
          <a:spcPct val="90000"/>
        </a:lnSpc>
        <a:spcBef>
          <a:spcPct val="0"/>
        </a:spcBef>
        <a:buNone/>
        <a:defRPr sz="3200" b="1" kern="1200">
          <a:solidFill>
            <a:schemeClr val="tx2"/>
          </a:solidFill>
          <a:latin typeface="Source Serif 4 SemiBold" panose="02040603050405020204" pitchFamily="18" charset="0"/>
          <a:ea typeface="Source Serif 4 SemiBold" panose="0204060305040502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96">
          <p15:clr>
            <a:srgbClr val="F26B43"/>
          </p15:clr>
        </p15:guide>
        <p15:guide id="2" pos="384">
          <p15:clr>
            <a:srgbClr val="F26B43"/>
          </p15:clr>
        </p15:guide>
        <p15:guide id="3" pos="7296">
          <p15:clr>
            <a:srgbClr val="F26B43"/>
          </p15:clr>
        </p15:guide>
        <p15:guide id="4" orient="horz" pos="336">
          <p15:clr>
            <a:srgbClr val="F26B43"/>
          </p15:clr>
        </p15:guide>
        <p15:guide id="5" orient="horz" pos="1152">
          <p15:clr>
            <a:srgbClr val="F26B43"/>
          </p15:clr>
        </p15:guide>
        <p15:guide id="6" orient="horz" pos="38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9574962" y="5286374"/>
            <a:ext cx="2617037" cy="1571624"/>
          </a:xfrm>
          <a:prstGeom prst="rect">
            <a:avLst/>
          </a:prstGeom>
        </p:spPr>
      </p:pic>
      <p:sp>
        <p:nvSpPr>
          <p:cNvPr id="2" name="Holder 2"/>
          <p:cNvSpPr>
            <a:spLocks noGrp="1"/>
          </p:cNvSpPr>
          <p:nvPr>
            <p:ph type="title"/>
          </p:nvPr>
        </p:nvSpPr>
        <p:spPr>
          <a:xfrm>
            <a:off x="916939" y="533241"/>
            <a:ext cx="10358120" cy="787400"/>
          </a:xfrm>
          <a:prstGeom prst="rect">
            <a:avLst/>
          </a:prstGeom>
        </p:spPr>
        <p:txBody>
          <a:bodyPr wrap="square" lIns="0" tIns="0" rIns="0" bIns="0">
            <a:spAutoFit/>
          </a:bodyPr>
          <a:lstStyle>
            <a:lvl1pPr>
              <a:defRPr sz="4400" b="1" i="0">
                <a:solidFill>
                  <a:srgbClr val="00346A"/>
                </a:solidFill>
                <a:latin typeface="Calibri"/>
                <a:cs typeface="Calibri"/>
              </a:defRPr>
            </a:lvl1pPr>
          </a:lstStyle>
          <a:p>
            <a:endParaRPr/>
          </a:p>
        </p:txBody>
      </p:sp>
      <p:sp>
        <p:nvSpPr>
          <p:cNvPr id="3" name="Holder 3"/>
          <p:cNvSpPr>
            <a:spLocks noGrp="1"/>
          </p:cNvSpPr>
          <p:nvPr>
            <p:ph type="body" idx="1"/>
          </p:nvPr>
        </p:nvSpPr>
        <p:spPr>
          <a:xfrm>
            <a:off x="916939" y="1717061"/>
            <a:ext cx="10295255" cy="2219960"/>
          </a:xfrm>
          <a:prstGeom prst="rect">
            <a:avLst/>
          </a:prstGeom>
        </p:spPr>
        <p:txBody>
          <a:bodyPr wrap="square" lIns="0" tIns="0" rIns="0" bIns="0">
            <a:spAutoFit/>
          </a:bodyPr>
          <a:lstStyle>
            <a:lvl1pPr>
              <a:defRPr sz="2000" b="0" i="0">
                <a:solidFill>
                  <a:srgbClr val="4D4D4D"/>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0602051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9574962" y="5286374"/>
            <a:ext cx="2617037" cy="1571624"/>
          </a:xfrm>
          <a:prstGeom prst="rect">
            <a:avLst/>
          </a:prstGeom>
        </p:spPr>
      </p:pic>
      <p:sp>
        <p:nvSpPr>
          <p:cNvPr id="2" name="Holder 2"/>
          <p:cNvSpPr>
            <a:spLocks noGrp="1"/>
          </p:cNvSpPr>
          <p:nvPr>
            <p:ph type="title"/>
          </p:nvPr>
        </p:nvSpPr>
        <p:spPr>
          <a:xfrm>
            <a:off x="916939" y="629634"/>
            <a:ext cx="9474835" cy="696594"/>
          </a:xfrm>
          <a:prstGeom prst="rect">
            <a:avLst/>
          </a:prstGeom>
        </p:spPr>
        <p:txBody>
          <a:bodyPr wrap="square" lIns="0" tIns="0" rIns="0" bIns="0">
            <a:spAutoFit/>
          </a:bodyPr>
          <a:lstStyle>
            <a:lvl1pPr>
              <a:defRPr sz="4400" b="1" i="0">
                <a:solidFill>
                  <a:srgbClr val="00346A"/>
                </a:solidFill>
                <a:latin typeface="Arial"/>
                <a:cs typeface="Arial"/>
              </a:defRPr>
            </a:lvl1pPr>
          </a:lstStyle>
          <a:p>
            <a:endParaRPr/>
          </a:p>
        </p:txBody>
      </p:sp>
      <p:sp>
        <p:nvSpPr>
          <p:cNvPr id="3" name="Holder 3"/>
          <p:cNvSpPr>
            <a:spLocks noGrp="1"/>
          </p:cNvSpPr>
          <p:nvPr>
            <p:ph type="body" idx="1"/>
          </p:nvPr>
        </p:nvSpPr>
        <p:spPr>
          <a:xfrm>
            <a:off x="942376" y="1391100"/>
            <a:ext cx="9034145" cy="467423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3573269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0C59A5-6080-DF18-5F5D-7648A5276015}"/>
              </a:ext>
            </a:extLst>
          </p:cNvPr>
          <p:cNvSpPr>
            <a:spLocks noGrp="1"/>
          </p:cNvSpPr>
          <p:nvPr>
            <p:ph type="dt" sz="half" idx="2"/>
          </p:nvPr>
        </p:nvSpPr>
        <p:spPr>
          <a:xfrm>
            <a:off x="838199" y="6356350"/>
            <a:ext cx="10515599" cy="365125"/>
          </a:xfrm>
          <a:prstGeom prst="rect">
            <a:avLst/>
          </a:prstGeom>
        </p:spPr>
        <p:txBody>
          <a:bodyPr vert="horz" lIns="91440" tIns="45720" rIns="91440" bIns="45720" rtlCol="0" anchor="ctr"/>
          <a:lstStyle>
            <a:lvl1pPr algn="ctr">
              <a:defRPr sz="1200" b="0" i="0">
                <a:solidFill>
                  <a:schemeClr val="accent3"/>
                </a:solidFill>
                <a:latin typeface="IBM Plex Sans" panose="020B0503050203000203" pitchFamily="34" charset="0"/>
              </a:defRPr>
            </a:lvl1pPr>
          </a:lstStyle>
          <a:p>
            <a:r>
              <a:rPr lang="en-US" dirty="0"/>
              <a:t>HR.UFL.EDU   |   903 W University Ave. Gainesville, FL 32601-5117   |  (352) 392-2477</a:t>
            </a:r>
          </a:p>
        </p:txBody>
      </p:sp>
    </p:spTree>
    <p:extLst>
      <p:ext uri="{BB962C8B-B14F-4D97-AF65-F5344CB8AC3E}">
        <p14:creationId xmlns:p14="http://schemas.microsoft.com/office/powerpoint/2010/main" val="255014378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b="0" i="0" kern="1200">
          <a:solidFill>
            <a:schemeClr val="tx1"/>
          </a:solidFill>
          <a:latin typeface="IBM Plex Sans" panose="020B050305020300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4D4D4D"/>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D4D4D"/>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D4D4D"/>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4D4D4D"/>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4D4D4D"/>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C59A5-6080-DF18-5F5D-7648A5276015}"/>
              </a:ext>
            </a:extLst>
          </p:cNvPr>
          <p:cNvSpPr>
            <a:spLocks noGrp="1"/>
          </p:cNvSpPr>
          <p:nvPr>
            <p:ph type="dt" sz="half" idx="2"/>
          </p:nvPr>
        </p:nvSpPr>
        <p:spPr>
          <a:xfrm>
            <a:off x="838199" y="6356350"/>
            <a:ext cx="10515599" cy="365125"/>
          </a:xfrm>
          <a:prstGeom prst="rect">
            <a:avLst/>
          </a:prstGeom>
        </p:spPr>
        <p:txBody>
          <a:bodyPr vert="horz" lIns="91440" tIns="45720" rIns="91440" bIns="45720" rtlCol="0" anchor="ctr"/>
          <a:lstStyle>
            <a:lvl1pPr algn="ctr">
              <a:defRPr sz="1200">
                <a:solidFill>
                  <a:schemeClr val="accent3"/>
                </a:solidFill>
                <a:latin typeface="Gentona Book" pitchFamily="2" charset="77"/>
              </a:defRPr>
            </a:lvl1pPr>
          </a:lstStyle>
          <a:p>
            <a:r>
              <a:rPr lang="en-US"/>
              <a:t>HR.UFL.EDU   |   903 W University Ave. Gainesville, FL 32601-5117   |  (352) 392-2477</a:t>
            </a:r>
          </a:p>
        </p:txBody>
      </p:sp>
    </p:spTree>
    <p:extLst>
      <p:ext uri="{BB962C8B-B14F-4D97-AF65-F5344CB8AC3E}">
        <p14:creationId xmlns:p14="http://schemas.microsoft.com/office/powerpoint/2010/main" val="204707885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Gentona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hub.policy.ufl.edu/s/article/Essential-Employees" TargetMode="External"/><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teams-titles.hr.ufl.edu/" TargetMode="External"/><Relationship Id="rId2" Type="http://schemas.openxmlformats.org/officeDocument/2006/relationships/hyperlink" Target="https://hr.ufl.edu/working-at-uf/compensation-payroll/salary-structure-and-pay-grade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8.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hr.ufl.edu/professional-development/toolkits/uf-engaged-toolkit/" TargetMode="External"/><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hyperlink" Target="mailto:UFEngaged@hr.ufl.ed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hyperlink" Target="https://www.ufgau.org/uploads/6/4/6/7/64675501/cba_21-23.pdf" TargetMode="External"/><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hyperlink" Target="https://hr.ufl.edu/wp-content/uploads/2025/03/GA-Reappointment-Notice-Template_March-2025.doc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mailto:gabenefits@hr.ufl.edu"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ww.flbog.edu/wp-content/uploads/Regulation3_001FINALPenaltiesForFailuretoReportChildAbuse.pdf" TargetMode="External"/><Relationship Id="rId2" Type="http://schemas.openxmlformats.org/officeDocument/2006/relationships/diagramData" Target="../diagrams/data3.xml"/><Relationship Id="rId1" Type="http://schemas.openxmlformats.org/officeDocument/2006/relationships/slideLayout" Target="../slideLayouts/slideLayout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hyperlink" Target="https://youth.compliance.ufl.edu/resources/" TargetMode="External"/><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hyperlink" Target="https://worklife.hr.ufl.edu/summer-camps/" TargetMode="External"/><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hyperlink" Target="https://ufl.zoom.us/meeting/register/w7oJ0ixfTJmBxmlbr0JzTw" TargetMode="Externa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hr.ufl.edu/professional-development/eep/" TargetMode="External"/><Relationship Id="rId2" Type="http://schemas.openxmlformats.org/officeDocument/2006/relationships/hyperlink" Target="https://mytraining-ufshands.sumtotal.host/core/pillarRedirect?relyingParty=LM&amp;url=app%2Fmanagement%2FLMS_ActDetails.aspx%3FActivityId%3D110926%26UserMode%3D0" TargetMode="External"/><Relationship Id="rId1" Type="http://schemas.openxmlformats.org/officeDocument/2006/relationships/slideLayout" Target="../slideLayouts/slideLayout2.xml"/><Relationship Id="rId4" Type="http://schemas.openxmlformats.org/officeDocument/2006/relationships/hyperlink" Target="mailto:eep@admin.ufl.edu"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7F4DA1-8255-79A0-B2E2-9762777642DC}"/>
              </a:ext>
            </a:extLst>
          </p:cNvPr>
          <p:cNvSpPr>
            <a:spLocks noGrp="1"/>
          </p:cNvSpPr>
          <p:nvPr>
            <p:ph type="ctrTitle"/>
          </p:nvPr>
        </p:nvSpPr>
        <p:spPr>
          <a:xfrm>
            <a:off x="477981" y="1122363"/>
            <a:ext cx="5904712" cy="3204134"/>
          </a:xfrm>
        </p:spPr>
        <p:txBody>
          <a:bodyPr anchor="b">
            <a:normAutofit/>
          </a:bodyPr>
          <a:lstStyle/>
          <a:p>
            <a:r>
              <a:rPr lang="en-US" sz="7200" dirty="0">
                <a:latin typeface="IBM Plex Sans" panose="020B0503050203000203" pitchFamily="34" charset="0"/>
              </a:rPr>
              <a:t>UFHR Forum</a:t>
            </a:r>
          </a:p>
        </p:txBody>
      </p:sp>
      <p:sp>
        <p:nvSpPr>
          <p:cNvPr id="3" name="Subtitle 2">
            <a:extLst>
              <a:ext uri="{FF2B5EF4-FFF2-40B4-BE49-F238E27FC236}">
                <a16:creationId xmlns:a16="http://schemas.microsoft.com/office/drawing/2014/main" id="{832B6F11-5E3C-4CED-C8D4-1F83797EB222}"/>
              </a:ext>
            </a:extLst>
          </p:cNvPr>
          <p:cNvSpPr>
            <a:spLocks noGrp="1"/>
          </p:cNvSpPr>
          <p:nvPr>
            <p:ph type="subTitle" idx="1"/>
          </p:nvPr>
        </p:nvSpPr>
        <p:spPr>
          <a:xfrm>
            <a:off x="477980" y="4872923"/>
            <a:ext cx="4023359" cy="726192"/>
          </a:xfrm>
        </p:spPr>
        <p:txBody>
          <a:bodyPr>
            <a:normAutofit/>
          </a:bodyPr>
          <a:lstStyle/>
          <a:p>
            <a:r>
              <a:rPr lang="en-US" sz="3200" dirty="0">
                <a:solidFill>
                  <a:schemeClr val="accent2"/>
                </a:solidFill>
                <a:latin typeface="IBM Plex Sans" panose="020B0503050203000203" pitchFamily="34" charset="0"/>
              </a:rPr>
              <a:t>April 1, 2026</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AE230394-C32C-D8AD-05A9-972B2AB5B321}"/>
              </a:ext>
            </a:extLst>
          </p:cNvPr>
          <p:cNvSpPr>
            <a:spLocks noGrp="1"/>
          </p:cNvSpPr>
          <p:nvPr>
            <p:ph type="dt" sz="half" idx="4294967295"/>
          </p:nvPr>
        </p:nvSpPr>
        <p:spPr>
          <a:xfrm>
            <a:off x="477980" y="5735637"/>
            <a:ext cx="4943780" cy="985838"/>
          </a:xfrm>
        </p:spPr>
        <p:txBody>
          <a:bodyPr>
            <a:normAutofit/>
          </a:bodyPr>
          <a:lstStyle/>
          <a:p>
            <a:pPr algn="l">
              <a:lnSpc>
                <a:spcPct val="90000"/>
              </a:lnSpc>
              <a:spcAft>
                <a:spcPts val="600"/>
              </a:spcAft>
            </a:pPr>
            <a:r>
              <a:rPr lang="en-US" sz="1600" dirty="0">
                <a:solidFill>
                  <a:schemeClr val="tx1"/>
                </a:solidFill>
                <a:latin typeface="IBM Plex Sans" panose="020B0503050203000203" pitchFamily="34" charset="0"/>
              </a:rPr>
              <a:t>903 W University Ave. Gainesville, FL 32601-5117 </a:t>
            </a:r>
            <a:br>
              <a:rPr lang="en-US" sz="1600" dirty="0">
                <a:solidFill>
                  <a:schemeClr val="tx1"/>
                </a:solidFill>
                <a:latin typeface="IBM Plex Sans" panose="020B0503050203000203" pitchFamily="34" charset="0"/>
              </a:rPr>
            </a:br>
            <a:r>
              <a:rPr lang="en-US" sz="1600" dirty="0">
                <a:solidFill>
                  <a:schemeClr val="tx1"/>
                </a:solidFill>
                <a:latin typeface="IBM Plex Sans" panose="020B0503050203000203" pitchFamily="34" charset="0"/>
              </a:rPr>
              <a:t>HR.UFL.EDU   |  (352) 392-2477</a:t>
            </a:r>
          </a:p>
        </p:txBody>
      </p:sp>
      <p:pic>
        <p:nvPicPr>
          <p:cNvPr id="5" name="Picture 4">
            <a:extLst>
              <a:ext uri="{FF2B5EF4-FFF2-40B4-BE49-F238E27FC236}">
                <a16:creationId xmlns:a16="http://schemas.microsoft.com/office/drawing/2014/main" id="{93D4A966-87B9-602B-DF27-1FB3559ECD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22206336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9A9D-2F0F-488A-A2DD-015247B18FC6}"/>
              </a:ext>
            </a:extLst>
          </p:cNvPr>
          <p:cNvSpPr>
            <a:spLocks noGrp="1"/>
          </p:cNvSpPr>
          <p:nvPr>
            <p:ph type="title"/>
          </p:nvPr>
        </p:nvSpPr>
        <p:spPr>
          <a:xfrm>
            <a:off x="1137034" y="609600"/>
            <a:ext cx="6881026" cy="1322887"/>
          </a:xfrm>
        </p:spPr>
        <p:txBody>
          <a:bodyPr vert="horz" lIns="91440" tIns="45720" rIns="91440" bIns="45720" rtlCol="0" anchor="ctr">
            <a:normAutofit/>
          </a:bodyPr>
          <a:lstStyle/>
          <a:p>
            <a:pPr algn="l"/>
            <a:r>
              <a:rPr lang="en-US" kern="1200" dirty="0">
                <a:solidFill>
                  <a:schemeClr val="tx1"/>
                </a:solidFill>
                <a:latin typeface="IBM Plex Sans" panose="020B0503050203000203" pitchFamily="34" charset="0"/>
              </a:rPr>
              <a:t>ESSENTIAL EMPLOYEES</a:t>
            </a:r>
          </a:p>
        </p:txBody>
      </p:sp>
      <p:sp>
        <p:nvSpPr>
          <p:cNvPr id="3" name="Content Placeholder 2">
            <a:extLst>
              <a:ext uri="{FF2B5EF4-FFF2-40B4-BE49-F238E27FC236}">
                <a16:creationId xmlns:a16="http://schemas.microsoft.com/office/drawing/2014/main" id="{EEEC1CB0-DF8B-40E9-BC60-DE244158B81B}"/>
              </a:ext>
            </a:extLst>
          </p:cNvPr>
          <p:cNvSpPr txBox="1">
            <a:spLocks/>
          </p:cNvSpPr>
          <p:nvPr/>
        </p:nvSpPr>
        <p:spPr>
          <a:xfrm>
            <a:off x="1137034" y="2194102"/>
            <a:ext cx="6573951" cy="3908585"/>
          </a:xfrm>
          <a:prstGeom prst="rect">
            <a:avLst/>
          </a:prstGeom>
        </p:spPr>
        <p:txBody>
          <a:bodyPr vert="horz" lIns="91440" tIns="45720" rIns="91440" bIns="45720" rtlCol="0">
            <a:normAutofit/>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342900" marR="0" lvl="0" indent="-228600" algn="l" defTabSz="914400" rtl="0" eaLnBrk="1" fontAlgn="auto" latinLnBrk="0" hangingPunct="1">
              <a:lnSpc>
                <a:spcPct val="90000"/>
              </a:lnSpc>
              <a:spcBef>
                <a:spcPts val="1000"/>
              </a:spcBef>
              <a:spcAft>
                <a:spcPts val="0"/>
              </a:spcAft>
              <a:buClr>
                <a:srgbClr val="005496"/>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00346A"/>
                </a:solidFill>
                <a:effectLst/>
                <a:uLnTx/>
                <a:uFillTx/>
                <a:latin typeface="IBM Plex Sans" panose="020B0503050203000203" pitchFamily="34" charset="0"/>
              </a:rPr>
              <a:t>HR Liaisons record the designation in the UF Essential Employee Designation file in myUFL. </a:t>
            </a:r>
          </a:p>
          <a:p>
            <a:pPr marL="342900" marR="0" lvl="0" indent="-228600" algn="l" defTabSz="914400" rtl="0" eaLnBrk="1" fontAlgn="auto" latinLnBrk="0" hangingPunct="1">
              <a:lnSpc>
                <a:spcPct val="90000"/>
              </a:lnSpc>
              <a:spcBef>
                <a:spcPts val="1000"/>
              </a:spcBef>
              <a:spcAft>
                <a:spcPts val="0"/>
              </a:spcAft>
              <a:buClr>
                <a:srgbClr val="005496"/>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00346A"/>
              </a:solidFill>
              <a:effectLst/>
              <a:uLnTx/>
              <a:uFillTx/>
              <a:latin typeface="IBM Plex Sans" panose="020B0503050203000203" pitchFamily="34" charset="0"/>
            </a:endParaRPr>
          </a:p>
          <a:p>
            <a:pPr marL="342900" marR="0" lvl="0" indent="-228600" algn="l" defTabSz="914400" rtl="0" eaLnBrk="1" fontAlgn="auto" latinLnBrk="0" hangingPunct="1">
              <a:lnSpc>
                <a:spcPct val="90000"/>
              </a:lnSpc>
              <a:spcBef>
                <a:spcPts val="1000"/>
              </a:spcBef>
              <a:spcAft>
                <a:spcPts val="0"/>
              </a:spcAft>
              <a:buClr>
                <a:srgbClr val="005496"/>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00346A"/>
                </a:solidFill>
                <a:effectLst/>
                <a:uLnTx/>
                <a:uFillTx/>
                <a:latin typeface="IBM Plex Sans" panose="020B0503050203000203" pitchFamily="34" charset="0"/>
              </a:rPr>
              <a:t>Navigation-</a:t>
            </a:r>
          </a:p>
          <a:p>
            <a:pPr marL="228600" marR="0" lvl="1" indent="0" algn="l" defTabSz="914400" rtl="0" eaLnBrk="1" fontAlgn="auto" latinLnBrk="0" hangingPunct="1">
              <a:lnSpc>
                <a:spcPct val="90000"/>
              </a:lnSpc>
              <a:spcBef>
                <a:spcPts val="1000"/>
              </a:spcBef>
              <a:spcAft>
                <a:spcPts val="0"/>
              </a:spcAft>
              <a:buClr>
                <a:srgbClr val="005496"/>
              </a:buClr>
              <a:buSzPct val="80000"/>
              <a:buFont typeface="Wingdings 3" charset="2"/>
              <a:buNone/>
              <a:tabLst/>
              <a:defRPr/>
            </a:pPr>
            <a:r>
              <a:rPr kumimoji="0" lang="en-US" sz="2000" b="0" i="0" u="none" strike="noStrike" kern="1200" cap="none" spc="0" normalizeH="0" baseline="0" noProof="0" dirty="0">
                <a:ln>
                  <a:noFill/>
                </a:ln>
                <a:solidFill>
                  <a:srgbClr val="00346A"/>
                </a:solidFill>
                <a:effectLst/>
                <a:uLnTx/>
                <a:uFillTx/>
                <a:latin typeface="IBM Plex Sans" panose="020B0503050203000203" pitchFamily="34" charset="0"/>
              </a:rPr>
              <a:t>myUFL Main menu  &gt;  Human Resources  &gt;  Workforce Administration  &gt;  Job Information  &gt;  UF Essential Emp Designation</a:t>
            </a:r>
          </a:p>
          <a:p>
            <a:pPr marL="342900" marR="0" lvl="0" indent="-228600" algn="l" defTabSz="914400" rtl="0" eaLnBrk="1" fontAlgn="auto" latinLnBrk="0" hangingPunct="1">
              <a:lnSpc>
                <a:spcPct val="90000"/>
              </a:lnSpc>
              <a:spcBef>
                <a:spcPts val="1000"/>
              </a:spcBef>
              <a:spcAft>
                <a:spcPts val="0"/>
              </a:spcAft>
              <a:buClr>
                <a:srgbClr val="005496"/>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00346A"/>
              </a:solidFill>
              <a:effectLst/>
              <a:uLnTx/>
              <a:uFillTx/>
              <a:latin typeface="IBM Plex Sans" panose="020B0503050203000203" pitchFamily="34" charset="0"/>
            </a:endParaRPr>
          </a:p>
        </p:txBody>
      </p:sp>
      <p:pic>
        <p:nvPicPr>
          <p:cNvPr id="4" name="Picture 3" descr="Screenshot of the Main Menu navigation bar in myUFL.">
            <a:extLst>
              <a:ext uri="{FF2B5EF4-FFF2-40B4-BE49-F238E27FC236}">
                <a16:creationId xmlns:a16="http://schemas.microsoft.com/office/drawing/2014/main" id="{12116003-921F-401D-B03C-8EFE72D60C77}"/>
              </a:ext>
            </a:extLst>
          </p:cNvPr>
          <p:cNvPicPr>
            <a:picLocks noChangeAspect="1"/>
          </p:cNvPicPr>
          <p:nvPr/>
        </p:nvPicPr>
        <p:blipFill>
          <a:blip r:embed="rId2"/>
          <a:stretch>
            <a:fillRect/>
          </a:stretch>
        </p:blipFill>
        <p:spPr>
          <a:xfrm>
            <a:off x="8795981" y="859739"/>
            <a:ext cx="2906973" cy="5167952"/>
          </a:xfrm>
          <a:prstGeom prst="rect">
            <a:avLst/>
          </a:prstGeom>
        </p:spPr>
      </p:pic>
    </p:spTree>
    <p:extLst>
      <p:ext uri="{BB962C8B-B14F-4D97-AF65-F5344CB8AC3E}">
        <p14:creationId xmlns:p14="http://schemas.microsoft.com/office/powerpoint/2010/main" val="12645509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29EA-0C69-4CAD-8081-9BFDF846735D}"/>
              </a:ext>
            </a:extLst>
          </p:cNvPr>
          <p:cNvSpPr>
            <a:spLocks noGrp="1"/>
          </p:cNvSpPr>
          <p:nvPr>
            <p:ph type="title"/>
          </p:nvPr>
        </p:nvSpPr>
        <p:spPr/>
        <p:txBody>
          <a:bodyPr/>
          <a:lstStyle/>
          <a:p>
            <a:r>
              <a:rPr lang="en-US" dirty="0"/>
              <a:t>ESSENTIAL EMPLOYEES</a:t>
            </a:r>
          </a:p>
        </p:txBody>
      </p:sp>
      <p:grpSp>
        <p:nvGrpSpPr>
          <p:cNvPr id="6" name="Group 5">
            <a:extLst>
              <a:ext uri="{FF2B5EF4-FFF2-40B4-BE49-F238E27FC236}">
                <a16:creationId xmlns:a16="http://schemas.microsoft.com/office/drawing/2014/main" id="{2F46B8AC-C210-4C57-8756-806C976BD0B7}"/>
              </a:ext>
            </a:extLst>
          </p:cNvPr>
          <p:cNvGrpSpPr/>
          <p:nvPr/>
        </p:nvGrpSpPr>
        <p:grpSpPr>
          <a:xfrm>
            <a:off x="160421" y="1507957"/>
            <a:ext cx="11823032" cy="3416969"/>
            <a:chOff x="160421" y="1892968"/>
            <a:chExt cx="11823032" cy="3416969"/>
          </a:xfrm>
        </p:grpSpPr>
        <p:sp>
          <p:nvSpPr>
            <p:cNvPr id="4" name="Rectangle 3">
              <a:extLst>
                <a:ext uri="{FF2B5EF4-FFF2-40B4-BE49-F238E27FC236}">
                  <a16:creationId xmlns:a16="http://schemas.microsoft.com/office/drawing/2014/main" id="{9809A7AB-5529-48AB-960B-4048F81BC53F}"/>
                </a:ext>
              </a:extLst>
            </p:cNvPr>
            <p:cNvSpPr/>
            <p:nvPr/>
          </p:nvSpPr>
          <p:spPr>
            <a:xfrm>
              <a:off x="160421" y="1892968"/>
              <a:ext cx="11823032" cy="34169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DD201E3-E904-48E9-9C7A-E70EFBBFCDB4}"/>
                </a:ext>
              </a:extLst>
            </p:cNvPr>
            <p:cNvPicPr>
              <a:picLocks noChangeAspect="1"/>
            </p:cNvPicPr>
            <p:nvPr/>
          </p:nvPicPr>
          <p:blipFill>
            <a:blip r:embed="rId2"/>
            <a:stretch>
              <a:fillRect/>
            </a:stretch>
          </p:blipFill>
          <p:spPr>
            <a:xfrm>
              <a:off x="361950" y="2197434"/>
              <a:ext cx="11468100" cy="2867025"/>
            </a:xfrm>
            <a:prstGeom prst="rect">
              <a:avLst/>
            </a:prstGeom>
            <a:solidFill>
              <a:schemeClr val="tx1">
                <a:lumMod val="65000"/>
              </a:schemeClr>
            </a:solidFill>
            <a:ln>
              <a:noFill/>
            </a:ln>
          </p:spPr>
        </p:pic>
      </p:grpSp>
      <p:sp>
        <p:nvSpPr>
          <p:cNvPr id="5" name="TextBox 4">
            <a:extLst>
              <a:ext uri="{FF2B5EF4-FFF2-40B4-BE49-F238E27FC236}">
                <a16:creationId xmlns:a16="http://schemas.microsoft.com/office/drawing/2014/main" id="{67A6BC7B-57E1-41CC-B6AF-11A9F7E29ACB}"/>
              </a:ext>
            </a:extLst>
          </p:cNvPr>
          <p:cNvSpPr txBox="1"/>
          <p:nvPr/>
        </p:nvSpPr>
        <p:spPr>
          <a:xfrm>
            <a:off x="1344027" y="5229058"/>
            <a:ext cx="9503945"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46A">
                    <a:lumMod val="65000"/>
                  </a:srgbClr>
                </a:solidFill>
                <a:effectLst/>
                <a:uLnTx/>
                <a:uFillTx/>
                <a:latin typeface="Gentona Book" panose="00000500000000000000" pitchFamily="50" charset="0"/>
                <a:ea typeface="+mn-ea"/>
                <a:cs typeface="+mn-cs"/>
              </a:rPr>
              <a:t>Navigation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346A">
                    <a:lumMod val="65000"/>
                  </a:srgbClr>
                </a:solidFill>
                <a:effectLst/>
                <a:uLnTx/>
                <a:uFillTx/>
                <a:latin typeface="Gentona Book" panose="00000500000000000000" pitchFamily="50" charset="0"/>
                <a:ea typeface="+mn-ea"/>
                <a:cs typeface="+mn-cs"/>
              </a:rPr>
              <a:t>myUFL Main menu  &gt;  Human Resources  &gt;  Workforce Administration  &gt;  Job Information  &gt;  UF Essential Emp Designation</a:t>
            </a:r>
          </a:p>
        </p:txBody>
      </p:sp>
    </p:spTree>
    <p:extLst>
      <p:ext uri="{BB962C8B-B14F-4D97-AF65-F5344CB8AC3E}">
        <p14:creationId xmlns:p14="http://schemas.microsoft.com/office/powerpoint/2010/main" val="10999857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ACB4-2650-4A3F-A325-826C63FBC7C2}"/>
              </a:ext>
            </a:extLst>
          </p:cNvPr>
          <p:cNvSpPr>
            <a:spLocks noGrp="1"/>
          </p:cNvSpPr>
          <p:nvPr>
            <p:ph type="title"/>
          </p:nvPr>
        </p:nvSpPr>
        <p:spPr/>
        <p:txBody>
          <a:bodyPr/>
          <a:lstStyle/>
          <a:p>
            <a:r>
              <a:rPr lang="en-US" dirty="0">
                <a:latin typeface="IBM Plex Sans" panose="020B0503050203000203" pitchFamily="34" charset="0"/>
              </a:rPr>
              <a:t>ESSENTIAL EMPLOYEES</a:t>
            </a:r>
          </a:p>
        </p:txBody>
      </p:sp>
      <p:sp>
        <p:nvSpPr>
          <p:cNvPr id="3" name="Content Placeholder 2">
            <a:extLst>
              <a:ext uri="{FF2B5EF4-FFF2-40B4-BE49-F238E27FC236}">
                <a16:creationId xmlns:a16="http://schemas.microsoft.com/office/drawing/2014/main" id="{43FC501A-0893-4A9F-9AE7-8310BA9DE5B1}"/>
              </a:ext>
            </a:extLst>
          </p:cNvPr>
          <p:cNvSpPr txBox="1">
            <a:spLocks/>
          </p:cNvSpPr>
          <p:nvPr/>
        </p:nvSpPr>
        <p:spPr>
          <a:xfrm>
            <a:off x="674346" y="1225608"/>
            <a:ext cx="11395401" cy="2867026"/>
          </a:xfrm>
          <a:prstGeom prst="rect">
            <a:avLst/>
          </a:prstGeom>
        </p:spPr>
        <p:txBody>
          <a:bodyPr vert="horz" lIns="91440" tIns="45720" rIns="91440" bIns="45720" rtlCol="0">
            <a:noAutofit/>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00000"/>
              </a:lnSpc>
              <a:spcBef>
                <a:spcPts val="1000"/>
              </a:spcBef>
              <a:spcAft>
                <a:spcPts val="0"/>
              </a:spcAft>
              <a:buClr>
                <a:srgbClr val="005496"/>
              </a:buClr>
              <a:buSzPct val="80000"/>
              <a:buFont typeface="Wingdings" panose="05000000000000000000" pitchFamily="2" charset="2"/>
              <a:buChar char="§"/>
              <a:tabLst/>
              <a:defRPr/>
            </a:pPr>
            <a:endParaRPr kumimoji="0" lang="en-US" sz="24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endParaRPr>
          </a:p>
          <a:p>
            <a:pPr marL="0" marR="0" lvl="0" indent="0" algn="ctr" defTabSz="457200" rtl="0" eaLnBrk="1" fontAlgn="auto" latinLnBrk="0" hangingPunct="1">
              <a:lnSpc>
                <a:spcPct val="100000"/>
              </a:lnSpc>
              <a:spcBef>
                <a:spcPts val="1000"/>
              </a:spcBef>
              <a:spcAft>
                <a:spcPts val="0"/>
              </a:spcAft>
              <a:buClr>
                <a:srgbClr val="005496"/>
              </a:buClr>
              <a:buSzPct val="80000"/>
              <a:buFont typeface="Wingdings 3" charset="2"/>
              <a:buNone/>
              <a:tabLst/>
              <a:defRPr/>
            </a:pPr>
            <a:r>
              <a:rPr kumimoji="0" lang="en-US" sz="2400" b="1"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myUFL Enterprise reporting</a:t>
            </a:r>
          </a:p>
          <a:p>
            <a:pPr marL="0" marR="0" lvl="0" indent="0" algn="l" defTabSz="457200" rtl="0" eaLnBrk="1" fontAlgn="auto" latinLnBrk="0" hangingPunct="1">
              <a:lnSpc>
                <a:spcPct val="100000"/>
              </a:lnSpc>
              <a:spcBef>
                <a:spcPts val="1000"/>
              </a:spcBef>
              <a:spcAft>
                <a:spcPts val="0"/>
              </a:spcAft>
              <a:buClr>
                <a:srgbClr val="005496"/>
              </a:buClr>
              <a:buSzPct val="80000"/>
              <a:buFont typeface="Wingdings 3" charset="2"/>
              <a:buNone/>
              <a:tabLst/>
              <a:defRPr/>
            </a:pPr>
            <a:r>
              <a:rPr kumimoji="0" lang="en-US" sz="10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 </a:t>
            </a:r>
          </a:p>
          <a:p>
            <a:pPr marL="0" marR="0" lvl="0" indent="0" algn="l" defTabSz="457200" rtl="0" eaLnBrk="1" fontAlgn="auto" latinLnBrk="0" hangingPunct="1">
              <a:lnSpc>
                <a:spcPct val="100000"/>
              </a:lnSpc>
              <a:spcBef>
                <a:spcPts val="1000"/>
              </a:spcBef>
              <a:spcAft>
                <a:spcPts val="0"/>
              </a:spcAft>
              <a:buClr>
                <a:srgbClr val="005496"/>
              </a:buClr>
              <a:buSzPct val="80000"/>
              <a:buFont typeface="Wingdings 3" charset="2"/>
              <a:buNone/>
              <a:tabLst/>
              <a:defRPr/>
            </a:pPr>
            <a:r>
              <a:rPr kumimoji="0" lang="en-US" sz="20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Team Content  &gt;  Human Resources  Information  &gt;  Workforce Information &gt;   UF Essential Employee Designation Tracking</a:t>
            </a:r>
          </a:p>
          <a:p>
            <a:pPr marL="342900" marR="0" lvl="0" indent="-342900" algn="l" defTabSz="457200" rtl="0" eaLnBrk="1" fontAlgn="auto" latinLnBrk="0" hangingPunct="1">
              <a:lnSpc>
                <a:spcPct val="100000"/>
              </a:lnSpc>
              <a:spcBef>
                <a:spcPts val="1000"/>
              </a:spcBef>
              <a:spcAft>
                <a:spcPts val="0"/>
              </a:spcAft>
              <a:buClr>
                <a:srgbClr val="005496"/>
              </a:buClr>
              <a:buSzPct val="80000"/>
              <a:buFont typeface="Wingdings" panose="05000000000000000000" pitchFamily="2" charset="2"/>
              <a:buChar char="§"/>
              <a:tabLst/>
              <a:defRPr/>
            </a:pPr>
            <a:endParaRPr kumimoji="0" lang="en-US" sz="24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endParaRPr>
          </a:p>
        </p:txBody>
      </p:sp>
      <p:grpSp>
        <p:nvGrpSpPr>
          <p:cNvPr id="6" name="Group 5" descr="Screenshot from Enterprise Analytics report that shows column headers that appear in the &quot;Essential Employee Designation Tracking&quot; report.">
            <a:extLst>
              <a:ext uri="{FF2B5EF4-FFF2-40B4-BE49-F238E27FC236}">
                <a16:creationId xmlns:a16="http://schemas.microsoft.com/office/drawing/2014/main" id="{24AFE3F2-AE4F-4E41-8BBE-8CC60CCF4D75}"/>
              </a:ext>
            </a:extLst>
          </p:cNvPr>
          <p:cNvGrpSpPr/>
          <p:nvPr/>
        </p:nvGrpSpPr>
        <p:grpSpPr>
          <a:xfrm>
            <a:off x="838200" y="3429000"/>
            <a:ext cx="10515600" cy="2362200"/>
            <a:chOff x="838200" y="3429000"/>
            <a:chExt cx="10515600" cy="2362200"/>
          </a:xfrm>
        </p:grpSpPr>
        <p:sp>
          <p:nvSpPr>
            <p:cNvPr id="5" name="Rectangle 4">
              <a:extLst>
                <a:ext uri="{FF2B5EF4-FFF2-40B4-BE49-F238E27FC236}">
                  <a16:creationId xmlns:a16="http://schemas.microsoft.com/office/drawing/2014/main" id="{6E4E8569-C400-4187-A448-11D90C8F5E20}"/>
                </a:ext>
              </a:extLst>
            </p:cNvPr>
            <p:cNvSpPr/>
            <p:nvPr/>
          </p:nvSpPr>
          <p:spPr>
            <a:xfrm>
              <a:off x="838200" y="3429000"/>
              <a:ext cx="10515600" cy="2362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4D84997-4A8D-42F2-B603-BE454F3754D7}"/>
                </a:ext>
              </a:extLst>
            </p:cNvPr>
            <p:cNvPicPr>
              <a:picLocks noChangeAspect="1"/>
            </p:cNvPicPr>
            <p:nvPr/>
          </p:nvPicPr>
          <p:blipFill>
            <a:blip r:embed="rId2"/>
            <a:stretch>
              <a:fillRect/>
            </a:stretch>
          </p:blipFill>
          <p:spPr>
            <a:xfrm>
              <a:off x="1090863" y="3883472"/>
              <a:ext cx="10010274" cy="1595920"/>
            </a:xfrm>
            <a:prstGeom prst="rect">
              <a:avLst/>
            </a:prstGeom>
            <a:ln>
              <a:solidFill>
                <a:schemeClr val="bg1"/>
              </a:solidFill>
            </a:ln>
          </p:spPr>
        </p:pic>
      </p:grpSp>
    </p:spTree>
    <p:extLst>
      <p:ext uri="{BB962C8B-B14F-4D97-AF65-F5344CB8AC3E}">
        <p14:creationId xmlns:p14="http://schemas.microsoft.com/office/powerpoint/2010/main" val="39398914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Close-up of stacked books">
            <a:extLst>
              <a:ext uri="{FF2B5EF4-FFF2-40B4-BE49-F238E27FC236}">
                <a16:creationId xmlns:a16="http://schemas.microsoft.com/office/drawing/2014/main" id="{EC30DDBA-EC6B-46D0-97A7-5C5AD90F50F5}"/>
              </a:ext>
            </a:extLst>
          </p:cNvPr>
          <p:cNvPicPr>
            <a:picLocks noChangeAspect="1"/>
          </p:cNvPicPr>
          <p:nvPr/>
        </p:nvPicPr>
        <p:blipFill rotWithShape="1">
          <a:blip r:embed="rId2"/>
          <a:srcRect l="20688"/>
          <a:stretch/>
        </p:blipFill>
        <p:spPr>
          <a:xfrm>
            <a:off x="2522356" y="10"/>
            <a:ext cx="9669642" cy="6857990"/>
          </a:xfrm>
          <a:prstGeom prst="rect">
            <a:avLst/>
          </a:prstGeom>
        </p:spPr>
      </p:pic>
      <p:sp>
        <p:nvSpPr>
          <p:cNvPr id="2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DB3224-F631-4953-A4B2-B3D6C40CCF90}"/>
              </a:ext>
            </a:extLst>
          </p:cNvPr>
          <p:cNvSpPr>
            <a:spLocks noGrp="1"/>
          </p:cNvSpPr>
          <p:nvPr>
            <p:ph type="title"/>
          </p:nvPr>
        </p:nvSpPr>
        <p:spPr>
          <a:xfrm>
            <a:off x="838199" y="365125"/>
            <a:ext cx="6669505" cy="1899912"/>
          </a:xfrm>
        </p:spPr>
        <p:txBody>
          <a:bodyPr vert="horz" lIns="91440" tIns="45720" rIns="91440" bIns="45720" rtlCol="0" anchor="ctr">
            <a:normAutofit/>
          </a:bodyPr>
          <a:lstStyle/>
          <a:p>
            <a:pPr algn="l"/>
            <a:r>
              <a:rPr lang="en-US" dirty="0">
                <a:latin typeface="IBM Plex Sans" panose="020B0503050203000203" pitchFamily="34" charset="0"/>
              </a:rPr>
              <a:t>ESSENTIAL EMPLOYEES</a:t>
            </a:r>
          </a:p>
        </p:txBody>
      </p:sp>
      <p:sp>
        <p:nvSpPr>
          <p:cNvPr id="3" name="Content Placeholder 2" descr="A stack of books on the right side of the page.">
            <a:extLst>
              <a:ext uri="{FF2B5EF4-FFF2-40B4-BE49-F238E27FC236}">
                <a16:creationId xmlns:a16="http://schemas.microsoft.com/office/drawing/2014/main" id="{CDF889CA-16E3-4A8C-AF5D-A677744C7224}"/>
              </a:ext>
            </a:extLst>
          </p:cNvPr>
          <p:cNvSpPr txBox="1">
            <a:spLocks/>
          </p:cNvSpPr>
          <p:nvPr/>
        </p:nvSpPr>
        <p:spPr>
          <a:xfrm>
            <a:off x="838200" y="2434201"/>
            <a:ext cx="6552062" cy="3742762"/>
          </a:xfrm>
          <a:prstGeom prst="rect">
            <a:avLst/>
          </a:prstGeom>
        </p:spPr>
        <p:txBody>
          <a:bodyPr vert="horz" lIns="91440" tIns="45720" rIns="91440" bIns="45720" rtlCol="0">
            <a:normAutofit/>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marR="0" lvl="0" indent="-228600" algn="ctr" defTabSz="914400" rtl="0" eaLnBrk="1" fontAlgn="auto" latinLnBrk="0" hangingPunct="1">
              <a:lnSpc>
                <a:spcPct val="90000"/>
              </a:lnSpc>
              <a:spcBef>
                <a:spcPts val="1000"/>
              </a:spcBef>
              <a:spcAft>
                <a:spcPts val="0"/>
              </a:spcAft>
              <a:buClr>
                <a:srgbClr val="005496"/>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00346A"/>
              </a:solidFill>
              <a:effectLst/>
              <a:uLnTx/>
              <a:uFillTx/>
              <a:latin typeface="IBM Plex Sans" panose="020B0503050203000203" pitchFamily="34" charset="0"/>
            </a:endParaRPr>
          </a:p>
          <a:p>
            <a:pPr marL="0" marR="0" lvl="0" indent="-228600" algn="ctr" defTabSz="914400" rtl="0" eaLnBrk="1" fontAlgn="auto" latinLnBrk="0" hangingPunct="1">
              <a:lnSpc>
                <a:spcPct val="90000"/>
              </a:lnSpc>
              <a:spcBef>
                <a:spcPts val="1000"/>
              </a:spcBef>
              <a:spcAft>
                <a:spcPts val="0"/>
              </a:spcAft>
              <a:buClr>
                <a:srgbClr val="005496"/>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00346A"/>
              </a:solidFill>
              <a:effectLst/>
              <a:uLnTx/>
              <a:uFillTx/>
              <a:latin typeface="IBM Plex Sans" panose="020B0503050203000203" pitchFamily="34" charset="0"/>
            </a:endParaRPr>
          </a:p>
          <a:p>
            <a:pPr marL="0" marR="0" lvl="0" indent="0" algn="ctr" defTabSz="914400" rtl="0" eaLnBrk="1" fontAlgn="auto" latinLnBrk="0" hangingPunct="1">
              <a:lnSpc>
                <a:spcPct val="90000"/>
              </a:lnSpc>
              <a:spcBef>
                <a:spcPts val="1000"/>
              </a:spcBef>
              <a:spcAft>
                <a:spcPts val="0"/>
              </a:spcAft>
              <a:buClr>
                <a:srgbClr val="005496"/>
              </a:buClr>
              <a:buSzPct val="80000"/>
              <a:buFont typeface="Wingdings 3" charset="2"/>
              <a:buNone/>
              <a:tabLst/>
              <a:defRPr/>
            </a:pPr>
            <a:r>
              <a:rPr kumimoji="0" lang="en-US" sz="2800" b="0" i="0" u="none" strike="noStrike" kern="1200" cap="none" spc="0" normalizeH="0" baseline="0" noProof="0" dirty="0">
                <a:ln>
                  <a:noFill/>
                </a:ln>
                <a:solidFill>
                  <a:srgbClr val="00346A"/>
                </a:solidFill>
                <a:effectLst/>
                <a:uLnTx/>
                <a:uFillTx/>
                <a:latin typeface="IBM Plex Sans" panose="020B0503050203000203" pitchFamily="34" charset="0"/>
              </a:rPr>
              <a:t>Available Resources</a:t>
            </a:r>
          </a:p>
          <a:p>
            <a:pPr marL="0" marR="0" lvl="0" indent="0" algn="ctr" defTabSz="914400" rtl="0" eaLnBrk="1" fontAlgn="auto" latinLnBrk="0" hangingPunct="1">
              <a:lnSpc>
                <a:spcPct val="90000"/>
              </a:lnSpc>
              <a:spcBef>
                <a:spcPts val="1000"/>
              </a:spcBef>
              <a:spcAft>
                <a:spcPts val="0"/>
              </a:spcAft>
              <a:buClr>
                <a:srgbClr val="005496"/>
              </a:buClr>
              <a:buSzPct val="80000"/>
              <a:buFont typeface="Wingdings 3" charset="2"/>
              <a:buNone/>
              <a:tabLst/>
              <a:defRPr/>
            </a:pPr>
            <a:endParaRPr kumimoji="0" lang="en-US" sz="2000" b="0" i="0" u="none" strike="noStrike" kern="1200" cap="none" spc="0" normalizeH="0" baseline="0" noProof="0" dirty="0">
              <a:ln>
                <a:noFill/>
              </a:ln>
              <a:solidFill>
                <a:srgbClr val="00346A"/>
              </a:solidFill>
              <a:effectLst/>
              <a:uLnTx/>
              <a:uFillTx/>
              <a:latin typeface="IBM Plex Sans" panose="020B0503050203000203" pitchFamily="34" charset="0"/>
            </a:endParaRPr>
          </a:p>
          <a:p>
            <a:pPr marL="0" marR="0" lvl="0" indent="0" algn="ctr" defTabSz="914400" rtl="0" eaLnBrk="1" fontAlgn="auto" latinLnBrk="0" hangingPunct="1">
              <a:lnSpc>
                <a:spcPct val="90000"/>
              </a:lnSpc>
              <a:spcBef>
                <a:spcPts val="1000"/>
              </a:spcBef>
              <a:spcAft>
                <a:spcPts val="0"/>
              </a:spcAft>
              <a:buClr>
                <a:srgbClr val="005496"/>
              </a:buClr>
              <a:buSzPct val="80000"/>
              <a:buFont typeface="Wingdings 3" charset="2"/>
              <a:buNone/>
              <a:tabLst/>
              <a:defRPr/>
            </a:pPr>
            <a:r>
              <a:rPr kumimoji="0" lang="en-US" sz="2000" b="0" i="0" u="none" strike="noStrike" kern="1200" cap="none" spc="0" normalizeH="0" baseline="0" noProof="0" dirty="0">
                <a:ln>
                  <a:noFill/>
                </a:ln>
                <a:solidFill>
                  <a:srgbClr val="00346A"/>
                </a:solidFill>
                <a:effectLst/>
                <a:uLnTx/>
                <a:uFillTx/>
                <a:latin typeface="IBM Plex Sans" panose="020B0503050203000203" pitchFamily="34" charset="0"/>
              </a:rPr>
              <a:t> </a:t>
            </a:r>
            <a:r>
              <a:rPr kumimoji="0" lang="en-US" sz="2000" b="0" i="0" u="none" strike="noStrike" kern="1200" cap="none" spc="0" normalizeH="0" baseline="0" noProof="0" dirty="0">
                <a:ln>
                  <a:noFill/>
                </a:ln>
                <a:solidFill>
                  <a:srgbClr val="00346A"/>
                </a:solidFill>
                <a:effectLst/>
                <a:uLnTx/>
                <a:uFillTx/>
                <a:latin typeface="IBM Plex Sans" panose="020B0503050203000203" pitchFamily="34" charset="0"/>
                <a:hlinkClick r:id="rId3"/>
              </a:rPr>
              <a:t>https://hub.policy.ufl.edu/s/article/Essential-Employees</a:t>
            </a:r>
            <a:r>
              <a:rPr kumimoji="0" lang="en-US" sz="2000" b="0" i="0" u="none" strike="noStrike" kern="1200" cap="none" spc="0" normalizeH="0" baseline="0" noProof="0" dirty="0">
                <a:ln>
                  <a:noFill/>
                </a:ln>
                <a:solidFill>
                  <a:srgbClr val="00346A"/>
                </a:solidFill>
                <a:effectLst/>
                <a:uLnTx/>
                <a:uFillTx/>
                <a:latin typeface="IBM Plex Sans" panose="020B0503050203000203" pitchFamily="34" charset="0"/>
              </a:rPr>
              <a:t> </a:t>
            </a:r>
          </a:p>
        </p:txBody>
      </p:sp>
      <p:pic>
        <p:nvPicPr>
          <p:cNvPr id="15" name="Picture 14">
            <a:extLst>
              <a:ext uri="{FF2B5EF4-FFF2-40B4-BE49-F238E27FC236}">
                <a16:creationId xmlns:a16="http://schemas.microsoft.com/office/drawing/2014/main" id="{136FE8CF-13A5-45EE-87B5-9C3CE740583E}"/>
              </a:ext>
            </a:extLst>
          </p:cNvPr>
          <p:cNvPicPr>
            <a:picLocks noChangeAspect="1"/>
          </p:cNvPicPr>
          <p:nvPr/>
        </p:nvPicPr>
        <p:blipFill>
          <a:blip r:embed="rId4"/>
          <a:srcRect/>
          <a:stretch/>
        </p:blipFill>
        <p:spPr>
          <a:xfrm>
            <a:off x="7142005" y="6007748"/>
            <a:ext cx="4943780" cy="692828"/>
          </a:xfrm>
          <a:prstGeom prst="rect">
            <a:avLst/>
          </a:prstGeom>
        </p:spPr>
      </p:pic>
    </p:spTree>
    <p:extLst>
      <p:ext uri="{BB962C8B-B14F-4D97-AF65-F5344CB8AC3E}">
        <p14:creationId xmlns:p14="http://schemas.microsoft.com/office/powerpoint/2010/main" val="21466543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617314-732F-9032-DFD8-ED9FDC4629F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DDFC538-2248-6B46-53D4-AD2F480D3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843E468-0BDD-8A96-12A3-99A008299E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9F3A4A-EEE6-6E8C-4113-085782704936}"/>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Classification &amp; Compensation</a:t>
            </a:r>
          </a:p>
        </p:txBody>
      </p:sp>
      <p:sp>
        <p:nvSpPr>
          <p:cNvPr id="3" name="Text Placeholder 2">
            <a:extLst>
              <a:ext uri="{FF2B5EF4-FFF2-40B4-BE49-F238E27FC236}">
                <a16:creationId xmlns:a16="http://schemas.microsoft.com/office/drawing/2014/main" id="{800FBA89-A4D4-0ECB-8934-95304DF116A4}"/>
              </a:ext>
            </a:extLst>
          </p:cNvPr>
          <p:cNvSpPr>
            <a:spLocks noGrp="1"/>
          </p:cNvSpPr>
          <p:nvPr>
            <p:ph type="body" idx="1"/>
          </p:nvPr>
        </p:nvSpPr>
        <p:spPr>
          <a:xfrm>
            <a:off x="477980" y="4872922"/>
            <a:ext cx="4809244"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Kenya Williams</a:t>
            </a:r>
          </a:p>
        </p:txBody>
      </p:sp>
      <p:sp>
        <p:nvSpPr>
          <p:cNvPr id="14" name="Rectangle 13">
            <a:extLst>
              <a:ext uri="{FF2B5EF4-FFF2-40B4-BE49-F238E27FC236}">
                <a16:creationId xmlns:a16="http://schemas.microsoft.com/office/drawing/2014/main" id="{6818BAEE-F5BA-922E-EB6E-71490950FB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3FE14FF-5BB7-050E-225B-4DE889A93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sign, outdoor, clipart&#10;&#10;Description automatically generated">
            <a:extLst>
              <a:ext uri="{FF2B5EF4-FFF2-40B4-BE49-F238E27FC236}">
                <a16:creationId xmlns:a16="http://schemas.microsoft.com/office/drawing/2014/main" id="{2CF594BC-14C0-8DDC-41B2-75F64DDEA9A3}"/>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3208201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838200" y="163365"/>
            <a:ext cx="10515600" cy="939277"/>
          </a:xfrm>
        </p:spPr>
        <p:txBody>
          <a:bodyPr/>
          <a:lstStyle/>
          <a:p>
            <a:r>
              <a:rPr lang="en-US" dirty="0">
                <a:latin typeface="IBM Plex Sans" panose="020B0503050203000203" pitchFamily="34" charset="0"/>
              </a:rPr>
              <a:t>UF Staff Salary Structure – January 1</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452283" y="1181301"/>
            <a:ext cx="10697497" cy="5381166"/>
          </a:xfrm>
        </p:spPr>
        <p:txBody>
          <a:bodyPr>
            <a:normAutofit/>
          </a:bodyPr>
          <a:lstStyle/>
          <a:p>
            <a:pPr lvl="1">
              <a:lnSpc>
                <a:spcPct val="80000"/>
              </a:lnSpc>
              <a:spcAft>
                <a:spcPts val="800"/>
              </a:spcAft>
              <a:defRPr/>
            </a:pPr>
            <a:r>
              <a:rPr lang="en-US" sz="2600" dirty="0">
                <a:latin typeface="IBM Plex Sans" panose="020B0503050203000203" pitchFamily="34" charset="0"/>
              </a:rPr>
              <a:t>UFHR’s Classification &amp; Compensation team completed the annual review of the UF staff market pricing </a:t>
            </a:r>
          </a:p>
          <a:p>
            <a:pPr lvl="1">
              <a:lnSpc>
                <a:spcPct val="80000"/>
              </a:lnSpc>
              <a:spcAft>
                <a:spcPts val="800"/>
              </a:spcAft>
              <a:defRPr/>
            </a:pPr>
            <a:r>
              <a:rPr lang="en-US" sz="2600" dirty="0">
                <a:latin typeface="IBM Plex Sans" panose="020B0503050203000203" pitchFamily="34" charset="0"/>
              </a:rPr>
              <a:t>Each pay grade includes a lower market reference point, a midpoint, and an upper market reference point</a:t>
            </a:r>
          </a:p>
          <a:p>
            <a:pPr lvl="2">
              <a:lnSpc>
                <a:spcPct val="80000"/>
              </a:lnSpc>
              <a:spcAft>
                <a:spcPts val="800"/>
              </a:spcAft>
              <a:defRPr/>
            </a:pPr>
            <a:r>
              <a:rPr lang="en-US" sz="2400" dirty="0">
                <a:latin typeface="IBM Plex Sans" panose="020B0503050203000203" pitchFamily="34" charset="0"/>
              </a:rPr>
              <a:t>Allows flexibility to adjust pay based on</a:t>
            </a:r>
          </a:p>
          <a:p>
            <a:pPr lvl="3">
              <a:lnSpc>
                <a:spcPct val="80000"/>
              </a:lnSpc>
              <a:spcAft>
                <a:spcPts val="800"/>
              </a:spcAft>
              <a:defRPr/>
            </a:pPr>
            <a:r>
              <a:rPr lang="en-US" sz="2400" dirty="0">
                <a:latin typeface="IBM Plex Sans" panose="020B0503050203000203" pitchFamily="34" charset="0"/>
              </a:rPr>
              <a:t>External market benchmarks for individual jobs</a:t>
            </a:r>
          </a:p>
          <a:p>
            <a:pPr lvl="3">
              <a:lnSpc>
                <a:spcPct val="80000"/>
              </a:lnSpc>
              <a:spcAft>
                <a:spcPts val="800"/>
              </a:spcAft>
              <a:defRPr/>
            </a:pPr>
            <a:r>
              <a:rPr lang="en-US" sz="2400" dirty="0">
                <a:latin typeface="IBM Plex Sans" panose="020B0503050203000203" pitchFamily="34" charset="0"/>
              </a:rPr>
              <a:t>Individual skill level, experience, and performance</a:t>
            </a:r>
          </a:p>
          <a:p>
            <a:pPr lvl="1">
              <a:lnSpc>
                <a:spcPct val="80000"/>
              </a:lnSpc>
              <a:spcAft>
                <a:spcPts val="800"/>
              </a:spcAft>
              <a:defRPr/>
            </a:pPr>
            <a:r>
              <a:rPr lang="en-US" sz="2600" dirty="0">
                <a:latin typeface="IBM Plex Sans" panose="020B0503050203000203" pitchFamily="34" charset="0"/>
              </a:rPr>
              <a:t>New grade assignments have been updated in myUFL and on the TEAMS Titles website</a:t>
            </a:r>
          </a:p>
          <a:p>
            <a:pPr lvl="2">
              <a:lnSpc>
                <a:spcPct val="80000"/>
              </a:lnSpc>
              <a:spcAft>
                <a:spcPts val="800"/>
              </a:spcAft>
              <a:defRPr/>
            </a:pPr>
            <a:r>
              <a:rPr lang="en-US" sz="2200" dirty="0">
                <a:latin typeface="IBM Plex Sans" panose="020B0503050203000203" pitchFamily="34" charset="0"/>
                <a:hlinkClick r:id="rId2"/>
              </a:rPr>
              <a:t>Salary Structure and Pay Grades</a:t>
            </a:r>
            <a:endParaRPr lang="en-US" sz="2200" dirty="0">
              <a:latin typeface="IBM Plex Sans" panose="020B0503050203000203" pitchFamily="34" charset="0"/>
            </a:endParaRPr>
          </a:p>
          <a:p>
            <a:pPr lvl="2">
              <a:lnSpc>
                <a:spcPct val="80000"/>
              </a:lnSpc>
              <a:spcAft>
                <a:spcPts val="800"/>
              </a:spcAft>
              <a:defRPr/>
            </a:pPr>
            <a:r>
              <a:rPr lang="en-US" sz="2200" dirty="0">
                <a:latin typeface="IBM Plex Sans" panose="020B0503050203000203" pitchFamily="34" charset="0"/>
                <a:hlinkClick r:id="rId3"/>
              </a:rPr>
              <a:t>TEAMS Titles </a:t>
            </a:r>
            <a:endParaRPr lang="en-US" sz="2200" dirty="0">
              <a:latin typeface="IBM Plex Sans" panose="020B0503050203000203" pitchFamily="34" charset="0"/>
            </a:endParaRPr>
          </a:p>
          <a:p>
            <a:pPr lvl="1">
              <a:lnSpc>
                <a:spcPct val="80000"/>
              </a:lnSpc>
              <a:spcAft>
                <a:spcPts val="800"/>
              </a:spcAft>
              <a:defRPr/>
            </a:pPr>
            <a:r>
              <a:rPr lang="en-US" sz="2600" dirty="0">
                <a:latin typeface="IBM Plex Sans" panose="020B0503050203000203" pitchFamily="34" charset="0"/>
              </a:rPr>
              <a:t>Future updates to the salary structure will be effective July 1</a:t>
            </a:r>
          </a:p>
          <a:p>
            <a:pPr>
              <a:lnSpc>
                <a:spcPct val="80000"/>
              </a:lnSpc>
              <a:spcAft>
                <a:spcPts val="800"/>
              </a:spcAft>
              <a:defRPr/>
            </a:pPr>
            <a:endParaRPr lang="en-US" sz="2000" dirty="0"/>
          </a:p>
          <a:p>
            <a:pPr lvl="1">
              <a:lnSpc>
                <a:spcPct val="80000"/>
              </a:lnSpc>
              <a:spcAft>
                <a:spcPts val="800"/>
              </a:spcAft>
              <a:defRPr/>
            </a:pPr>
            <a:endParaRPr lang="en-US" sz="1600" dirty="0"/>
          </a:p>
          <a:p>
            <a:pPr marL="0" indent="0">
              <a:lnSpc>
                <a:spcPct val="80000"/>
              </a:lnSpc>
              <a:spcAft>
                <a:spcPts val="800"/>
              </a:spcAft>
              <a:buNone/>
              <a:defRPr/>
            </a:pPr>
            <a:endParaRPr lang="en-US" sz="2000" dirty="0"/>
          </a:p>
        </p:txBody>
      </p:sp>
    </p:spTree>
    <p:extLst>
      <p:ext uri="{BB962C8B-B14F-4D97-AF65-F5344CB8AC3E}">
        <p14:creationId xmlns:p14="http://schemas.microsoft.com/office/powerpoint/2010/main" val="132366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CE5AA-F503-570D-74FA-EFF3CF09A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AB64B-49B9-4C1E-DF7D-AB0D8FCC3132}"/>
              </a:ext>
            </a:extLst>
          </p:cNvPr>
          <p:cNvSpPr>
            <a:spLocks noGrp="1"/>
          </p:cNvSpPr>
          <p:nvPr>
            <p:ph type="title"/>
          </p:nvPr>
        </p:nvSpPr>
        <p:spPr>
          <a:xfrm>
            <a:off x="1782097" y="291184"/>
            <a:ext cx="9210368" cy="939277"/>
          </a:xfrm>
        </p:spPr>
        <p:txBody>
          <a:bodyPr/>
          <a:lstStyle/>
          <a:p>
            <a:r>
              <a:rPr lang="en-US" dirty="0">
                <a:latin typeface="IBM Plex Sans" panose="020B0503050203000203" pitchFamily="34" charset="0"/>
              </a:rPr>
              <a:t>Updated Manager Forms </a:t>
            </a:r>
          </a:p>
        </p:txBody>
      </p:sp>
      <p:graphicFrame>
        <p:nvGraphicFramePr>
          <p:cNvPr id="6" name="Content Placeholder 2">
            <a:extLst>
              <a:ext uri="{FF2B5EF4-FFF2-40B4-BE49-F238E27FC236}">
                <a16:creationId xmlns:a16="http://schemas.microsoft.com/office/drawing/2014/main" id="{24E2CAE4-480A-6E36-ADF7-14982730FE17}"/>
              </a:ext>
              <a:ext uri="{C183D7F6-B498-43B3-948B-1728B52AA6E4}">
                <adec:decorative xmlns:adec="http://schemas.microsoft.com/office/drawing/2017/decorative" val="1"/>
              </a:ext>
            </a:extLst>
          </p:cNvPr>
          <p:cNvGraphicFramePr>
            <a:graphicFrameLocks noGrp="1"/>
          </p:cNvGraphicFramePr>
          <p:nvPr>
            <p:ph idx="1"/>
          </p:nvPr>
        </p:nvGraphicFramePr>
        <p:xfrm>
          <a:off x="452284" y="1102643"/>
          <a:ext cx="11346426" cy="4609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775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838200" y="182246"/>
            <a:ext cx="10515600" cy="939277"/>
          </a:xfrm>
        </p:spPr>
        <p:txBody>
          <a:bodyPr/>
          <a:lstStyle/>
          <a:p>
            <a:r>
              <a:rPr lang="en-US" dirty="0">
                <a:latin typeface="IBM Plex Sans" panose="020B0503050203000203" pitchFamily="34" charset="0"/>
              </a:rPr>
              <a:t>Operational Process Improvements</a:t>
            </a:r>
          </a:p>
        </p:txBody>
      </p:sp>
      <p:graphicFrame>
        <p:nvGraphicFramePr>
          <p:cNvPr id="6" name="Content Placeholder 2" descr="Blocks of grouped information ">
            <a:extLst>
              <a:ext uri="{FF2B5EF4-FFF2-40B4-BE49-F238E27FC236}">
                <a16:creationId xmlns:a16="http://schemas.microsoft.com/office/drawing/2014/main" id="{2E63F919-01B8-A83A-4C16-6342C7D70549}"/>
              </a:ext>
            </a:extLst>
          </p:cNvPr>
          <p:cNvGraphicFramePr>
            <a:graphicFrameLocks noGrp="1"/>
          </p:cNvGraphicFramePr>
          <p:nvPr>
            <p:ph idx="1"/>
          </p:nvPr>
        </p:nvGraphicFramePr>
        <p:xfrm>
          <a:off x="838200" y="1121523"/>
          <a:ext cx="10822858" cy="4375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Block with contact email and phone number">
            <a:extLst>
              <a:ext uri="{FF2B5EF4-FFF2-40B4-BE49-F238E27FC236}">
                <a16:creationId xmlns:a16="http://schemas.microsoft.com/office/drawing/2014/main" id="{2FD44200-4D90-CF59-36B9-947135BFA38A}"/>
              </a:ext>
            </a:extLst>
          </p:cNvPr>
          <p:cNvPicPr>
            <a:picLocks noChangeAspect="1"/>
          </p:cNvPicPr>
          <p:nvPr/>
        </p:nvPicPr>
        <p:blipFill>
          <a:blip r:embed="rId7"/>
          <a:stretch>
            <a:fillRect/>
          </a:stretch>
        </p:blipFill>
        <p:spPr>
          <a:xfrm>
            <a:off x="838200" y="6020564"/>
            <a:ext cx="9559357" cy="499915"/>
          </a:xfrm>
          <a:prstGeom prst="rect">
            <a:avLst/>
          </a:prstGeom>
        </p:spPr>
      </p:pic>
    </p:spTree>
    <p:extLst>
      <p:ext uri="{BB962C8B-B14F-4D97-AF65-F5344CB8AC3E}">
        <p14:creationId xmlns:p14="http://schemas.microsoft.com/office/powerpoint/2010/main" val="63373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562DBC-B1CA-C462-35C8-028FC975AA9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E71FCA0-9836-D6CD-0B58-5319EB370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029086-FE70-3FC8-CF34-38C72C682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A23885-EC3A-4209-59C4-879514C15213}"/>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Talent Acquisition &amp; Onboarding</a:t>
            </a:r>
          </a:p>
        </p:txBody>
      </p:sp>
      <p:sp>
        <p:nvSpPr>
          <p:cNvPr id="3" name="Text Placeholder 2">
            <a:extLst>
              <a:ext uri="{FF2B5EF4-FFF2-40B4-BE49-F238E27FC236}">
                <a16:creationId xmlns:a16="http://schemas.microsoft.com/office/drawing/2014/main" id="{E20B40D3-EEC3-9CA0-FBE0-D7DEE921D71F}"/>
              </a:ext>
            </a:extLst>
          </p:cNvPr>
          <p:cNvSpPr>
            <a:spLocks noGrp="1"/>
          </p:cNvSpPr>
          <p:nvPr>
            <p:ph type="body" idx="1"/>
          </p:nvPr>
        </p:nvSpPr>
        <p:spPr>
          <a:xfrm>
            <a:off x="477980" y="4872922"/>
            <a:ext cx="4809244"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Audrey Gainey</a:t>
            </a:r>
          </a:p>
        </p:txBody>
      </p:sp>
      <p:sp>
        <p:nvSpPr>
          <p:cNvPr id="14" name="Rectangle 13">
            <a:extLst>
              <a:ext uri="{FF2B5EF4-FFF2-40B4-BE49-F238E27FC236}">
                <a16:creationId xmlns:a16="http://schemas.microsoft.com/office/drawing/2014/main" id="{60C49FA0-2692-E380-85C8-3C30C8169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BAD498-0573-3563-2B0D-21246725D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sign, outdoor, clipart&#10;&#10;Description automatically generated">
            <a:extLst>
              <a:ext uri="{FF2B5EF4-FFF2-40B4-BE49-F238E27FC236}">
                <a16:creationId xmlns:a16="http://schemas.microsoft.com/office/drawing/2014/main" id="{AE573460-7245-446F-9F2A-70A64001F575}"/>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21736585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7A1D29E-7C24-B7BD-017A-136B5D60979D}"/>
              </a:ext>
            </a:extLst>
          </p:cNvPr>
          <p:cNvSpPr>
            <a:spLocks noGrp="1"/>
          </p:cNvSpPr>
          <p:nvPr>
            <p:ph type="title"/>
          </p:nvPr>
        </p:nvSpPr>
        <p:spPr>
          <a:xfrm>
            <a:off x="839788" y="543651"/>
            <a:ext cx="6667436" cy="1257717"/>
          </a:xfrm>
        </p:spPr>
        <p:txBody>
          <a:bodyPr anchor="t">
            <a:normAutofit/>
          </a:bodyPr>
          <a:lstStyle/>
          <a:p>
            <a:pPr algn="l"/>
            <a:r>
              <a:rPr lang="en-US" b="1" dirty="0" err="1">
                <a:solidFill>
                  <a:srgbClr val="002657"/>
                </a:solidFill>
              </a:rPr>
              <a:t>PageUp</a:t>
            </a:r>
            <a:br>
              <a:rPr lang="en-US" b="1" dirty="0">
                <a:solidFill>
                  <a:srgbClr val="002657"/>
                </a:solidFill>
              </a:rPr>
            </a:br>
            <a:r>
              <a:rPr lang="en-US" sz="3600" b="1" dirty="0">
                <a:solidFill>
                  <a:srgbClr val="002657"/>
                </a:solidFill>
              </a:rPr>
              <a:t>(Careers at UF) Updates</a:t>
            </a:r>
          </a:p>
        </p:txBody>
      </p:sp>
      <p:sp>
        <p:nvSpPr>
          <p:cNvPr id="12" name="Text Placeholder 3">
            <a:extLst>
              <a:ext uri="{FF2B5EF4-FFF2-40B4-BE49-F238E27FC236}">
                <a16:creationId xmlns:a16="http://schemas.microsoft.com/office/drawing/2014/main" id="{F73D12E7-C8D5-A38A-B352-04386A37F8A9}"/>
              </a:ext>
            </a:extLst>
          </p:cNvPr>
          <p:cNvSpPr txBox="1">
            <a:spLocks/>
          </p:cNvSpPr>
          <p:nvPr/>
        </p:nvSpPr>
        <p:spPr>
          <a:xfrm>
            <a:off x="839788" y="1978137"/>
            <a:ext cx="5972492" cy="2828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D4D4D"/>
                </a:solidFill>
                <a:effectLst/>
                <a:uLnTx/>
                <a:uFillTx/>
                <a:latin typeface="IBM Plex Sans" panose="020B0503050203000203" pitchFamily="34" charset="0"/>
                <a:ea typeface="+mn-ea"/>
                <a:cs typeface="+mn-cs"/>
              </a:rPr>
              <a:t>Effective COB today, April 1</a:t>
            </a:r>
            <a:r>
              <a:rPr kumimoji="0" lang="en-US" sz="2000" b="0" i="0" u="none" strike="noStrike" kern="1200" cap="none" spc="0" normalizeH="0" baseline="30000" noProof="0" dirty="0">
                <a:ln>
                  <a:noFill/>
                </a:ln>
                <a:solidFill>
                  <a:srgbClr val="4D4D4D"/>
                </a:solidFill>
                <a:effectLst/>
                <a:uLnTx/>
                <a:uFillTx/>
                <a:latin typeface="IBM Plex Sans" panose="020B0503050203000203" pitchFamily="34" charset="0"/>
                <a:ea typeface="+mn-ea"/>
                <a:cs typeface="+mn-cs"/>
              </a:rPr>
              <a:t>st</a:t>
            </a:r>
            <a:r>
              <a:rPr kumimoji="0" lang="en-US" sz="2000" b="0" i="0" u="none" strike="noStrike" kern="1200" cap="none" spc="0" normalizeH="0" baseline="0" noProof="0" dirty="0">
                <a:ln>
                  <a:noFill/>
                </a:ln>
                <a:solidFill>
                  <a:srgbClr val="4D4D4D"/>
                </a:solidFill>
                <a:effectLst/>
                <a:uLnTx/>
                <a:uFillTx/>
                <a:latin typeface="IBM Plex Sans" panose="020B0503050203000203" pitchFamily="34" charset="0"/>
                <a:ea typeface="+mn-ea"/>
                <a:cs typeface="+mn-cs"/>
              </a:rPr>
              <a:t>, the “</a:t>
            </a:r>
            <a:r>
              <a:rPr kumimoji="0" lang="en-US" sz="2000" b="1" i="0" u="none" strike="noStrike" kern="1200" cap="none" spc="0" normalizeH="0" baseline="0" noProof="0" dirty="0">
                <a:ln>
                  <a:noFill/>
                </a:ln>
                <a:solidFill>
                  <a:srgbClr val="FF0000"/>
                </a:solidFill>
                <a:effectLst/>
                <a:uLnTx/>
                <a:uFillTx/>
                <a:latin typeface="IBM Plex Sans" panose="020B0503050203000203" pitchFamily="34" charset="0"/>
                <a:ea typeface="+mn-ea"/>
                <a:cs typeface="+mn-cs"/>
              </a:rPr>
              <a:t>Copy Job</a:t>
            </a:r>
            <a:r>
              <a:rPr kumimoji="0" lang="en-US" sz="2000" b="0" i="0" u="none" strike="noStrike" kern="1200" cap="none" spc="0" normalizeH="0" baseline="0" noProof="0" dirty="0">
                <a:ln>
                  <a:noFill/>
                </a:ln>
                <a:solidFill>
                  <a:srgbClr val="4D4D4D"/>
                </a:solidFill>
                <a:effectLst/>
                <a:uLnTx/>
                <a:uFillTx/>
                <a:latin typeface="IBM Plex Sans" panose="020B0503050203000203" pitchFamily="34" charset="0"/>
                <a:ea typeface="+mn-ea"/>
                <a:cs typeface="+mn-cs"/>
              </a:rPr>
              <a:t>” feature will no longer be available.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000" b="0" i="0" u="none" strike="noStrike" kern="1200" cap="none" spc="0" normalizeH="0" baseline="0" noProof="0" dirty="0">
                <a:ln>
                  <a:noFill/>
                </a:ln>
                <a:solidFill>
                  <a:srgbClr val="4D4D4D"/>
                </a:solidFill>
                <a:effectLst/>
                <a:uLnTx/>
                <a:uFillTx/>
                <a:latin typeface="IBM Plex Sans" panose="020B0503050203000203" pitchFamily="34" charset="0"/>
                <a:ea typeface="+mn-ea"/>
                <a:cs typeface="+mn-cs"/>
              </a:rPr>
            </a:br>
            <a:endParaRPr kumimoji="0" lang="en-US" sz="2000" b="0" i="0" u="none" strike="noStrike" kern="1200" cap="none" spc="0" normalizeH="0" baseline="0" noProof="0" dirty="0">
              <a:ln>
                <a:noFill/>
              </a:ln>
              <a:solidFill>
                <a:srgbClr val="4D4D4D"/>
              </a:solidFill>
              <a:effectLst/>
              <a:uLnTx/>
              <a:uFillTx/>
              <a:latin typeface="IBM Plex Sans" panose="020B0503050203000203" pitchFamily="34" charset="0"/>
              <a:ea typeface="+mn-ea"/>
              <a:cs typeface="+mn-cs"/>
            </a:endParaRPr>
          </a:p>
        </p:txBody>
      </p:sp>
      <p:pic>
        <p:nvPicPr>
          <p:cNvPr id="3" name="Picture 2">
            <a:extLst>
              <a:ext uri="{FF2B5EF4-FFF2-40B4-BE49-F238E27FC236}">
                <a16:creationId xmlns:a16="http://schemas.microsoft.com/office/drawing/2014/main" id="{89D7A387-CB90-EB1A-2E51-2C23BBC4B659}"/>
              </a:ext>
            </a:extLst>
          </p:cNvPr>
          <p:cNvPicPr>
            <a:picLocks noChangeAspect="1"/>
          </p:cNvPicPr>
          <p:nvPr/>
        </p:nvPicPr>
        <p:blipFill>
          <a:blip r:embed="rId2"/>
          <a:stretch>
            <a:fillRect/>
          </a:stretch>
        </p:blipFill>
        <p:spPr>
          <a:xfrm>
            <a:off x="7080939" y="228153"/>
            <a:ext cx="4686954" cy="3200847"/>
          </a:xfrm>
          <a:prstGeom prst="rect">
            <a:avLst/>
          </a:prstGeom>
        </p:spPr>
      </p:pic>
      <p:cxnSp>
        <p:nvCxnSpPr>
          <p:cNvPr id="8" name="Straight Arrow Connector 7">
            <a:extLst>
              <a:ext uri="{FF2B5EF4-FFF2-40B4-BE49-F238E27FC236}">
                <a16:creationId xmlns:a16="http://schemas.microsoft.com/office/drawing/2014/main" id="{2EC9A29D-712D-DCF9-0D94-5A8CF4EE5E9A}"/>
              </a:ext>
            </a:extLst>
          </p:cNvPr>
          <p:cNvCxnSpPr>
            <a:cxnSpLocks/>
          </p:cNvCxnSpPr>
          <p:nvPr/>
        </p:nvCxnSpPr>
        <p:spPr>
          <a:xfrm flipV="1">
            <a:off x="10364627" y="2615184"/>
            <a:ext cx="490865" cy="813816"/>
          </a:xfrm>
          <a:prstGeom prst="straightConnector1">
            <a:avLst/>
          </a:prstGeom>
          <a:ln w="60325">
            <a:tailEnd type="triangle"/>
          </a:ln>
        </p:spPr>
        <p:style>
          <a:lnRef idx="1">
            <a:schemeClr val="accent2"/>
          </a:lnRef>
          <a:fillRef idx="0">
            <a:schemeClr val="accent2"/>
          </a:fillRef>
          <a:effectRef idx="0">
            <a:schemeClr val="accent2"/>
          </a:effectRef>
          <a:fontRef idx="minor">
            <a:schemeClr val="tx1"/>
          </a:fontRef>
        </p:style>
      </p:cxnSp>
      <p:sp>
        <p:nvSpPr>
          <p:cNvPr id="10" name="Rectangle 9">
            <a:extLst>
              <a:ext uri="{FF2B5EF4-FFF2-40B4-BE49-F238E27FC236}">
                <a16:creationId xmlns:a16="http://schemas.microsoft.com/office/drawing/2014/main" id="{D14352BA-9AF8-E22C-6DCD-A7077E6461DC}"/>
              </a:ext>
            </a:extLst>
          </p:cNvPr>
          <p:cNvSpPr/>
          <p:nvPr/>
        </p:nvSpPr>
        <p:spPr>
          <a:xfrm>
            <a:off x="10364627" y="2224454"/>
            <a:ext cx="1403266" cy="3453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C7B6AC42-7653-D4D5-9EFE-027882DDA89A}"/>
              </a:ext>
            </a:extLst>
          </p:cNvPr>
          <p:cNvPicPr>
            <a:picLocks noChangeAspect="1"/>
          </p:cNvPicPr>
          <p:nvPr/>
        </p:nvPicPr>
        <p:blipFill>
          <a:blip r:embed="rId3"/>
          <a:stretch>
            <a:fillRect/>
          </a:stretch>
        </p:blipFill>
        <p:spPr>
          <a:xfrm>
            <a:off x="8848258" y="5251152"/>
            <a:ext cx="3343742" cy="1607427"/>
          </a:xfrm>
          <a:prstGeom prst="rect">
            <a:avLst/>
          </a:prstGeom>
        </p:spPr>
      </p:pic>
      <p:pic>
        <p:nvPicPr>
          <p:cNvPr id="5" name="Picture 4">
            <a:extLst>
              <a:ext uri="{FF2B5EF4-FFF2-40B4-BE49-F238E27FC236}">
                <a16:creationId xmlns:a16="http://schemas.microsoft.com/office/drawing/2014/main" id="{C45FFB72-6864-7126-CE6B-B65BBC0AB4A5}"/>
              </a:ext>
            </a:extLst>
          </p:cNvPr>
          <p:cNvPicPr>
            <a:picLocks noChangeAspect="1"/>
          </p:cNvPicPr>
          <p:nvPr/>
        </p:nvPicPr>
        <p:blipFill>
          <a:blip r:embed="rId4"/>
          <a:stretch>
            <a:fillRect/>
          </a:stretch>
        </p:blipFill>
        <p:spPr>
          <a:xfrm>
            <a:off x="138684" y="3623520"/>
            <a:ext cx="11914632" cy="1988785"/>
          </a:xfrm>
          <a:prstGeom prst="rect">
            <a:avLst/>
          </a:prstGeom>
        </p:spPr>
      </p:pic>
      <p:cxnSp>
        <p:nvCxnSpPr>
          <p:cNvPr id="7" name="Straight Arrow Connector 6">
            <a:extLst>
              <a:ext uri="{FF2B5EF4-FFF2-40B4-BE49-F238E27FC236}">
                <a16:creationId xmlns:a16="http://schemas.microsoft.com/office/drawing/2014/main" id="{9F87E160-1271-15F9-1E1D-5D42C857E136}"/>
              </a:ext>
            </a:extLst>
          </p:cNvPr>
          <p:cNvCxnSpPr/>
          <p:nvPr/>
        </p:nvCxnSpPr>
        <p:spPr>
          <a:xfrm flipH="1" flipV="1">
            <a:off x="540813" y="4874015"/>
            <a:ext cx="357808" cy="985962"/>
          </a:xfrm>
          <a:prstGeom prst="straightConnector1">
            <a:avLst/>
          </a:prstGeom>
          <a:ln w="60325">
            <a:tailEnd type="triangle"/>
          </a:ln>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8E3D5E7A-B7E4-7CFB-C40E-34D12FD63F22}"/>
              </a:ext>
            </a:extLst>
          </p:cNvPr>
          <p:cNvSpPr/>
          <p:nvPr/>
        </p:nvSpPr>
        <p:spPr>
          <a:xfrm>
            <a:off x="102987" y="4480021"/>
            <a:ext cx="701633" cy="3453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 Placeholder 3">
            <a:extLst>
              <a:ext uri="{FF2B5EF4-FFF2-40B4-BE49-F238E27FC236}">
                <a16:creationId xmlns:a16="http://schemas.microsoft.com/office/drawing/2014/main" id="{30A11CE6-B0FE-AC66-A5BE-1D0400C5D054}"/>
              </a:ext>
            </a:extLst>
          </p:cNvPr>
          <p:cNvSpPr txBox="1">
            <a:spLocks/>
          </p:cNvSpPr>
          <p:nvPr/>
        </p:nvSpPr>
        <p:spPr>
          <a:xfrm>
            <a:off x="804620" y="2783582"/>
            <a:ext cx="5972492" cy="2828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D4D4D"/>
                </a:solidFill>
                <a:effectLst/>
                <a:uLnTx/>
                <a:uFillTx/>
                <a:latin typeface="IBM Plex Sans" panose="020B0503050203000203" pitchFamily="34" charset="0"/>
                <a:ea typeface="+mn-ea"/>
                <a:cs typeface="+mn-cs"/>
              </a:rPr>
              <a:t>Users will need to select the “</a:t>
            </a:r>
            <a:r>
              <a:rPr kumimoji="0" lang="en-US" sz="2000" b="1" i="0" u="none" strike="noStrike" kern="1200" cap="none" spc="0" normalizeH="0" baseline="0" noProof="0" dirty="0">
                <a:ln>
                  <a:noFill/>
                </a:ln>
                <a:solidFill>
                  <a:srgbClr val="FF0000"/>
                </a:solidFill>
                <a:effectLst/>
                <a:uLnTx/>
                <a:uFillTx/>
                <a:latin typeface="IBM Plex Sans" panose="020B0503050203000203" pitchFamily="34" charset="0"/>
                <a:ea typeface="+mn-ea"/>
                <a:cs typeface="+mn-cs"/>
              </a:rPr>
              <a:t>New Job</a:t>
            </a:r>
            <a:r>
              <a:rPr kumimoji="0" lang="en-US" sz="2000" b="0" i="0" u="none" strike="noStrike" kern="1200" cap="none" spc="0" normalizeH="0" baseline="0" noProof="0" dirty="0">
                <a:ln>
                  <a:noFill/>
                </a:ln>
                <a:solidFill>
                  <a:srgbClr val="4D4D4D"/>
                </a:solidFill>
                <a:effectLst/>
                <a:uLnTx/>
                <a:uFillTx/>
                <a:latin typeface="IBM Plex Sans" panose="020B0503050203000203" pitchFamily="34" charset="0"/>
                <a:ea typeface="+mn-ea"/>
                <a:cs typeface="+mn-cs"/>
              </a:rPr>
              <a:t>” option from the tool bar to create a requisition.</a:t>
            </a:r>
            <a:br>
              <a:rPr kumimoji="0" lang="en-US" sz="2000" b="0" i="0" u="none" strike="noStrike" kern="1200" cap="none" spc="0" normalizeH="0" baseline="0" noProof="0" dirty="0">
                <a:ln>
                  <a:noFill/>
                </a:ln>
                <a:solidFill>
                  <a:srgbClr val="4D4D4D"/>
                </a:solidFill>
                <a:effectLst/>
                <a:uLnTx/>
                <a:uFillTx/>
                <a:latin typeface="IBM Plex Sans" panose="020B0503050203000203" pitchFamily="34" charset="0"/>
                <a:ea typeface="+mn-ea"/>
                <a:cs typeface="+mn-cs"/>
              </a:rPr>
            </a:br>
            <a:endParaRPr kumimoji="0" lang="en-US" sz="2000" b="0" i="0" u="none" strike="noStrike" kern="1200" cap="none" spc="0" normalizeH="0" baseline="0" noProof="0" dirty="0">
              <a:ln>
                <a:noFill/>
              </a:ln>
              <a:solidFill>
                <a:srgbClr val="4D4D4D"/>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9181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0C7D-4B87-0160-94D5-28D00357707D}"/>
              </a:ext>
            </a:extLst>
          </p:cNvPr>
          <p:cNvSpPr>
            <a:spLocks noGrp="1"/>
          </p:cNvSpPr>
          <p:nvPr>
            <p:ph type="title"/>
          </p:nvPr>
        </p:nvSpPr>
        <p:spPr/>
        <p:txBody>
          <a:bodyPr/>
          <a:lstStyle/>
          <a:p>
            <a:r>
              <a:rPr lang="en-US" dirty="0">
                <a:latin typeface="IBM Plex Mono" panose="020B0509050203000203" pitchFamily="49" charset="0"/>
              </a:rPr>
              <a:t>Agenda</a:t>
            </a:r>
          </a:p>
        </p:txBody>
      </p:sp>
      <p:sp>
        <p:nvSpPr>
          <p:cNvPr id="3" name="Content Placeholder 2">
            <a:extLst>
              <a:ext uri="{FF2B5EF4-FFF2-40B4-BE49-F238E27FC236}">
                <a16:creationId xmlns:a16="http://schemas.microsoft.com/office/drawing/2014/main" id="{DFE27E28-B0FF-29F5-0703-C7CB951D7AF6}"/>
              </a:ext>
            </a:extLst>
          </p:cNvPr>
          <p:cNvSpPr>
            <a:spLocks noGrp="1"/>
          </p:cNvSpPr>
          <p:nvPr>
            <p:ph idx="1"/>
          </p:nvPr>
        </p:nvSpPr>
        <p:spPr>
          <a:xfrm>
            <a:off x="838200" y="1690688"/>
            <a:ext cx="10515600" cy="4351338"/>
          </a:xfrm>
        </p:spPr>
        <p:txBody>
          <a:bodyPr>
            <a:normAutofit lnSpcReduction="10000"/>
          </a:bodyPr>
          <a:lstStyle/>
          <a:p>
            <a:r>
              <a:rPr lang="en-US" dirty="0">
                <a:latin typeface="IBM Plex Sans" panose="020B0503050203000203" pitchFamily="34" charset="0"/>
              </a:rPr>
              <a:t>Essential Employees</a:t>
            </a:r>
          </a:p>
          <a:p>
            <a:r>
              <a:rPr lang="en-US" dirty="0">
                <a:latin typeface="IBM Plex Sans" panose="020B0503050203000203" pitchFamily="34" charset="0"/>
              </a:rPr>
              <a:t>Staff Salary Structure Annual Review</a:t>
            </a:r>
          </a:p>
          <a:p>
            <a:r>
              <a:rPr lang="en-US" dirty="0" err="1">
                <a:latin typeface="IBM Plex Sans" panose="020B0503050203000203" pitchFamily="34" charset="0"/>
              </a:rPr>
              <a:t>PageUp</a:t>
            </a:r>
            <a:r>
              <a:rPr lang="en-US" dirty="0">
                <a:latin typeface="IBM Plex Sans" panose="020B0503050203000203" pitchFamily="34" charset="0"/>
              </a:rPr>
              <a:t> Updates</a:t>
            </a:r>
          </a:p>
          <a:p>
            <a:r>
              <a:rPr lang="en-US" dirty="0">
                <a:latin typeface="IBM Plex Sans" panose="020B0503050203000203" pitchFamily="34" charset="0"/>
              </a:rPr>
              <a:t>UF Engaged</a:t>
            </a:r>
          </a:p>
          <a:p>
            <a:r>
              <a:rPr lang="en-US" dirty="0">
                <a:latin typeface="IBM Plex Sans" panose="020B0503050203000203" pitchFamily="34" charset="0"/>
              </a:rPr>
              <a:t>Short Work Breaks &amp; Summer Appointments</a:t>
            </a:r>
          </a:p>
          <a:p>
            <a:r>
              <a:rPr lang="en-US" dirty="0">
                <a:latin typeface="IBM Plex Sans" panose="020B0503050203000203" pitchFamily="34" charset="0"/>
              </a:rPr>
              <a:t>Graduate Assistant Benefits &amp; Comp Leave Cashouts</a:t>
            </a:r>
          </a:p>
          <a:p>
            <a:r>
              <a:rPr lang="en-US" dirty="0">
                <a:latin typeface="IBM Plex Sans" panose="020B0503050203000203" pitchFamily="34" charset="0"/>
              </a:rPr>
              <a:t>Youth Compliance</a:t>
            </a:r>
          </a:p>
          <a:p>
            <a:r>
              <a:rPr lang="en-US" dirty="0">
                <a:latin typeface="IBM Plex Sans" panose="020B0503050203000203" pitchFamily="34" charset="0"/>
              </a:rPr>
              <a:t>EEP Summer Applications</a:t>
            </a:r>
          </a:p>
          <a:p>
            <a:r>
              <a:rPr lang="en-US" dirty="0">
                <a:latin typeface="IBM Plex Sans" panose="020B0503050203000203" pitchFamily="34" charset="0"/>
              </a:rPr>
              <a:t>Important Dates</a:t>
            </a:r>
          </a:p>
        </p:txBody>
      </p:sp>
    </p:spTree>
    <p:extLst>
      <p:ext uri="{BB962C8B-B14F-4D97-AF65-F5344CB8AC3E}">
        <p14:creationId xmlns:p14="http://schemas.microsoft.com/office/powerpoint/2010/main" val="13868869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E499E-B958-AD91-5EA2-0F1032D9AD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335D75D-265C-1C80-C2C5-0428B60CEAC9}"/>
              </a:ext>
            </a:extLst>
          </p:cNvPr>
          <p:cNvPicPr>
            <a:picLocks noChangeAspect="1"/>
          </p:cNvPicPr>
          <p:nvPr/>
        </p:nvPicPr>
        <p:blipFill>
          <a:blip r:embed="rId2"/>
          <a:srcRect r="6249" b="14322"/>
          <a:stretch>
            <a:fillRect/>
          </a:stretch>
        </p:blipFill>
        <p:spPr>
          <a:xfrm>
            <a:off x="5859987" y="771419"/>
            <a:ext cx="5791200" cy="4459623"/>
          </a:xfrm>
          <a:prstGeom prst="rect">
            <a:avLst/>
          </a:prstGeom>
        </p:spPr>
      </p:pic>
      <p:sp>
        <p:nvSpPr>
          <p:cNvPr id="11" name="Title 1">
            <a:extLst>
              <a:ext uri="{FF2B5EF4-FFF2-40B4-BE49-F238E27FC236}">
                <a16:creationId xmlns:a16="http://schemas.microsoft.com/office/drawing/2014/main" id="{0C5FDFC8-1501-5BE0-E71E-278EE6C4904F}"/>
              </a:ext>
            </a:extLst>
          </p:cNvPr>
          <p:cNvSpPr>
            <a:spLocks noGrp="1"/>
          </p:cNvSpPr>
          <p:nvPr>
            <p:ph type="title"/>
          </p:nvPr>
        </p:nvSpPr>
        <p:spPr>
          <a:xfrm>
            <a:off x="631971" y="850740"/>
            <a:ext cx="5551776" cy="2312500"/>
          </a:xfrm>
        </p:spPr>
        <p:txBody>
          <a:bodyPr anchor="t">
            <a:normAutofit fontScale="90000"/>
          </a:bodyPr>
          <a:lstStyle/>
          <a:p>
            <a:pPr algn="l">
              <a:lnSpc>
                <a:spcPct val="100000"/>
              </a:lnSpc>
            </a:pPr>
            <a:r>
              <a:rPr lang="en-US" b="1" dirty="0" err="1">
                <a:solidFill>
                  <a:srgbClr val="002657"/>
                </a:solidFill>
              </a:rPr>
              <a:t>PageUp</a:t>
            </a:r>
            <a:r>
              <a:rPr lang="en-US" b="1" dirty="0">
                <a:solidFill>
                  <a:srgbClr val="002657"/>
                </a:solidFill>
              </a:rPr>
              <a:t> </a:t>
            </a:r>
            <a:r>
              <a:rPr lang="en-US" sz="3600" b="1" dirty="0">
                <a:solidFill>
                  <a:srgbClr val="002657"/>
                </a:solidFill>
              </a:rPr>
              <a:t>(Careers at UF)</a:t>
            </a:r>
            <a:br>
              <a:rPr lang="en-US" b="1" dirty="0">
                <a:solidFill>
                  <a:srgbClr val="002657"/>
                </a:solidFill>
              </a:rPr>
            </a:br>
            <a:r>
              <a:rPr lang="en-US" sz="3600" b="1" dirty="0">
                <a:solidFill>
                  <a:srgbClr val="002657"/>
                </a:solidFill>
              </a:rPr>
              <a:t>Background Screening Packages</a:t>
            </a:r>
            <a:br>
              <a:rPr lang="en-US" sz="3600" b="1" dirty="0">
                <a:solidFill>
                  <a:srgbClr val="002657"/>
                </a:solidFill>
              </a:rPr>
            </a:br>
            <a:endParaRPr lang="en-US" sz="3600" b="1" dirty="0">
              <a:solidFill>
                <a:srgbClr val="002657"/>
              </a:solidFill>
            </a:endParaRPr>
          </a:p>
        </p:txBody>
      </p:sp>
      <p:sp>
        <p:nvSpPr>
          <p:cNvPr id="12" name="Text Placeholder 3">
            <a:extLst>
              <a:ext uri="{FF2B5EF4-FFF2-40B4-BE49-F238E27FC236}">
                <a16:creationId xmlns:a16="http://schemas.microsoft.com/office/drawing/2014/main" id="{2829E263-7FAD-CAD7-0BBB-9D3B83529F4A}"/>
              </a:ext>
            </a:extLst>
          </p:cNvPr>
          <p:cNvSpPr txBox="1">
            <a:spLocks/>
          </p:cNvSpPr>
          <p:nvPr/>
        </p:nvSpPr>
        <p:spPr>
          <a:xfrm>
            <a:off x="631971" y="2662954"/>
            <a:ext cx="5218866" cy="28287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0000"/>
                </a:solidFill>
                <a:effectLst/>
                <a:uLnTx/>
                <a:uFillTx/>
                <a:latin typeface="IBM Plex Sans"/>
                <a:ea typeface="+mn-ea"/>
                <a:cs typeface="+mn-cs"/>
              </a:rPr>
              <a:t>Coming Soon!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4D4D4D"/>
              </a:solidFill>
              <a:effectLst/>
              <a:uLnTx/>
              <a:uFillTx/>
              <a:latin typeface="IBM Plex Sans" panose="020B0503050203000203"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D4D4D"/>
                </a:solidFill>
                <a:effectLst/>
                <a:uLnTx/>
                <a:uFillTx/>
                <a:latin typeface="IBM Plex Sans"/>
                <a:ea typeface="+mn-ea"/>
                <a:cs typeface="+mn-cs"/>
              </a:rPr>
              <a:t>Packages will be role-specific to facilitate accurate selection and promote consistency across colleges and units.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000" b="0" i="0" u="none" strike="noStrike" kern="1200" cap="none" spc="0" normalizeH="0" baseline="0" noProof="0" dirty="0">
                <a:ln>
                  <a:noFill/>
                </a:ln>
                <a:solidFill>
                  <a:srgbClr val="4D4D4D"/>
                </a:solidFill>
                <a:effectLst/>
                <a:uLnTx/>
                <a:uFillTx/>
                <a:latin typeface="IBM Plex Sans" panose="020B0503050203000203" pitchFamily="34" charset="0"/>
                <a:ea typeface="+mn-ea"/>
                <a:cs typeface="+mn-cs"/>
              </a:rPr>
            </a:br>
            <a:endParaRPr kumimoji="0" lang="en-US" sz="2000" b="0" i="0" u="none" strike="noStrike" kern="1200" cap="none" spc="0" normalizeH="0" baseline="0" noProof="0" dirty="0">
              <a:ln>
                <a:noFill/>
              </a:ln>
              <a:solidFill>
                <a:srgbClr val="4D4D4D"/>
              </a:solidFill>
              <a:effectLst/>
              <a:uLnTx/>
              <a:uFillTx/>
              <a:latin typeface="IBM Plex Sans" panose="020B0503050203000203" pitchFamily="34" charset="0"/>
              <a:ea typeface="+mn-ea"/>
              <a:cs typeface="+mn-cs"/>
            </a:endParaRPr>
          </a:p>
        </p:txBody>
      </p:sp>
      <p:sp>
        <p:nvSpPr>
          <p:cNvPr id="10" name="Rectangle 9">
            <a:extLst>
              <a:ext uri="{FF2B5EF4-FFF2-40B4-BE49-F238E27FC236}">
                <a16:creationId xmlns:a16="http://schemas.microsoft.com/office/drawing/2014/main" id="{84B262E6-38CF-16DD-D36D-E5C0959CEADF}"/>
              </a:ext>
            </a:extLst>
          </p:cNvPr>
          <p:cNvSpPr/>
          <p:nvPr/>
        </p:nvSpPr>
        <p:spPr>
          <a:xfrm>
            <a:off x="7279680" y="2442486"/>
            <a:ext cx="2372319" cy="256887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25E0831-602F-A17A-7615-7B6E39C7F970}"/>
              </a:ext>
            </a:extLst>
          </p:cNvPr>
          <p:cNvPicPr>
            <a:picLocks noChangeAspect="1"/>
          </p:cNvPicPr>
          <p:nvPr/>
        </p:nvPicPr>
        <p:blipFill>
          <a:blip r:embed="rId3"/>
          <a:stretch>
            <a:fillRect/>
          </a:stretch>
        </p:blipFill>
        <p:spPr>
          <a:xfrm>
            <a:off x="8848258" y="5251152"/>
            <a:ext cx="3343742" cy="1607427"/>
          </a:xfrm>
          <a:prstGeom prst="rect">
            <a:avLst/>
          </a:prstGeom>
        </p:spPr>
      </p:pic>
    </p:spTree>
    <p:extLst>
      <p:ext uri="{BB962C8B-B14F-4D97-AF65-F5344CB8AC3E}">
        <p14:creationId xmlns:p14="http://schemas.microsoft.com/office/powerpoint/2010/main" val="108050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E7A6BC-892B-7933-5DBD-63C26A64D7D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06EF8C-DF09-AA2E-9CA4-533B3459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F6F10CF-1CF0-BF16-623D-91DD8B4BC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373D27-EAD7-6827-8FAD-6A125C5C492C}"/>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UF Engaged</a:t>
            </a:r>
          </a:p>
        </p:txBody>
      </p:sp>
      <p:sp>
        <p:nvSpPr>
          <p:cNvPr id="3" name="Text Placeholder 2">
            <a:extLst>
              <a:ext uri="{FF2B5EF4-FFF2-40B4-BE49-F238E27FC236}">
                <a16:creationId xmlns:a16="http://schemas.microsoft.com/office/drawing/2014/main" id="{59A6F5E2-F63A-2C23-535D-8C362CB325AC}"/>
              </a:ext>
            </a:extLst>
          </p:cNvPr>
          <p:cNvSpPr>
            <a:spLocks noGrp="1"/>
          </p:cNvSpPr>
          <p:nvPr>
            <p:ph type="body" idx="1"/>
          </p:nvPr>
        </p:nvSpPr>
        <p:spPr>
          <a:xfrm>
            <a:off x="477980" y="4872922"/>
            <a:ext cx="4809244"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Bob Parks</a:t>
            </a:r>
          </a:p>
        </p:txBody>
      </p:sp>
      <p:sp>
        <p:nvSpPr>
          <p:cNvPr id="14" name="Rectangle 13">
            <a:extLst>
              <a:ext uri="{FF2B5EF4-FFF2-40B4-BE49-F238E27FC236}">
                <a16:creationId xmlns:a16="http://schemas.microsoft.com/office/drawing/2014/main" id="{AA4FC9AA-0C76-2B7B-9E96-A48A50B38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BED9EA8-57C4-9905-60FC-348E2AFB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658FF82-D8A4-D9E0-16DC-D24C5122DC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18120280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3796F-1B90-6FB6-F138-DBFF84AC1BD7}"/>
              </a:ext>
            </a:extLst>
          </p:cNvPr>
          <p:cNvSpPr>
            <a:spLocks noGrp="1"/>
          </p:cNvSpPr>
          <p:nvPr>
            <p:ph type="title"/>
          </p:nvPr>
        </p:nvSpPr>
        <p:spPr>
          <a:xfrm>
            <a:off x="838200" y="365125"/>
            <a:ext cx="10515600" cy="1325563"/>
          </a:xfrm>
        </p:spPr>
        <p:txBody>
          <a:bodyPr/>
          <a:lstStyle/>
          <a:p>
            <a:r>
              <a:rPr lang="en-US" dirty="0">
                <a:latin typeface="IBM Plex Sans" panose="020B0503050203000203" pitchFamily="34" charset="0"/>
              </a:rPr>
              <a:t>UF Engaged Deadline</a:t>
            </a:r>
          </a:p>
        </p:txBody>
      </p:sp>
      <p:sp>
        <p:nvSpPr>
          <p:cNvPr id="3" name="Content Placeholder 2">
            <a:extLst>
              <a:ext uri="{FF2B5EF4-FFF2-40B4-BE49-F238E27FC236}">
                <a16:creationId xmlns:a16="http://schemas.microsoft.com/office/drawing/2014/main" id="{675F52C2-48D5-0369-47BA-60554F0923EA}"/>
              </a:ext>
            </a:extLst>
          </p:cNvPr>
          <p:cNvSpPr>
            <a:spLocks noGrp="1"/>
          </p:cNvSpPr>
          <p:nvPr>
            <p:ph idx="1"/>
          </p:nvPr>
        </p:nvSpPr>
        <p:spPr>
          <a:xfrm>
            <a:off x="838200" y="1825624"/>
            <a:ext cx="10515600" cy="5874039"/>
          </a:xfrm>
        </p:spPr>
        <p:txBody>
          <a:bodyPr>
            <a:noAutofit/>
          </a:bodyPr>
          <a:lstStyle/>
          <a:p>
            <a:pPr lvl="0"/>
            <a:r>
              <a:rPr lang="en-US" sz="2400" dirty="0">
                <a:solidFill>
                  <a:schemeClr val="tx1"/>
                </a:solidFill>
                <a:latin typeface="Arial" panose="020B0604020202020204" pitchFamily="34" charset="0"/>
                <a:cs typeface="Arial" panose="020B0604020202020204" pitchFamily="34" charset="0"/>
              </a:rPr>
              <a:t>UF Engaged evaluations for this semi-annual cycle need to be completed by </a:t>
            </a:r>
            <a:r>
              <a:rPr lang="en-US" sz="2400" b="1" u="sng" dirty="0">
                <a:solidFill>
                  <a:schemeClr val="tx1"/>
                </a:solidFill>
                <a:latin typeface="Arial" panose="020B0604020202020204" pitchFamily="34" charset="0"/>
                <a:cs typeface="Arial" panose="020B0604020202020204" pitchFamily="34" charset="0"/>
              </a:rPr>
              <a:t>April 30</a:t>
            </a:r>
            <a:r>
              <a:rPr lang="en-US" sz="2400" dirty="0">
                <a:solidFill>
                  <a:schemeClr val="tx1"/>
                </a:solidFill>
                <a:latin typeface="Arial" panose="020B0604020202020204" pitchFamily="34" charset="0"/>
                <a:cs typeface="Arial" panose="020B0604020202020204" pitchFamily="34" charset="0"/>
              </a:rPr>
              <a:t>. </a:t>
            </a:r>
          </a:p>
          <a:p>
            <a:pPr lvl="0"/>
            <a:endParaRPr lang="en-US" sz="2400" dirty="0">
              <a:latin typeface="Arial" panose="020B0604020202020204" pitchFamily="34" charset="0"/>
              <a:cs typeface="Arial" panose="020B0604020202020204" pitchFamily="34" charset="0"/>
            </a:endParaRPr>
          </a:p>
          <a:p>
            <a:pPr lvl="0"/>
            <a:r>
              <a:rPr lang="en-US" sz="2400" dirty="0">
                <a:solidFill>
                  <a:schemeClr val="tx1"/>
                </a:solidFill>
                <a:latin typeface="Arial" panose="020B0604020202020204" pitchFamily="34" charset="0"/>
                <a:cs typeface="Arial" panose="020B0604020202020204" pitchFamily="34" charset="0"/>
              </a:rPr>
              <a:t>Remind your supervisors that these are not optional. Units are expected to have </a:t>
            </a:r>
            <a:r>
              <a:rPr lang="en-US" sz="2400" b="1" dirty="0">
                <a:solidFill>
                  <a:schemeClr val="tx1"/>
                </a:solidFill>
                <a:latin typeface="Arial" panose="020B0604020202020204" pitchFamily="34" charset="0"/>
                <a:cs typeface="Arial" panose="020B0604020202020204" pitchFamily="34" charset="0"/>
              </a:rPr>
              <a:t>100% completion </a:t>
            </a:r>
            <a:r>
              <a:rPr lang="en-US" sz="2400" dirty="0">
                <a:solidFill>
                  <a:schemeClr val="tx1"/>
                </a:solidFill>
                <a:latin typeface="Arial" panose="020B0604020202020204" pitchFamily="34" charset="0"/>
                <a:cs typeface="Arial" panose="020B0604020202020204" pitchFamily="34" charset="0"/>
              </a:rPr>
              <a:t>rates.</a:t>
            </a:r>
          </a:p>
          <a:p>
            <a:pPr lvl="0"/>
            <a:endParaRPr lang="en-US" sz="2400" dirty="0">
              <a:latin typeface="Arial" panose="020B0604020202020204" pitchFamily="34" charset="0"/>
              <a:cs typeface="Arial" panose="020B0604020202020204" pitchFamily="34" charset="0"/>
            </a:endParaRPr>
          </a:p>
          <a:p>
            <a:pPr lvl="0"/>
            <a:r>
              <a:rPr lang="en-US" sz="2400" dirty="0">
                <a:solidFill>
                  <a:schemeClr val="tx1"/>
                </a:solidFill>
                <a:latin typeface="Arial" panose="020B0604020202020204" pitchFamily="34" charset="0"/>
                <a:cs typeface="Arial" panose="020B0604020202020204" pitchFamily="34" charset="0"/>
              </a:rPr>
              <a:t>Resources available on UF Engaged toolkit website: </a:t>
            </a:r>
            <a:r>
              <a:rPr lang="en-US" sz="2400" dirty="0">
                <a:latin typeface="Arial" panose="020B0604020202020204" pitchFamily="34" charset="0"/>
                <a:cs typeface="Arial" panose="020B0604020202020204" pitchFamily="34" charset="0"/>
                <a:hlinkClick r:id="rId3"/>
              </a:rPr>
              <a:t>https://hr.ufl.edu/professional-development/toolkits/uf-engaged-toolkit/</a:t>
            </a:r>
            <a:r>
              <a:rPr lang="en-US" sz="2400" dirty="0">
                <a:latin typeface="Arial" panose="020B0604020202020204" pitchFamily="34" charset="0"/>
                <a:cs typeface="Arial" panose="020B0604020202020204" pitchFamily="34" charset="0"/>
              </a:rPr>
              <a:t> </a:t>
            </a:r>
          </a:p>
          <a:p>
            <a:pPr marL="0" lvl="0" indent="0">
              <a:buNone/>
            </a:pPr>
            <a:endParaRPr lang="en-US" sz="2400" dirty="0">
              <a:latin typeface="Arial" panose="020B0604020202020204" pitchFamily="34" charset="0"/>
              <a:cs typeface="Arial" panose="020B0604020202020204" pitchFamily="34" charset="0"/>
            </a:endParaRPr>
          </a:p>
          <a:p>
            <a:pPr lvl="0"/>
            <a:r>
              <a:rPr lang="en-US" sz="2400" dirty="0">
                <a:solidFill>
                  <a:schemeClr val="tx1"/>
                </a:solidFill>
                <a:latin typeface="Arial" panose="020B0604020202020204" pitchFamily="34" charset="0"/>
                <a:cs typeface="Arial" panose="020B0604020202020204" pitchFamily="34" charset="0"/>
              </a:rPr>
              <a:t>If you have questions or need assistance, please email </a:t>
            </a:r>
            <a:r>
              <a:rPr lang="en-US" sz="2400" dirty="0">
                <a:latin typeface="Arial" panose="020B0604020202020204" pitchFamily="34" charset="0"/>
                <a:cs typeface="Arial" panose="020B0604020202020204" pitchFamily="34" charset="0"/>
                <a:hlinkClick r:id="rId4"/>
              </a:rPr>
              <a:t>UFEngaged@hr.ufl.edu</a:t>
            </a:r>
            <a:r>
              <a:rPr lang="en-US" sz="2400"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4174603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11092B-0707-B111-9216-3838117D002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9C34AC-EF62-621A-A0F5-CF1B4F4AF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73D0C9E-29CD-D27A-B25A-42C1064039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FC340E-4C6D-1637-0978-FF447C88042B}"/>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Employment Operations &amp; Records</a:t>
            </a:r>
          </a:p>
        </p:txBody>
      </p:sp>
      <p:sp>
        <p:nvSpPr>
          <p:cNvPr id="3" name="Text Placeholder 2">
            <a:extLst>
              <a:ext uri="{FF2B5EF4-FFF2-40B4-BE49-F238E27FC236}">
                <a16:creationId xmlns:a16="http://schemas.microsoft.com/office/drawing/2014/main" id="{3F5925AC-045D-4C59-9253-222C0C5250C5}"/>
              </a:ext>
            </a:extLst>
          </p:cNvPr>
          <p:cNvSpPr>
            <a:spLocks noGrp="1"/>
          </p:cNvSpPr>
          <p:nvPr>
            <p:ph type="body" idx="1"/>
          </p:nvPr>
        </p:nvSpPr>
        <p:spPr>
          <a:xfrm>
            <a:off x="477980" y="4872922"/>
            <a:ext cx="4809244"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Jennifer Evans</a:t>
            </a:r>
          </a:p>
        </p:txBody>
      </p:sp>
      <p:sp>
        <p:nvSpPr>
          <p:cNvPr id="14" name="Rectangle 13">
            <a:extLst>
              <a:ext uri="{FF2B5EF4-FFF2-40B4-BE49-F238E27FC236}">
                <a16:creationId xmlns:a16="http://schemas.microsoft.com/office/drawing/2014/main" id="{0333BFEC-D390-87D4-908F-BB840AAB7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E3691E7-DF39-C30C-13E5-65655BCFC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sign, outdoor, clipart&#10;&#10;Description automatically generated">
            <a:extLst>
              <a:ext uri="{FF2B5EF4-FFF2-40B4-BE49-F238E27FC236}">
                <a16:creationId xmlns:a16="http://schemas.microsoft.com/office/drawing/2014/main" id="{C7A18960-2D29-CD5B-0C67-CF176DA58A76}"/>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3844345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9407" rIns="0" bIns="0" rtlCol="0">
            <a:spAutoFit/>
          </a:bodyPr>
          <a:lstStyle/>
          <a:p>
            <a:pPr marL="12700">
              <a:lnSpc>
                <a:spcPct val="100000"/>
              </a:lnSpc>
              <a:spcBef>
                <a:spcPts val="95"/>
              </a:spcBef>
            </a:pPr>
            <a:r>
              <a:rPr dirty="0"/>
              <a:t>Short</a:t>
            </a:r>
            <a:r>
              <a:rPr spc="-125" dirty="0"/>
              <a:t> </a:t>
            </a:r>
            <a:r>
              <a:rPr spc="-10" dirty="0"/>
              <a:t>Work</a:t>
            </a:r>
            <a:r>
              <a:rPr spc="-130" dirty="0"/>
              <a:t> </a:t>
            </a:r>
            <a:r>
              <a:rPr dirty="0"/>
              <a:t>Break</a:t>
            </a:r>
            <a:endParaRPr spc="-10" dirty="0"/>
          </a:p>
        </p:txBody>
      </p:sp>
      <p:sp>
        <p:nvSpPr>
          <p:cNvPr id="3" name="object 3"/>
          <p:cNvSpPr txBox="1"/>
          <p:nvPr/>
        </p:nvSpPr>
        <p:spPr>
          <a:xfrm>
            <a:off x="948688" y="1742543"/>
            <a:ext cx="10558145" cy="3063018"/>
          </a:xfrm>
          <a:prstGeom prst="rect">
            <a:avLst/>
          </a:prstGeom>
        </p:spPr>
        <p:txBody>
          <a:bodyPr vert="horz" wrap="square" lIns="0" tIns="114935" rIns="0" bIns="0" rtlCol="0">
            <a:spAutoFit/>
          </a:bodyPr>
          <a:lstStyle/>
          <a:p>
            <a:pPr marL="12700" marR="0" lvl="0" indent="0" defTabSz="914400" eaLnBrk="1" fontAlgn="auto" latinLnBrk="0" hangingPunct="1">
              <a:lnSpc>
                <a:spcPct val="100000"/>
              </a:lnSpc>
              <a:spcBef>
                <a:spcPts val="900"/>
              </a:spcBef>
              <a:spcAft>
                <a:spcPts val="0"/>
              </a:spcAft>
              <a:buClrTx/>
              <a:buSzTx/>
              <a:buFontTx/>
              <a:buNone/>
              <a:tabLst/>
              <a:defRPr/>
            </a:pPr>
            <a:r>
              <a:rPr kumimoji="0" lang="en-US" sz="2800" b="1" i="0" u="none" strike="noStrike" kern="0" cap="none" spc="0" normalizeH="0" baseline="0" noProof="0" dirty="0">
                <a:ln>
                  <a:noFill/>
                </a:ln>
                <a:solidFill>
                  <a:srgbClr val="4D4D4D"/>
                </a:solidFill>
                <a:effectLst/>
                <a:uLnTx/>
                <a:uFillTx/>
                <a:latin typeface="Calibri"/>
                <a:cs typeface="Calibri"/>
              </a:rPr>
              <a:t>Upcoming</a:t>
            </a:r>
            <a:r>
              <a:rPr kumimoji="0" lang="en-US" sz="2800" b="1" i="0" u="none" strike="noStrike" kern="0" cap="none" spc="-50" normalizeH="0" baseline="0" noProof="0" dirty="0">
                <a:ln>
                  <a:noFill/>
                </a:ln>
                <a:solidFill>
                  <a:srgbClr val="4D4D4D"/>
                </a:solidFill>
                <a:effectLst/>
                <a:uLnTx/>
                <a:uFillTx/>
                <a:latin typeface="Calibri"/>
                <a:cs typeface="Calibri"/>
              </a:rPr>
              <a:t> </a:t>
            </a:r>
            <a:r>
              <a:rPr kumimoji="0" lang="en-US" sz="2800" b="1" i="0" u="none" strike="noStrike" kern="0" cap="none" spc="0" normalizeH="0" baseline="0" noProof="0" dirty="0">
                <a:ln>
                  <a:noFill/>
                </a:ln>
                <a:solidFill>
                  <a:srgbClr val="4D4D4D"/>
                </a:solidFill>
                <a:effectLst/>
                <a:uLnTx/>
                <a:uFillTx/>
                <a:latin typeface="Calibri"/>
                <a:cs typeface="Calibri"/>
              </a:rPr>
              <a:t>Action</a:t>
            </a:r>
            <a:r>
              <a:rPr kumimoji="0" lang="en-US" sz="2800" b="1" i="0" u="none" strike="noStrike" kern="0" cap="none" spc="-60" normalizeH="0" baseline="0" noProof="0" dirty="0">
                <a:ln>
                  <a:noFill/>
                </a:ln>
                <a:solidFill>
                  <a:srgbClr val="4D4D4D"/>
                </a:solidFill>
                <a:effectLst/>
                <a:uLnTx/>
                <a:uFillTx/>
                <a:latin typeface="Calibri"/>
                <a:cs typeface="Calibri"/>
              </a:rPr>
              <a:t> </a:t>
            </a:r>
            <a:r>
              <a:rPr kumimoji="0" lang="en-US" sz="2800" b="1" i="0" u="none" strike="noStrike" kern="0" cap="none" spc="-10" normalizeH="0" baseline="0" noProof="0" dirty="0">
                <a:ln>
                  <a:noFill/>
                </a:ln>
                <a:solidFill>
                  <a:srgbClr val="4D4D4D"/>
                </a:solidFill>
                <a:effectLst/>
                <a:uLnTx/>
                <a:uFillTx/>
                <a:latin typeface="Calibri"/>
                <a:cs typeface="Calibri"/>
              </a:rPr>
              <a:t>Items</a:t>
            </a:r>
            <a:endParaRPr kumimoji="0" lang="en-US" sz="2800" b="0" i="0" u="none" strike="noStrike" kern="0" cap="none" spc="0" normalizeH="0" baseline="0" noProof="0" dirty="0">
              <a:ln>
                <a:noFill/>
              </a:ln>
              <a:solidFill>
                <a:sysClr val="windowText" lastClr="000000"/>
              </a:solidFill>
              <a:effectLst/>
              <a:uLnTx/>
              <a:uFillTx/>
              <a:latin typeface="Calibri"/>
              <a:cs typeface="Calibri"/>
            </a:endParaRPr>
          </a:p>
          <a:p>
            <a:pPr marL="869315" marR="337820" lvl="1" indent="-342900" defTabSz="914400" eaLnBrk="1" fontAlgn="auto" latinLnBrk="0" hangingPunct="1">
              <a:lnSpc>
                <a:spcPts val="1730"/>
              </a:lnSpc>
              <a:spcBef>
                <a:spcPts val="990"/>
              </a:spcBef>
              <a:spcAft>
                <a:spcPts val="0"/>
              </a:spcAft>
              <a:buClrTx/>
              <a:buSzTx/>
              <a:buFont typeface="Wingdings"/>
              <a:buChar char=""/>
              <a:tabLst>
                <a:tab pos="869315" algn="l"/>
              </a:tabLst>
              <a:defRPr/>
            </a:pPr>
            <a:r>
              <a:rPr kumimoji="0" lang="en-US" sz="2400" b="0" i="0" u="none" strike="noStrike" kern="0" cap="none" spc="0" normalizeH="0" baseline="0" noProof="0" dirty="0">
                <a:ln>
                  <a:noFill/>
                </a:ln>
                <a:solidFill>
                  <a:srgbClr val="4D4D4D"/>
                </a:solidFill>
                <a:effectLst/>
                <a:uLnTx/>
                <a:uFillTx/>
                <a:latin typeface="Calibri"/>
                <a:cs typeface="Calibri"/>
              </a:rPr>
              <a:t>Short</a:t>
            </a:r>
            <a:r>
              <a:rPr kumimoji="0" lang="en-US" sz="2400" b="0" i="0" u="none" strike="noStrike" kern="0" cap="none" spc="-25"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work</a:t>
            </a:r>
            <a:r>
              <a:rPr kumimoji="0" lang="en-US" sz="2400" b="0" i="0" u="none" strike="noStrike" kern="0" cap="none" spc="-20"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break file load will take place on </a:t>
            </a:r>
            <a:r>
              <a:rPr kumimoji="0" lang="en-US" sz="2400" b="1" i="0" u="none" strike="noStrike" kern="0" cap="none" spc="0" normalizeH="0" baseline="0" noProof="0" dirty="0">
                <a:ln>
                  <a:noFill/>
                </a:ln>
                <a:solidFill>
                  <a:srgbClr val="4D4D4D"/>
                </a:solidFill>
                <a:effectLst/>
                <a:uLnTx/>
                <a:uFillTx/>
                <a:latin typeface="Calibri"/>
                <a:cs typeface="Calibri"/>
              </a:rPr>
              <a:t>April 17, 2026</a:t>
            </a:r>
          </a:p>
          <a:p>
            <a:pPr marL="412115" marR="0" lvl="0" indent="-342265" defTabSz="914400" eaLnBrk="1" fontAlgn="auto" latinLnBrk="0" hangingPunct="1">
              <a:lnSpc>
                <a:spcPct val="100000"/>
              </a:lnSpc>
              <a:spcBef>
                <a:spcPts val="810"/>
              </a:spcBef>
              <a:spcAft>
                <a:spcPts val="0"/>
              </a:spcAft>
              <a:buClrTx/>
              <a:buSzTx/>
              <a:buFont typeface="Wingdings"/>
              <a:buChar char=""/>
              <a:tabLst>
                <a:tab pos="412115" algn="l"/>
              </a:tabLst>
              <a:defRPr/>
            </a:pPr>
            <a:r>
              <a:rPr kumimoji="0" lang="en-US" sz="2400" b="0" i="0" u="none" strike="noStrike" kern="0" cap="none" spc="0" normalizeH="0" baseline="0" noProof="0" dirty="0">
                <a:ln>
                  <a:noFill/>
                </a:ln>
                <a:solidFill>
                  <a:srgbClr val="4D4D4D"/>
                </a:solidFill>
                <a:effectLst/>
                <a:uLnTx/>
                <a:uFillTx/>
                <a:latin typeface="Calibri"/>
                <a:cs typeface="Calibri"/>
              </a:rPr>
              <a:t>Action</a:t>
            </a:r>
            <a:r>
              <a:rPr kumimoji="0" lang="en-US" sz="2400" b="0" i="0" u="none" strike="noStrike" kern="0" cap="none" spc="-30"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needed</a:t>
            </a:r>
            <a:r>
              <a:rPr kumimoji="0" lang="en-US" sz="2400" b="0" i="0" u="none" strike="noStrike" kern="0" cap="none" spc="-20"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by</a:t>
            </a:r>
            <a:r>
              <a:rPr kumimoji="0" lang="en-US" sz="2400" b="0" i="0" u="none" strike="noStrike" kern="0" cap="none" spc="-30" normalizeH="0" baseline="0" noProof="0" dirty="0">
                <a:ln>
                  <a:noFill/>
                </a:ln>
                <a:solidFill>
                  <a:srgbClr val="4D4D4D"/>
                </a:solidFill>
                <a:effectLst/>
                <a:uLnTx/>
                <a:uFillTx/>
                <a:latin typeface="Calibri"/>
                <a:cs typeface="Calibri"/>
              </a:rPr>
              <a:t> </a:t>
            </a:r>
            <a:r>
              <a:rPr kumimoji="0" lang="en-US" sz="2400" b="0" i="0" u="none" strike="noStrike" kern="0" cap="none" spc="-10" normalizeH="0" baseline="0" noProof="0" dirty="0">
                <a:ln>
                  <a:noFill/>
                </a:ln>
                <a:solidFill>
                  <a:srgbClr val="4D4D4D"/>
                </a:solidFill>
                <a:effectLst/>
                <a:uLnTx/>
                <a:uFillTx/>
                <a:latin typeface="Calibri"/>
                <a:cs typeface="Calibri"/>
              </a:rPr>
              <a:t>departments</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a:p>
            <a:pPr marL="869315" marR="55880" lvl="1" indent="-342900" defTabSz="914400" eaLnBrk="1" fontAlgn="auto" latinLnBrk="0" hangingPunct="1">
              <a:lnSpc>
                <a:spcPts val="1730"/>
              </a:lnSpc>
              <a:spcBef>
                <a:spcPts val="1025"/>
              </a:spcBef>
              <a:spcAft>
                <a:spcPts val="0"/>
              </a:spcAft>
              <a:buClrTx/>
              <a:buSzTx/>
              <a:buFont typeface="Wingdings"/>
              <a:buChar char=""/>
              <a:tabLst>
                <a:tab pos="869315" algn="l"/>
              </a:tabLst>
              <a:defRPr/>
            </a:pPr>
            <a:r>
              <a:rPr kumimoji="0" lang="en-US" sz="2100" b="0" i="0" u="none" strike="noStrike" kern="0" cap="none" spc="-10" normalizeH="0" baseline="0" noProof="0" dirty="0">
                <a:ln>
                  <a:noFill/>
                </a:ln>
                <a:solidFill>
                  <a:srgbClr val="4D4D4D"/>
                </a:solidFill>
                <a:effectLst/>
                <a:uLnTx/>
                <a:uFillTx/>
                <a:latin typeface="Calibri"/>
                <a:cs typeface="Calibri"/>
              </a:rPr>
              <a:t>Verify</a:t>
            </a:r>
            <a:r>
              <a:rPr kumimoji="0" lang="en-US" sz="2100" b="0" i="0" u="none" strike="noStrike" kern="0" cap="none" spc="-25"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all</a:t>
            </a:r>
            <a:r>
              <a:rPr kumimoji="0" lang="en-US" sz="2100" b="0" i="0" u="none" strike="noStrike" kern="0" cap="none" spc="-45"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9-</a:t>
            </a:r>
            <a:r>
              <a:rPr kumimoji="0" lang="en-US" sz="2100" b="0" i="0" u="none" strike="noStrike" kern="0" cap="none" spc="-30"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and</a:t>
            </a:r>
            <a:r>
              <a:rPr kumimoji="0" lang="en-US" sz="2100" b="0" i="0" u="none" strike="noStrike" kern="0" cap="none" spc="-50" normalizeH="0" baseline="0" noProof="0" dirty="0">
                <a:ln>
                  <a:noFill/>
                </a:ln>
                <a:solidFill>
                  <a:srgbClr val="4D4D4D"/>
                </a:solidFill>
                <a:effectLst/>
                <a:uLnTx/>
                <a:uFillTx/>
                <a:latin typeface="Calibri"/>
                <a:cs typeface="Calibri"/>
              </a:rPr>
              <a:t> </a:t>
            </a:r>
            <a:r>
              <a:rPr kumimoji="0" lang="en-US" sz="2100" b="0" i="0" u="none" strike="noStrike" kern="0" cap="none" spc="-10" normalizeH="0" baseline="0" noProof="0" dirty="0">
                <a:ln>
                  <a:noFill/>
                </a:ln>
                <a:solidFill>
                  <a:srgbClr val="4D4D4D"/>
                </a:solidFill>
                <a:effectLst/>
                <a:uLnTx/>
                <a:uFillTx/>
                <a:latin typeface="Calibri"/>
                <a:cs typeface="Calibri"/>
              </a:rPr>
              <a:t>10-</a:t>
            </a:r>
            <a:r>
              <a:rPr kumimoji="0" lang="en-US" sz="2100" b="0" i="0" u="none" strike="noStrike" kern="0" cap="none" spc="0" normalizeH="0" baseline="0" noProof="0" dirty="0">
                <a:ln>
                  <a:noFill/>
                </a:ln>
                <a:solidFill>
                  <a:srgbClr val="4D4D4D"/>
                </a:solidFill>
                <a:effectLst/>
                <a:uLnTx/>
                <a:uFillTx/>
                <a:latin typeface="Calibri"/>
                <a:cs typeface="Calibri"/>
              </a:rPr>
              <a:t>month</a:t>
            </a:r>
            <a:r>
              <a:rPr kumimoji="0" lang="en-US" sz="2100" b="0" i="0" u="none" strike="noStrike" kern="0" cap="none" spc="-30"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employees</a:t>
            </a:r>
            <a:r>
              <a:rPr kumimoji="0" lang="en-US" sz="2100" b="0" i="0" u="none" strike="noStrike" kern="0" cap="none" spc="-35" normalizeH="0" baseline="0" noProof="0" dirty="0">
                <a:ln>
                  <a:noFill/>
                </a:ln>
                <a:solidFill>
                  <a:srgbClr val="4D4D4D"/>
                </a:solidFill>
                <a:effectLst/>
                <a:uLnTx/>
                <a:uFillTx/>
                <a:latin typeface="Calibri"/>
                <a:cs typeface="Calibri"/>
              </a:rPr>
              <a:t> </a:t>
            </a:r>
            <a:r>
              <a:rPr kumimoji="0" lang="en-US" sz="2100" b="0" i="0" u="none" strike="noStrike" kern="0" cap="none" spc="-10" normalizeH="0" baseline="0" noProof="0" dirty="0">
                <a:ln>
                  <a:noFill/>
                </a:ln>
                <a:solidFill>
                  <a:srgbClr val="4D4D4D"/>
                </a:solidFill>
                <a:effectLst/>
                <a:uLnTx/>
                <a:uFillTx/>
                <a:latin typeface="Calibri"/>
                <a:cs typeface="Calibri"/>
              </a:rPr>
              <a:t>(faculty, graduate</a:t>
            </a:r>
            <a:r>
              <a:rPr kumimoji="0" lang="en-US" sz="2100" b="0" i="0" u="none" strike="noStrike" kern="0" cap="none" spc="-30" normalizeH="0" baseline="0" noProof="0" dirty="0">
                <a:ln>
                  <a:noFill/>
                </a:ln>
                <a:solidFill>
                  <a:srgbClr val="4D4D4D"/>
                </a:solidFill>
                <a:effectLst/>
                <a:uLnTx/>
                <a:uFillTx/>
                <a:latin typeface="Calibri"/>
                <a:cs typeface="Calibri"/>
              </a:rPr>
              <a:t> </a:t>
            </a:r>
            <a:r>
              <a:rPr kumimoji="0" lang="en-US" sz="2100" b="0" i="0" u="none" strike="noStrike" kern="0" cap="none" spc="-10" normalizeH="0" baseline="0" noProof="0" dirty="0">
                <a:ln>
                  <a:noFill/>
                </a:ln>
                <a:solidFill>
                  <a:srgbClr val="4D4D4D"/>
                </a:solidFill>
                <a:effectLst/>
                <a:uLnTx/>
                <a:uFillTx/>
                <a:latin typeface="Calibri"/>
                <a:cs typeface="Calibri"/>
              </a:rPr>
              <a:t>assistants,</a:t>
            </a:r>
            <a:r>
              <a:rPr kumimoji="0" lang="en-US" sz="2100" b="0" i="0" u="none" strike="noStrike" kern="0" cap="none" spc="-35"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and</a:t>
            </a:r>
            <a:r>
              <a:rPr kumimoji="0" lang="en-US" sz="2100" b="0" i="0" u="none" strike="noStrike" kern="0" cap="none" spc="-30"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TEAMS)</a:t>
            </a:r>
            <a:r>
              <a:rPr kumimoji="0" lang="en-US" sz="2100" b="0" i="0" u="none" strike="noStrike" kern="0" cap="none" spc="-30"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who</a:t>
            </a:r>
            <a:r>
              <a:rPr kumimoji="0" lang="en-US" sz="2100" b="0" i="0" u="none" strike="noStrike" kern="0" cap="none" spc="-20"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will</a:t>
            </a:r>
            <a:r>
              <a:rPr kumimoji="0" lang="en-US" sz="2100" b="0" i="0" u="none" strike="noStrike" kern="0" cap="none" spc="-25"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not</a:t>
            </a:r>
            <a:r>
              <a:rPr kumimoji="0" lang="en-US" sz="2100" b="0" i="0" u="none" strike="noStrike" kern="0" cap="none" spc="-25" normalizeH="0" baseline="0" noProof="0" dirty="0">
                <a:ln>
                  <a:noFill/>
                </a:ln>
                <a:solidFill>
                  <a:srgbClr val="4D4D4D"/>
                </a:solidFill>
                <a:effectLst/>
                <a:uLnTx/>
                <a:uFillTx/>
                <a:latin typeface="Calibri"/>
                <a:cs typeface="Calibri"/>
              </a:rPr>
              <a:t> </a:t>
            </a:r>
            <a:r>
              <a:rPr kumimoji="0" lang="en-US" sz="2100" b="0" i="0" u="none" strike="noStrike" kern="0" cap="none" spc="-10" normalizeH="0" baseline="0" noProof="0" dirty="0">
                <a:ln>
                  <a:noFill/>
                </a:ln>
                <a:solidFill>
                  <a:srgbClr val="4D4D4D"/>
                </a:solidFill>
                <a:effectLst/>
                <a:uLnTx/>
                <a:uFillTx/>
                <a:latin typeface="Calibri"/>
                <a:cs typeface="Calibri"/>
              </a:rPr>
              <a:t>return </a:t>
            </a:r>
            <a:r>
              <a:rPr kumimoji="0" lang="en-US" sz="2100" b="0" i="0" u="none" strike="noStrike" kern="0" cap="none" spc="0" normalizeH="0" baseline="0" noProof="0" dirty="0">
                <a:ln>
                  <a:noFill/>
                </a:ln>
                <a:solidFill>
                  <a:srgbClr val="4D4D4D"/>
                </a:solidFill>
                <a:effectLst/>
                <a:uLnTx/>
                <a:uFillTx/>
                <a:latin typeface="Calibri"/>
                <a:cs typeface="Calibri"/>
              </a:rPr>
              <a:t>after</a:t>
            </a:r>
            <a:r>
              <a:rPr kumimoji="0" lang="en-US" sz="2100" b="0" i="0" u="none" strike="noStrike" kern="0" cap="none" spc="-30"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Spring</a:t>
            </a:r>
            <a:r>
              <a:rPr kumimoji="0" lang="en-US" sz="2100" b="0" i="0" u="none" strike="noStrike" kern="0" cap="none" spc="-45" normalizeH="0" baseline="0" noProof="0" dirty="0">
                <a:ln>
                  <a:noFill/>
                </a:ln>
                <a:solidFill>
                  <a:srgbClr val="4D4D4D"/>
                </a:solidFill>
                <a:effectLst/>
                <a:uLnTx/>
                <a:uFillTx/>
                <a:latin typeface="Calibri"/>
                <a:cs typeface="Calibri"/>
              </a:rPr>
              <a:t> 2026</a:t>
            </a:r>
            <a:r>
              <a:rPr kumimoji="0" lang="en-US" sz="2100" b="0" i="0" u="none" strike="noStrike" kern="0" cap="none" spc="-25"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are</a:t>
            </a:r>
            <a:r>
              <a:rPr kumimoji="0" lang="en-US" sz="2100" b="0" i="0" u="none" strike="noStrike" kern="0" cap="none" spc="-30" normalizeH="0" baseline="0" noProof="0" dirty="0">
                <a:ln>
                  <a:noFill/>
                </a:ln>
                <a:solidFill>
                  <a:srgbClr val="4D4D4D"/>
                </a:solidFill>
                <a:effectLst/>
                <a:uLnTx/>
                <a:uFillTx/>
                <a:latin typeface="Calibri"/>
                <a:cs typeface="Calibri"/>
              </a:rPr>
              <a:t> </a:t>
            </a:r>
            <a:r>
              <a:rPr kumimoji="0" lang="en-US" sz="2100" b="0" i="0" u="none" strike="noStrike" kern="0" cap="none" spc="-10" normalizeH="0" baseline="0" noProof="0" dirty="0">
                <a:ln>
                  <a:noFill/>
                </a:ln>
                <a:solidFill>
                  <a:srgbClr val="4D4D4D"/>
                </a:solidFill>
                <a:effectLst/>
                <a:uLnTx/>
                <a:uFillTx/>
                <a:latin typeface="Calibri"/>
                <a:cs typeface="Calibri"/>
              </a:rPr>
              <a:t>terminated</a:t>
            </a:r>
            <a:r>
              <a:rPr kumimoji="0" lang="en-US" sz="2100" b="0" i="0" u="none" strike="noStrike" kern="0" cap="none" spc="-35"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in</a:t>
            </a:r>
            <a:r>
              <a:rPr kumimoji="0" lang="en-US" sz="2100" b="0" i="0" u="none" strike="noStrike" kern="0" cap="none" spc="-40" normalizeH="0" baseline="0" noProof="0" dirty="0">
                <a:ln>
                  <a:noFill/>
                </a:ln>
                <a:solidFill>
                  <a:srgbClr val="4D4D4D"/>
                </a:solidFill>
                <a:effectLst/>
                <a:uLnTx/>
                <a:uFillTx/>
                <a:latin typeface="Calibri"/>
                <a:cs typeface="Calibri"/>
              </a:rPr>
              <a:t> </a:t>
            </a:r>
            <a:r>
              <a:rPr kumimoji="0" lang="en-US" sz="2100" b="0" i="0" u="none" strike="noStrike" kern="0" cap="none" spc="-10" normalizeH="0" baseline="0" noProof="0" dirty="0">
                <a:ln>
                  <a:noFill/>
                </a:ln>
                <a:solidFill>
                  <a:srgbClr val="4D4D4D"/>
                </a:solidFill>
                <a:effectLst/>
                <a:uLnTx/>
                <a:uFillTx/>
                <a:latin typeface="Calibri"/>
                <a:cs typeface="Calibri"/>
              </a:rPr>
              <a:t>myUFL</a:t>
            </a:r>
            <a:endParaRPr kumimoji="0" lang="en-US" sz="2100" b="0" i="0" u="none" strike="noStrike" kern="0" cap="none" spc="0" normalizeH="0" baseline="0" noProof="0" dirty="0">
              <a:ln>
                <a:noFill/>
              </a:ln>
              <a:solidFill>
                <a:sysClr val="windowText" lastClr="000000"/>
              </a:solidFill>
              <a:effectLst/>
              <a:uLnTx/>
              <a:uFillTx/>
              <a:latin typeface="Calibri"/>
              <a:cs typeface="Calibri"/>
            </a:endParaRPr>
          </a:p>
          <a:p>
            <a:pPr marL="869315" marR="337820" lvl="1" indent="-342900" defTabSz="914400" eaLnBrk="1" fontAlgn="auto" latinLnBrk="0" hangingPunct="1">
              <a:lnSpc>
                <a:spcPts val="1730"/>
              </a:lnSpc>
              <a:spcBef>
                <a:spcPts val="990"/>
              </a:spcBef>
              <a:spcAft>
                <a:spcPts val="0"/>
              </a:spcAft>
              <a:buClrTx/>
              <a:buSzTx/>
              <a:buFont typeface="Wingdings"/>
              <a:buChar char=""/>
              <a:tabLst>
                <a:tab pos="869315" algn="l"/>
              </a:tabLst>
              <a:defRPr/>
            </a:pPr>
            <a:r>
              <a:rPr kumimoji="0" lang="en-US" sz="2100" b="0" i="0" u="none" strike="noStrike" kern="0" cap="none" spc="0" normalizeH="0" baseline="0" noProof="0" dirty="0">
                <a:ln>
                  <a:noFill/>
                </a:ln>
                <a:solidFill>
                  <a:srgbClr val="4D4D4D"/>
                </a:solidFill>
                <a:effectLst/>
                <a:uLnTx/>
                <a:uFillTx/>
                <a:latin typeface="Calibri"/>
                <a:cs typeface="Calibri"/>
              </a:rPr>
              <a:t>If</a:t>
            </a:r>
            <a:r>
              <a:rPr kumimoji="0" lang="en-US" sz="2100" b="0" i="0" u="none" strike="noStrike" kern="0" cap="none" spc="-50" normalizeH="0" baseline="0" noProof="0" dirty="0">
                <a:ln>
                  <a:noFill/>
                </a:ln>
                <a:solidFill>
                  <a:srgbClr val="4D4D4D"/>
                </a:solidFill>
                <a:effectLst/>
                <a:uLnTx/>
                <a:uFillTx/>
                <a:latin typeface="Calibri"/>
                <a:cs typeface="Calibri"/>
              </a:rPr>
              <a:t> </a:t>
            </a:r>
            <a:r>
              <a:rPr kumimoji="0" lang="en-US" sz="2100" b="0" i="0" u="none" strike="noStrike" kern="0" cap="none" spc="-10" normalizeH="0" baseline="0" noProof="0" dirty="0">
                <a:ln>
                  <a:noFill/>
                </a:ln>
                <a:solidFill>
                  <a:srgbClr val="4D4D4D"/>
                </a:solidFill>
                <a:effectLst/>
                <a:uLnTx/>
                <a:uFillTx/>
                <a:latin typeface="Calibri"/>
                <a:cs typeface="Calibri"/>
              </a:rPr>
              <a:t>necessary,</a:t>
            </a:r>
            <a:r>
              <a:rPr kumimoji="0" lang="en-US" sz="2100" b="0" i="0" u="none" strike="noStrike" kern="0" cap="none" spc="-40"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enter</a:t>
            </a:r>
            <a:r>
              <a:rPr kumimoji="0" lang="en-US" sz="2100" b="0" i="0" u="none" strike="noStrike" kern="0" cap="none" spc="-45" normalizeH="0" baseline="0" noProof="0" dirty="0">
                <a:ln>
                  <a:noFill/>
                </a:ln>
                <a:solidFill>
                  <a:srgbClr val="4D4D4D"/>
                </a:solidFill>
                <a:effectLst/>
                <a:uLnTx/>
                <a:uFillTx/>
                <a:latin typeface="Calibri"/>
                <a:cs typeface="Calibri"/>
              </a:rPr>
              <a:t> </a:t>
            </a:r>
            <a:r>
              <a:rPr kumimoji="0" lang="en-US" sz="2100" b="0" i="0" u="none" strike="noStrike" kern="0" cap="none" spc="-10" normalizeH="0" baseline="0" noProof="0" dirty="0">
                <a:ln>
                  <a:noFill/>
                </a:ln>
                <a:solidFill>
                  <a:srgbClr val="4D4D4D"/>
                </a:solidFill>
                <a:effectLst/>
                <a:uLnTx/>
                <a:uFillTx/>
                <a:latin typeface="Calibri"/>
                <a:cs typeface="Calibri"/>
              </a:rPr>
              <a:t>end-of-</a:t>
            </a:r>
            <a:r>
              <a:rPr kumimoji="0" lang="en-US" sz="2100" b="0" i="0" u="none" strike="noStrike" kern="0" cap="none" spc="0" normalizeH="0" baseline="0" noProof="0" dirty="0">
                <a:ln>
                  <a:noFill/>
                </a:ln>
                <a:solidFill>
                  <a:srgbClr val="4D4D4D"/>
                </a:solidFill>
                <a:effectLst/>
                <a:uLnTx/>
                <a:uFillTx/>
                <a:latin typeface="Calibri"/>
                <a:cs typeface="Calibri"/>
              </a:rPr>
              <a:t>semester</a:t>
            </a:r>
            <a:r>
              <a:rPr kumimoji="0" lang="en-US" sz="2100" b="0" i="0" u="none" strike="noStrike" kern="0" cap="none" spc="-40" normalizeH="0" baseline="0" noProof="0" dirty="0">
                <a:ln>
                  <a:noFill/>
                </a:ln>
                <a:solidFill>
                  <a:srgbClr val="4D4D4D"/>
                </a:solidFill>
                <a:effectLst/>
                <a:uLnTx/>
                <a:uFillTx/>
                <a:latin typeface="Calibri"/>
                <a:cs typeface="Calibri"/>
              </a:rPr>
              <a:t> </a:t>
            </a:r>
            <a:r>
              <a:rPr kumimoji="0" lang="en-US" sz="2100" b="0" i="0" u="none" strike="noStrike" kern="0" cap="none" spc="-10" normalizeH="0" baseline="0" noProof="0" dirty="0">
                <a:ln>
                  <a:noFill/>
                </a:ln>
                <a:solidFill>
                  <a:srgbClr val="4D4D4D"/>
                </a:solidFill>
                <a:effectLst/>
                <a:uLnTx/>
                <a:uFillTx/>
                <a:latin typeface="Calibri"/>
                <a:cs typeface="Calibri"/>
              </a:rPr>
              <a:t>terminations </a:t>
            </a:r>
            <a:r>
              <a:rPr kumimoji="0" lang="en-US" sz="2100" b="0" i="0" u="none" strike="noStrike" kern="0" cap="none" spc="0" normalizeH="0" baseline="0" noProof="0" dirty="0">
                <a:ln>
                  <a:noFill/>
                </a:ln>
                <a:solidFill>
                  <a:srgbClr val="4D4D4D"/>
                </a:solidFill>
                <a:effectLst/>
                <a:uLnTx/>
                <a:uFillTx/>
                <a:latin typeface="Calibri"/>
                <a:cs typeface="Calibri"/>
              </a:rPr>
              <a:t>PRIOR</a:t>
            </a:r>
            <a:r>
              <a:rPr kumimoji="0" lang="en-US" sz="2100" b="0" i="0" u="none" strike="noStrike" kern="0" cap="none" spc="-30"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to</a:t>
            </a:r>
            <a:r>
              <a:rPr kumimoji="0" lang="en-US" sz="2100" b="0" i="0" u="none" strike="noStrike" kern="0" cap="none" spc="-20" normalizeH="0" baseline="0" noProof="0" dirty="0">
                <a:ln>
                  <a:noFill/>
                </a:ln>
                <a:solidFill>
                  <a:srgbClr val="4D4D4D"/>
                </a:solidFill>
                <a:effectLst/>
                <a:uLnTx/>
                <a:uFillTx/>
                <a:latin typeface="Calibri"/>
                <a:cs typeface="Calibri"/>
              </a:rPr>
              <a:t> </a:t>
            </a:r>
            <a:r>
              <a:rPr kumimoji="0" lang="en-US" sz="2100" b="1" i="0" u="none" strike="noStrike" kern="0" cap="none" spc="0" normalizeH="0" baseline="0" noProof="0" dirty="0">
                <a:ln>
                  <a:noFill/>
                </a:ln>
                <a:solidFill>
                  <a:srgbClr val="4D4D4D"/>
                </a:solidFill>
                <a:effectLst/>
                <a:uLnTx/>
                <a:uFillTx/>
                <a:latin typeface="Calibri"/>
                <a:cs typeface="Calibri"/>
              </a:rPr>
              <a:t>April</a:t>
            </a:r>
            <a:r>
              <a:rPr kumimoji="0" lang="en-US" sz="2100" b="1" i="0" u="none" strike="noStrike" kern="0" cap="none" spc="-30" normalizeH="0" baseline="0" noProof="0" dirty="0">
                <a:ln>
                  <a:noFill/>
                </a:ln>
                <a:solidFill>
                  <a:srgbClr val="4D4D4D"/>
                </a:solidFill>
                <a:effectLst/>
                <a:uLnTx/>
                <a:uFillTx/>
                <a:latin typeface="Calibri"/>
                <a:cs typeface="Calibri"/>
              </a:rPr>
              <a:t> </a:t>
            </a:r>
            <a:r>
              <a:rPr kumimoji="0" lang="en-US" sz="2100" b="1" i="0" u="none" strike="noStrike" kern="0" cap="none" spc="0" normalizeH="0" baseline="0" noProof="0" dirty="0">
                <a:ln>
                  <a:noFill/>
                </a:ln>
                <a:solidFill>
                  <a:srgbClr val="4D4D4D"/>
                </a:solidFill>
                <a:effectLst/>
                <a:uLnTx/>
                <a:uFillTx/>
                <a:latin typeface="Calibri"/>
                <a:cs typeface="Calibri"/>
              </a:rPr>
              <a:t>16,</a:t>
            </a:r>
            <a:r>
              <a:rPr kumimoji="0" lang="en-US" sz="2100" b="1" i="0" u="none" strike="noStrike" kern="0" cap="none" spc="-20" normalizeH="0" baseline="0" noProof="0" dirty="0">
                <a:ln>
                  <a:noFill/>
                </a:ln>
                <a:solidFill>
                  <a:srgbClr val="4D4D4D"/>
                </a:solidFill>
                <a:effectLst/>
                <a:uLnTx/>
                <a:uFillTx/>
                <a:latin typeface="Calibri"/>
                <a:cs typeface="Calibri"/>
              </a:rPr>
              <a:t> 2026</a:t>
            </a:r>
            <a:endParaRPr kumimoji="0" lang="en-US" sz="2100" b="1" i="0" u="none" strike="noStrike" kern="0" cap="none" spc="0" normalizeH="0" baseline="0" noProof="0" dirty="0">
              <a:ln>
                <a:noFill/>
              </a:ln>
              <a:solidFill>
                <a:sysClr val="windowText" lastClr="000000"/>
              </a:solidFill>
              <a:effectLst/>
              <a:uLnTx/>
              <a:uFillTx/>
              <a:latin typeface="Calibri"/>
              <a:cs typeface="Calibri"/>
            </a:endParaRPr>
          </a:p>
          <a:p>
            <a:pPr marL="1783714" marR="0" lvl="3" indent="-342900" defTabSz="914400" eaLnBrk="1" fontAlgn="auto" latinLnBrk="0" hangingPunct="1">
              <a:lnSpc>
                <a:spcPct val="100000"/>
              </a:lnSpc>
              <a:spcBef>
                <a:spcPts val="305"/>
              </a:spcBef>
              <a:spcAft>
                <a:spcPts val="0"/>
              </a:spcAft>
              <a:buClrTx/>
              <a:buSzTx/>
              <a:buFont typeface="Wingdings"/>
              <a:buChar char=""/>
              <a:tabLst>
                <a:tab pos="1783714" algn="l"/>
              </a:tabLst>
              <a:defRPr/>
            </a:pPr>
            <a:r>
              <a:rPr kumimoji="0" lang="en-US" sz="2100" b="0" i="0" u="none" strike="noStrike" kern="0" cap="none" spc="-10" normalizeH="0" baseline="0" noProof="0" dirty="0">
                <a:ln>
                  <a:noFill/>
                </a:ln>
                <a:solidFill>
                  <a:srgbClr val="4D4D4D"/>
                </a:solidFill>
                <a:effectLst/>
                <a:uLnTx/>
                <a:uFillTx/>
                <a:latin typeface="Calibri"/>
                <a:cs typeface="Calibri"/>
              </a:rPr>
              <a:t>9-</a:t>
            </a:r>
            <a:r>
              <a:rPr kumimoji="0" lang="en-US" sz="2100" b="0" i="0" u="none" strike="noStrike" kern="0" cap="none" spc="0" normalizeH="0" baseline="0" noProof="0" dirty="0">
                <a:ln>
                  <a:noFill/>
                </a:ln>
                <a:solidFill>
                  <a:srgbClr val="4D4D4D"/>
                </a:solidFill>
                <a:effectLst/>
                <a:uLnTx/>
                <a:uFillTx/>
                <a:latin typeface="Calibri"/>
                <a:cs typeface="Calibri"/>
              </a:rPr>
              <a:t>month</a:t>
            </a:r>
            <a:r>
              <a:rPr kumimoji="0" lang="en-US" sz="2100" b="0" i="0" u="none" strike="noStrike" kern="0" cap="none" spc="-65"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employees:</a:t>
            </a:r>
            <a:r>
              <a:rPr kumimoji="0" lang="en-US" sz="2100" b="0" i="0" u="none" strike="noStrike" kern="0" cap="none" spc="-70" normalizeH="0" baseline="0" noProof="0" dirty="0">
                <a:ln>
                  <a:noFill/>
                </a:ln>
                <a:solidFill>
                  <a:srgbClr val="4D4D4D"/>
                </a:solidFill>
                <a:effectLst/>
                <a:uLnTx/>
                <a:uFillTx/>
                <a:latin typeface="Calibri"/>
                <a:cs typeface="Calibri"/>
              </a:rPr>
              <a:t> </a:t>
            </a:r>
            <a:r>
              <a:rPr kumimoji="0" lang="en-US" sz="2100" b="0" i="0" u="none" strike="noStrike" kern="0" cap="none" spc="-10" normalizeH="0" baseline="0" noProof="0" dirty="0">
                <a:ln>
                  <a:noFill/>
                </a:ln>
                <a:solidFill>
                  <a:srgbClr val="4D4D4D"/>
                </a:solidFill>
                <a:effectLst/>
                <a:uLnTx/>
                <a:uFillTx/>
                <a:latin typeface="Calibri"/>
                <a:cs typeface="Calibri"/>
              </a:rPr>
              <a:t>5/16/26</a:t>
            </a:r>
            <a:endParaRPr kumimoji="0" lang="en-US" sz="2100" b="0" i="0" u="none" strike="noStrike" kern="0" cap="none" spc="0" normalizeH="0" baseline="0" noProof="0" dirty="0">
              <a:ln>
                <a:noFill/>
              </a:ln>
              <a:solidFill>
                <a:sysClr val="windowText" lastClr="000000"/>
              </a:solidFill>
              <a:effectLst/>
              <a:uLnTx/>
              <a:uFillTx/>
              <a:latin typeface="Calibri"/>
              <a:cs typeface="Calibri"/>
            </a:endParaRPr>
          </a:p>
          <a:p>
            <a:pPr marL="1783714" marR="0" lvl="3" indent="-342900" defTabSz="914400" eaLnBrk="1" fontAlgn="auto" latinLnBrk="0" hangingPunct="1">
              <a:lnSpc>
                <a:spcPct val="100000"/>
              </a:lnSpc>
              <a:spcBef>
                <a:spcPts val="810"/>
              </a:spcBef>
              <a:spcAft>
                <a:spcPts val="0"/>
              </a:spcAft>
              <a:buClrTx/>
              <a:buSzTx/>
              <a:buFont typeface="Wingdings"/>
              <a:buChar char=""/>
              <a:tabLst>
                <a:tab pos="1783714" algn="l"/>
              </a:tabLst>
              <a:defRPr/>
            </a:pPr>
            <a:r>
              <a:rPr kumimoji="0" lang="en-US" sz="2100" b="0" i="0" u="none" strike="noStrike" kern="0" cap="none" spc="-20" normalizeH="0" baseline="0" noProof="0" dirty="0">
                <a:ln>
                  <a:noFill/>
                </a:ln>
                <a:solidFill>
                  <a:srgbClr val="4D4D4D"/>
                </a:solidFill>
                <a:effectLst/>
                <a:uLnTx/>
                <a:uFillTx/>
                <a:latin typeface="Calibri"/>
                <a:cs typeface="Calibri"/>
              </a:rPr>
              <a:t>10-</a:t>
            </a:r>
            <a:r>
              <a:rPr kumimoji="0" lang="en-US" sz="2100" b="0" i="0" u="none" strike="noStrike" kern="0" cap="none" spc="0" normalizeH="0" baseline="0" noProof="0" dirty="0">
                <a:ln>
                  <a:noFill/>
                </a:ln>
                <a:solidFill>
                  <a:srgbClr val="4D4D4D"/>
                </a:solidFill>
                <a:effectLst/>
                <a:uLnTx/>
                <a:uFillTx/>
                <a:latin typeface="Calibri"/>
                <a:cs typeface="Calibri"/>
              </a:rPr>
              <a:t>month</a:t>
            </a:r>
            <a:r>
              <a:rPr kumimoji="0" lang="en-US" sz="2100" b="0" i="0" u="none" strike="noStrike" kern="0" cap="none" spc="-50"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employees:</a:t>
            </a:r>
            <a:r>
              <a:rPr kumimoji="0" lang="en-US" sz="2100" b="0" i="0" u="none" strike="noStrike" kern="0" cap="none" spc="-55" normalizeH="0" baseline="0" noProof="0" dirty="0">
                <a:ln>
                  <a:noFill/>
                </a:ln>
                <a:solidFill>
                  <a:srgbClr val="4D4D4D"/>
                </a:solidFill>
                <a:effectLst/>
                <a:uLnTx/>
                <a:uFillTx/>
                <a:latin typeface="Calibri"/>
                <a:cs typeface="Calibri"/>
              </a:rPr>
              <a:t> </a:t>
            </a:r>
            <a:r>
              <a:rPr kumimoji="0" lang="en-US" sz="2100" b="0" i="0" u="none" strike="noStrike" kern="0" cap="none" spc="-10" normalizeH="0" baseline="0" noProof="0" dirty="0">
                <a:ln>
                  <a:noFill/>
                </a:ln>
                <a:solidFill>
                  <a:srgbClr val="4D4D4D"/>
                </a:solidFill>
                <a:effectLst/>
                <a:uLnTx/>
                <a:uFillTx/>
                <a:latin typeface="Calibri"/>
                <a:cs typeface="Calibri"/>
              </a:rPr>
              <a:t>6/2/26</a:t>
            </a:r>
            <a:endParaRPr kumimoji="0" lang="en-US" sz="2100" b="0" i="0" u="none" strike="noStrike" kern="0" cap="none" spc="0" normalizeH="0" baseline="0" noProof="0" dirty="0">
              <a:ln>
                <a:noFill/>
              </a:ln>
              <a:solidFill>
                <a:sysClr val="windowText" lastClr="000000"/>
              </a:solidFill>
              <a:effectLst/>
              <a:uLnTx/>
              <a:uFillTx/>
              <a:latin typeface="Calibri"/>
              <a:cs typeface="Calibri"/>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D516E-7261-6C7C-9423-DF334B10893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012AA18-7FF9-4A9E-A834-E75B2AC5FC66}"/>
              </a:ext>
            </a:extLst>
          </p:cNvPr>
          <p:cNvSpPr txBox="1">
            <a:spLocks noGrp="1"/>
          </p:cNvSpPr>
          <p:nvPr>
            <p:ph type="title"/>
          </p:nvPr>
        </p:nvSpPr>
        <p:spPr>
          <a:prstGeom prst="rect">
            <a:avLst/>
          </a:prstGeom>
        </p:spPr>
        <p:txBody>
          <a:bodyPr vert="horz" wrap="square" lIns="0" tIns="89407" rIns="0" bIns="0" rtlCol="0">
            <a:spAutoFit/>
          </a:bodyPr>
          <a:lstStyle/>
          <a:p>
            <a:pPr marL="12700">
              <a:lnSpc>
                <a:spcPct val="100000"/>
              </a:lnSpc>
              <a:spcBef>
                <a:spcPts val="95"/>
              </a:spcBef>
            </a:pPr>
            <a:r>
              <a:rPr dirty="0"/>
              <a:t>Short</a:t>
            </a:r>
            <a:r>
              <a:rPr spc="-125" dirty="0"/>
              <a:t> </a:t>
            </a:r>
            <a:r>
              <a:rPr spc="-10" dirty="0"/>
              <a:t>Work</a:t>
            </a:r>
            <a:r>
              <a:rPr spc="-130" dirty="0"/>
              <a:t> </a:t>
            </a:r>
            <a:r>
              <a:rPr dirty="0"/>
              <a:t>Break</a:t>
            </a:r>
            <a:r>
              <a:rPr lang="en-US" dirty="0"/>
              <a:t> Cont.</a:t>
            </a:r>
            <a:endParaRPr spc="-10" dirty="0"/>
          </a:p>
        </p:txBody>
      </p:sp>
      <p:sp>
        <p:nvSpPr>
          <p:cNvPr id="3" name="object 3">
            <a:extLst>
              <a:ext uri="{FF2B5EF4-FFF2-40B4-BE49-F238E27FC236}">
                <a16:creationId xmlns:a16="http://schemas.microsoft.com/office/drawing/2014/main" id="{38361787-D836-083E-41BB-DA2650BD8EB8}"/>
              </a:ext>
            </a:extLst>
          </p:cNvPr>
          <p:cNvSpPr txBox="1"/>
          <p:nvPr/>
        </p:nvSpPr>
        <p:spPr>
          <a:xfrm>
            <a:off x="948688" y="1742543"/>
            <a:ext cx="10558145" cy="3357971"/>
          </a:xfrm>
          <a:prstGeom prst="rect">
            <a:avLst/>
          </a:prstGeom>
        </p:spPr>
        <p:txBody>
          <a:bodyPr vert="horz" wrap="square" lIns="0" tIns="114935" rIns="0" bIns="0" rtlCol="0">
            <a:spAutoFit/>
          </a:bodyPr>
          <a:lstStyle/>
          <a:p>
            <a:pPr marL="38100" marR="0" lvl="0" indent="0" defTabSz="914400" eaLnBrk="1" fontAlgn="auto" latinLnBrk="0" hangingPunct="1">
              <a:lnSpc>
                <a:spcPct val="100000"/>
              </a:lnSpc>
              <a:spcBef>
                <a:spcPts val="905"/>
              </a:spcBef>
              <a:spcAft>
                <a:spcPts val="0"/>
              </a:spcAft>
              <a:buClrTx/>
              <a:buSzTx/>
              <a:buFontTx/>
              <a:buNone/>
              <a:tabLst/>
              <a:defRPr/>
            </a:pPr>
            <a:r>
              <a:rPr kumimoji="0" sz="2800" b="1" i="0" u="none" strike="noStrike" kern="0" cap="none" spc="-10" normalizeH="0" baseline="0" noProof="0" dirty="0">
                <a:ln>
                  <a:noFill/>
                </a:ln>
                <a:solidFill>
                  <a:srgbClr val="4D4D4D"/>
                </a:solidFill>
                <a:effectLst/>
                <a:uLnTx/>
                <a:uFillTx/>
                <a:latin typeface="Calibri"/>
                <a:cs typeface="Calibri"/>
              </a:rPr>
              <a:t>Navigation</a:t>
            </a:r>
            <a:r>
              <a:rPr kumimoji="0" sz="2800" b="1" i="0" u="none" strike="noStrike" kern="0" cap="none" spc="-60" normalizeH="0" baseline="0" noProof="0" dirty="0">
                <a:ln>
                  <a:noFill/>
                </a:ln>
                <a:solidFill>
                  <a:srgbClr val="4D4D4D"/>
                </a:solidFill>
                <a:effectLst/>
                <a:uLnTx/>
                <a:uFillTx/>
                <a:latin typeface="Calibri"/>
                <a:cs typeface="Calibri"/>
              </a:rPr>
              <a:t> </a:t>
            </a:r>
            <a:r>
              <a:rPr kumimoji="0" sz="2800" b="1" i="0" u="none" strike="noStrike" kern="0" cap="none" spc="0" normalizeH="0" baseline="0" noProof="0" dirty="0">
                <a:ln>
                  <a:noFill/>
                </a:ln>
                <a:solidFill>
                  <a:srgbClr val="4D4D4D"/>
                </a:solidFill>
                <a:effectLst/>
                <a:uLnTx/>
                <a:uFillTx/>
                <a:latin typeface="Calibri"/>
                <a:cs typeface="Calibri"/>
              </a:rPr>
              <a:t>&amp;</a:t>
            </a:r>
            <a:r>
              <a:rPr kumimoji="0" sz="2800" b="1" i="0" u="none" strike="noStrike" kern="0" cap="none" spc="-50" normalizeH="0" baseline="0" noProof="0" dirty="0">
                <a:ln>
                  <a:noFill/>
                </a:ln>
                <a:solidFill>
                  <a:srgbClr val="4D4D4D"/>
                </a:solidFill>
                <a:effectLst/>
                <a:uLnTx/>
                <a:uFillTx/>
                <a:latin typeface="Calibri"/>
                <a:cs typeface="Calibri"/>
              </a:rPr>
              <a:t> </a:t>
            </a:r>
            <a:r>
              <a:rPr kumimoji="0" sz="2800" b="1" i="0" u="none" strike="noStrike" kern="0" cap="none" spc="-10" normalizeH="0" baseline="0" noProof="0" dirty="0">
                <a:ln>
                  <a:noFill/>
                </a:ln>
                <a:solidFill>
                  <a:srgbClr val="4D4D4D"/>
                </a:solidFill>
                <a:effectLst/>
                <a:uLnTx/>
                <a:uFillTx/>
                <a:latin typeface="Calibri"/>
                <a:cs typeface="Calibri"/>
              </a:rPr>
              <a:t>Resources</a:t>
            </a:r>
            <a:endParaRPr kumimoji="0" sz="2800" b="0" i="0" u="none" strike="noStrike" kern="0" cap="none" spc="0" normalizeH="0" baseline="0" noProof="0" dirty="0">
              <a:ln>
                <a:noFill/>
              </a:ln>
              <a:solidFill>
                <a:sysClr val="windowText" lastClr="000000"/>
              </a:solidFill>
              <a:effectLst/>
              <a:uLnTx/>
              <a:uFillTx/>
              <a:latin typeface="Calibri"/>
              <a:cs typeface="Calibri"/>
            </a:endParaRPr>
          </a:p>
          <a:p>
            <a:pPr marL="380365" marR="0" lvl="0" indent="-342265" defTabSz="914400" eaLnBrk="1" fontAlgn="auto" latinLnBrk="0" hangingPunct="1">
              <a:lnSpc>
                <a:spcPct val="100000"/>
              </a:lnSpc>
              <a:spcBef>
                <a:spcPts val="720"/>
              </a:spcBef>
              <a:spcAft>
                <a:spcPts val="0"/>
              </a:spcAft>
              <a:buClrTx/>
              <a:buSzTx/>
              <a:buFont typeface="Wingdings"/>
              <a:buChar char=""/>
              <a:tabLst>
                <a:tab pos="380365" algn="l"/>
              </a:tabLst>
              <a:defRPr/>
            </a:pPr>
            <a:r>
              <a:rPr kumimoji="0" sz="2500" b="0" i="0" u="none" strike="noStrike" kern="0" cap="none" spc="-100" normalizeH="0" baseline="0" noProof="0" dirty="0">
                <a:ln>
                  <a:noFill/>
                </a:ln>
                <a:solidFill>
                  <a:srgbClr val="4D4D4D"/>
                </a:solidFill>
                <a:effectLst/>
                <a:uLnTx/>
                <a:uFillTx/>
                <a:latin typeface="Calibri"/>
                <a:cs typeface="Calibri"/>
              </a:rPr>
              <a:t>To</a:t>
            </a:r>
            <a:r>
              <a:rPr kumimoji="0" sz="2500" b="0" i="0" u="none" strike="noStrike" kern="0" cap="none" spc="-55"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review</a:t>
            </a:r>
            <a:r>
              <a:rPr kumimoji="0" sz="2500" b="0" i="0" u="none" strike="noStrike" kern="0" cap="none" spc="-75" normalizeH="0" baseline="0" noProof="0" dirty="0">
                <a:ln>
                  <a:noFill/>
                </a:ln>
                <a:solidFill>
                  <a:srgbClr val="4D4D4D"/>
                </a:solidFill>
                <a:effectLst/>
                <a:uLnTx/>
                <a:uFillTx/>
                <a:latin typeface="Calibri"/>
                <a:cs typeface="Calibri"/>
              </a:rPr>
              <a:t> </a:t>
            </a:r>
            <a:r>
              <a:rPr kumimoji="0" sz="2500" b="0" i="0" u="none" strike="noStrike" kern="0" cap="none" spc="-10" normalizeH="0" baseline="0" noProof="0" dirty="0">
                <a:ln>
                  <a:noFill/>
                </a:ln>
                <a:solidFill>
                  <a:srgbClr val="4D4D4D"/>
                </a:solidFill>
                <a:effectLst/>
                <a:uLnTx/>
                <a:uFillTx/>
                <a:latin typeface="Calibri"/>
                <a:cs typeface="Calibri"/>
              </a:rPr>
              <a:t>employees</a:t>
            </a:r>
            <a:r>
              <a:rPr kumimoji="0" sz="2500" b="0" i="0" u="none" strike="noStrike" kern="0" cap="none" spc="-50"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on</a:t>
            </a:r>
            <a:r>
              <a:rPr kumimoji="0" sz="2500" b="0" i="0" u="none" strike="noStrike" kern="0" cap="none" spc="-75"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short</a:t>
            </a:r>
            <a:r>
              <a:rPr kumimoji="0" sz="2500" b="0" i="0" u="none" strike="noStrike" kern="0" cap="none" spc="-75"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work</a:t>
            </a:r>
            <a:r>
              <a:rPr kumimoji="0" sz="2500" b="0" i="0" u="none" strike="noStrike" kern="0" cap="none" spc="-65"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break</a:t>
            </a:r>
            <a:r>
              <a:rPr kumimoji="0" sz="2500" b="0" i="0" u="none" strike="noStrike" kern="0" cap="none" spc="-50" normalizeH="0" baseline="0" noProof="0" dirty="0">
                <a:ln>
                  <a:noFill/>
                </a:ln>
                <a:solidFill>
                  <a:srgbClr val="4D4D4D"/>
                </a:solidFill>
                <a:effectLst/>
                <a:uLnTx/>
                <a:uFillTx/>
                <a:latin typeface="Calibri"/>
                <a:cs typeface="Calibri"/>
              </a:rPr>
              <a:t> </a:t>
            </a:r>
            <a:r>
              <a:rPr kumimoji="0" sz="2500" b="0" i="0" u="sng" strike="noStrike" kern="0" cap="none" spc="0" normalizeH="0" baseline="0" noProof="0" dirty="0">
                <a:ln>
                  <a:noFill/>
                </a:ln>
                <a:solidFill>
                  <a:srgbClr val="4D4D4D"/>
                </a:solidFill>
                <a:effectLst/>
                <a:uLnTx/>
                <a:uFill>
                  <a:solidFill>
                    <a:srgbClr val="4D4D4D"/>
                  </a:solidFill>
                </a:uFill>
                <a:latin typeface="Calibri"/>
                <a:cs typeface="Calibri"/>
              </a:rPr>
              <a:t>after</a:t>
            </a:r>
            <a:r>
              <a:rPr kumimoji="0" sz="2500" b="0" i="0" u="none" strike="noStrike" kern="0" cap="none" spc="-55"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April</a:t>
            </a:r>
            <a:r>
              <a:rPr kumimoji="0" sz="2500" b="0" i="0" u="none" strike="noStrike" kern="0" cap="none" spc="-60" normalizeH="0" baseline="0" noProof="0" dirty="0">
                <a:ln>
                  <a:noFill/>
                </a:ln>
                <a:solidFill>
                  <a:srgbClr val="4D4D4D"/>
                </a:solidFill>
                <a:effectLst/>
                <a:uLnTx/>
                <a:uFillTx/>
                <a:latin typeface="Calibri"/>
                <a:cs typeface="Calibri"/>
              </a:rPr>
              <a:t> </a:t>
            </a:r>
            <a:r>
              <a:rPr kumimoji="0" lang="en-US" sz="2500" b="0" i="0" u="none" strike="noStrike" kern="0" cap="none" spc="-20" normalizeH="0" baseline="0" noProof="0" dirty="0">
                <a:ln>
                  <a:noFill/>
                </a:ln>
                <a:solidFill>
                  <a:srgbClr val="4D4D4D"/>
                </a:solidFill>
                <a:effectLst/>
                <a:uLnTx/>
                <a:uFillTx/>
                <a:latin typeface="Calibri"/>
                <a:cs typeface="Calibri"/>
              </a:rPr>
              <a:t>17</a:t>
            </a:r>
            <a:r>
              <a:rPr kumimoji="0" sz="2475" b="0" i="0" u="none" strike="noStrike" kern="0" cap="none" spc="-30" normalizeH="0" baseline="25252" noProof="0" dirty="0">
                <a:ln>
                  <a:noFill/>
                </a:ln>
                <a:solidFill>
                  <a:srgbClr val="4D4D4D"/>
                </a:solidFill>
                <a:effectLst/>
                <a:uLnTx/>
                <a:uFillTx/>
                <a:latin typeface="Calibri"/>
                <a:cs typeface="Calibri"/>
              </a:rPr>
              <a:t>th</a:t>
            </a:r>
            <a:endParaRPr kumimoji="0" sz="2475" b="0" i="0" u="none" strike="noStrike" kern="0" cap="none" spc="0" normalizeH="0" baseline="25252" noProof="0" dirty="0">
              <a:ln>
                <a:noFill/>
              </a:ln>
              <a:solidFill>
                <a:sysClr val="windowText" lastClr="000000"/>
              </a:solidFill>
              <a:effectLst/>
              <a:uLnTx/>
              <a:uFillTx/>
              <a:latin typeface="Calibri"/>
              <a:cs typeface="Calibri"/>
            </a:endParaRPr>
          </a:p>
          <a:p>
            <a:pPr marL="838200" marR="63500" lvl="1" indent="-342900" algn="just" defTabSz="914400" eaLnBrk="1" fontAlgn="auto" latinLnBrk="0" hangingPunct="1">
              <a:lnSpc>
                <a:spcPts val="2270"/>
              </a:lnSpc>
              <a:spcBef>
                <a:spcPts val="555"/>
              </a:spcBef>
              <a:spcAft>
                <a:spcPts val="0"/>
              </a:spcAft>
              <a:buClrTx/>
              <a:buSzTx/>
              <a:buFont typeface="Wingdings"/>
              <a:buChar char=""/>
              <a:tabLst>
                <a:tab pos="838200" algn="l"/>
              </a:tabLst>
              <a:defRPr/>
            </a:pPr>
            <a:r>
              <a:rPr kumimoji="0" sz="2100" b="0" i="0" u="none" strike="noStrike" kern="0" cap="none" spc="0" normalizeH="0" baseline="0" noProof="0" dirty="0">
                <a:ln>
                  <a:noFill/>
                </a:ln>
                <a:solidFill>
                  <a:srgbClr val="4D4D4D"/>
                </a:solidFill>
                <a:effectLst/>
                <a:uLnTx/>
                <a:uFillTx/>
                <a:latin typeface="Calibri"/>
                <a:cs typeface="Calibri"/>
              </a:rPr>
              <a:t>Main</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Menu</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&gt;</a:t>
            </a:r>
            <a:r>
              <a:rPr kumimoji="0" sz="2100" b="0" i="0" u="none" strike="noStrike" kern="0" cap="none" spc="-4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Enterprise</a:t>
            </a:r>
            <a:r>
              <a:rPr kumimoji="0" sz="2100" b="0" i="0" u="none" strike="noStrike" kern="0" cap="none" spc="-3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Analytics</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&gt;</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Access</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Enterprise</a:t>
            </a:r>
            <a:r>
              <a:rPr kumimoji="0" sz="2100" b="0" i="0" u="none" strike="noStrike" kern="0" cap="none" spc="-3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Analytics</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&gt;</a:t>
            </a:r>
            <a:r>
              <a:rPr kumimoji="0" sz="2100" b="0" i="0" u="none" strike="noStrike" kern="0" cap="none" spc="-45" normalizeH="0" baseline="0" noProof="0" dirty="0">
                <a:ln>
                  <a:noFill/>
                </a:ln>
                <a:solidFill>
                  <a:srgbClr val="4D4D4D"/>
                </a:solidFill>
                <a:effectLst/>
                <a:uLnTx/>
                <a:uFillTx/>
                <a:latin typeface="Calibri"/>
                <a:cs typeface="Calibri"/>
              </a:rPr>
              <a:t> Team</a:t>
            </a:r>
            <a:r>
              <a:rPr kumimoji="0" sz="2100" b="0" i="0" u="none" strike="noStrike" kern="0" cap="none" spc="-6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Content</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&gt;</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Human Resources</a:t>
            </a:r>
            <a:r>
              <a:rPr kumimoji="0" sz="2100" b="0" i="0" u="none" strike="noStrike" kern="0" cap="none" spc="-35"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Information</a:t>
            </a:r>
            <a:r>
              <a:rPr kumimoji="0" sz="2100" b="0" i="0" u="none" strike="noStrike" kern="0" cap="none" spc="-6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&gt;</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20" normalizeH="0" baseline="0" noProof="0" dirty="0">
                <a:ln>
                  <a:noFill/>
                </a:ln>
                <a:solidFill>
                  <a:srgbClr val="4D4D4D"/>
                </a:solidFill>
                <a:effectLst/>
                <a:uLnTx/>
                <a:uFillTx/>
                <a:latin typeface="Calibri"/>
                <a:cs typeface="Calibri"/>
              </a:rPr>
              <a:t>Workforce</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Information</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&gt;</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Short</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Work</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Break</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Return</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From</a:t>
            </a:r>
            <a:r>
              <a:rPr kumimoji="0" sz="2100" b="0" i="0" u="none" strike="noStrike" kern="0" cap="none" spc="-45"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Break Report</a:t>
            </a:r>
            <a:endParaRPr kumimoji="0" sz="2100" b="0" i="0" u="none" strike="noStrike" kern="0" cap="none" spc="0" normalizeH="0" baseline="0" noProof="0" dirty="0">
              <a:ln>
                <a:noFill/>
              </a:ln>
              <a:solidFill>
                <a:sysClr val="windowText" lastClr="000000"/>
              </a:solidFill>
              <a:effectLst/>
              <a:uLnTx/>
              <a:uFillTx/>
              <a:latin typeface="Calibri"/>
              <a:cs typeface="Calibri"/>
            </a:endParaRPr>
          </a:p>
          <a:p>
            <a:pPr marL="380365" marR="0" lvl="0" indent="-342265" defTabSz="914400" eaLnBrk="1" fontAlgn="auto" latinLnBrk="0" hangingPunct="1">
              <a:lnSpc>
                <a:spcPct val="100000"/>
              </a:lnSpc>
              <a:spcBef>
                <a:spcPts val="720"/>
              </a:spcBef>
              <a:spcAft>
                <a:spcPts val="0"/>
              </a:spcAft>
              <a:buClrTx/>
              <a:buSzTx/>
              <a:buFont typeface="Wingdings"/>
              <a:buChar char=""/>
              <a:tabLst>
                <a:tab pos="380365" algn="l"/>
              </a:tabLst>
              <a:defRPr/>
            </a:pPr>
            <a:r>
              <a:rPr kumimoji="0" sz="2500" b="0" i="0" u="none" strike="noStrike" kern="0" cap="none" spc="0" normalizeH="0" baseline="0" noProof="0" dirty="0">
                <a:ln>
                  <a:noFill/>
                </a:ln>
                <a:solidFill>
                  <a:srgbClr val="4D4D4D"/>
                </a:solidFill>
                <a:effectLst/>
                <a:uLnTx/>
                <a:uFillTx/>
                <a:latin typeface="Calibri"/>
                <a:cs typeface="Calibri"/>
              </a:rPr>
              <a:t>The</a:t>
            </a:r>
            <a:r>
              <a:rPr kumimoji="0" sz="2500" b="0" i="0" u="none" strike="noStrike" kern="0" cap="none" spc="-60"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return</a:t>
            </a:r>
            <a:r>
              <a:rPr kumimoji="0" sz="2500" b="0" i="0" u="none" strike="noStrike" kern="0" cap="none" spc="-45"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from</a:t>
            </a:r>
            <a:r>
              <a:rPr kumimoji="0" sz="2500" b="0" i="0" u="none" strike="noStrike" kern="0" cap="none" spc="-50"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short</a:t>
            </a:r>
            <a:r>
              <a:rPr kumimoji="0" sz="2500" b="0" i="0" u="none" strike="noStrike" kern="0" cap="none" spc="-65"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work</a:t>
            </a:r>
            <a:r>
              <a:rPr kumimoji="0" sz="2500" b="0" i="0" u="none" strike="noStrike" kern="0" cap="none" spc="-50"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break</a:t>
            </a:r>
            <a:r>
              <a:rPr kumimoji="0" sz="2500" b="0" i="0" u="none" strike="noStrike" kern="0" cap="none" spc="-40"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rows</a:t>
            </a:r>
            <a:r>
              <a:rPr kumimoji="0" sz="2500" b="0" i="0" u="none" strike="noStrike" kern="0" cap="none" spc="-55"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will</a:t>
            </a:r>
            <a:r>
              <a:rPr kumimoji="0" sz="2500" b="0" i="0" u="none" strike="noStrike" kern="0" cap="none" spc="-55"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load</a:t>
            </a:r>
            <a:r>
              <a:rPr kumimoji="0" sz="2500" b="0" i="0" u="none" strike="noStrike" kern="0" cap="none" spc="-65"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the</a:t>
            </a:r>
            <a:r>
              <a:rPr kumimoji="0" sz="2500" b="0" i="0" u="none" strike="noStrike" kern="0" cap="none" spc="-55"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week</a:t>
            </a:r>
            <a:r>
              <a:rPr kumimoji="0" lang="en-US" sz="2500" b="0" i="0" u="none" strike="noStrike" kern="0" cap="none" spc="-35" normalizeH="0" baseline="0" noProof="0" dirty="0">
                <a:ln>
                  <a:noFill/>
                </a:ln>
                <a:solidFill>
                  <a:srgbClr val="4D4D4D"/>
                </a:solidFill>
                <a:effectLst/>
                <a:uLnTx/>
                <a:uFillTx/>
                <a:latin typeface="Calibri"/>
                <a:cs typeface="Calibri"/>
              </a:rPr>
              <a:t> of July 6</a:t>
            </a:r>
            <a:r>
              <a:rPr kumimoji="0" lang="en-US" sz="2475" b="0" i="0" u="none" strike="noStrike" kern="0" cap="none" spc="-30" normalizeH="0" baseline="25252" noProof="0" dirty="0">
                <a:ln>
                  <a:noFill/>
                </a:ln>
                <a:solidFill>
                  <a:srgbClr val="4D4D4D"/>
                </a:solidFill>
                <a:effectLst/>
                <a:uLnTx/>
                <a:uFillTx/>
                <a:latin typeface="Calibri"/>
                <a:cs typeface="Calibri"/>
              </a:rPr>
              <a:t>th</a:t>
            </a:r>
            <a:endParaRPr kumimoji="0" sz="2475" b="0" i="0" u="none" strike="noStrike" kern="0" cap="none" spc="-30" normalizeH="0" baseline="25252" noProof="0" dirty="0">
              <a:ln>
                <a:noFill/>
              </a:ln>
              <a:solidFill>
                <a:srgbClr val="4D4D4D"/>
              </a:solidFill>
              <a:effectLst/>
              <a:uLnTx/>
              <a:uFillTx/>
              <a:latin typeface="Calibri"/>
              <a:cs typeface="Calibri"/>
            </a:endParaRPr>
          </a:p>
          <a:p>
            <a:pPr marL="380365" marR="0" lvl="0" indent="-342265" defTabSz="914400" eaLnBrk="1" fontAlgn="auto" latinLnBrk="0" hangingPunct="1">
              <a:lnSpc>
                <a:spcPct val="100000"/>
              </a:lnSpc>
              <a:spcBef>
                <a:spcPts val="695"/>
              </a:spcBef>
              <a:spcAft>
                <a:spcPts val="0"/>
              </a:spcAft>
              <a:buClrTx/>
              <a:buSzTx/>
              <a:buFont typeface="Wingdings"/>
              <a:buChar char=""/>
              <a:tabLst>
                <a:tab pos="380365" algn="l"/>
              </a:tabLst>
              <a:defRPr/>
            </a:pPr>
            <a:r>
              <a:rPr kumimoji="0" sz="2500" b="0" i="0" u="none" strike="noStrike" kern="0" cap="none" spc="0" normalizeH="0" baseline="0" noProof="0" dirty="0">
                <a:ln>
                  <a:noFill/>
                </a:ln>
                <a:solidFill>
                  <a:srgbClr val="4D4D4D"/>
                </a:solidFill>
                <a:effectLst/>
                <a:uLnTx/>
                <a:uFillTx/>
                <a:latin typeface="Calibri"/>
                <a:cs typeface="Calibri"/>
              </a:rPr>
              <a:t>Instruction</a:t>
            </a:r>
            <a:r>
              <a:rPr kumimoji="0" sz="2500" b="0" i="0" u="none" strike="noStrike" kern="0" cap="none" spc="-110" normalizeH="0" baseline="0" noProof="0" dirty="0">
                <a:ln>
                  <a:noFill/>
                </a:ln>
                <a:solidFill>
                  <a:srgbClr val="4D4D4D"/>
                </a:solidFill>
                <a:effectLst/>
                <a:uLnTx/>
                <a:uFillTx/>
                <a:latin typeface="Calibri"/>
                <a:cs typeface="Calibri"/>
              </a:rPr>
              <a:t> </a:t>
            </a:r>
            <a:r>
              <a:rPr kumimoji="0" sz="2500" b="0" i="0" u="none" strike="noStrike" kern="0" cap="none" spc="-20" normalizeH="0" baseline="0" noProof="0" dirty="0">
                <a:ln>
                  <a:noFill/>
                </a:ln>
                <a:solidFill>
                  <a:srgbClr val="4D4D4D"/>
                </a:solidFill>
                <a:effectLst/>
                <a:uLnTx/>
                <a:uFillTx/>
                <a:latin typeface="Calibri"/>
                <a:cs typeface="Calibri"/>
              </a:rPr>
              <a:t>Guide</a:t>
            </a:r>
            <a:endParaRPr kumimoji="0" sz="2500" b="0" i="0" u="none" strike="noStrike" kern="0" cap="none" spc="0" normalizeH="0" baseline="0" noProof="0" dirty="0">
              <a:ln>
                <a:noFill/>
              </a:ln>
              <a:solidFill>
                <a:sysClr val="windowText" lastClr="000000"/>
              </a:solidFill>
              <a:effectLst/>
              <a:uLnTx/>
              <a:uFillTx/>
              <a:latin typeface="Calibri"/>
              <a:cs typeface="Calibri"/>
            </a:endParaRPr>
          </a:p>
          <a:p>
            <a:pPr marL="837565" marR="0" lvl="1" indent="-342265" defTabSz="914400" eaLnBrk="1" fontAlgn="auto" latinLnBrk="0" hangingPunct="1">
              <a:lnSpc>
                <a:spcPct val="100000"/>
              </a:lnSpc>
              <a:spcBef>
                <a:spcPts val="775"/>
              </a:spcBef>
              <a:spcAft>
                <a:spcPts val="0"/>
              </a:spcAft>
              <a:buClr>
                <a:srgbClr val="4D4D4D"/>
              </a:buClr>
              <a:buSzTx/>
              <a:buFont typeface="Wingdings"/>
              <a:buChar char=""/>
              <a:tabLst>
                <a:tab pos="837565" algn="l"/>
              </a:tabLst>
              <a:defRPr/>
            </a:pPr>
            <a:r>
              <a:rPr kumimoji="0" lang="en-US" sz="2100" b="0" i="0" u="sng" strike="noStrike" kern="0" cap="none" spc="-25" normalizeH="0" baseline="0" noProof="0" dirty="0">
                <a:ln>
                  <a:noFill/>
                </a:ln>
                <a:solidFill>
                  <a:srgbClr val="6FAC46"/>
                </a:solidFill>
                <a:effectLst/>
                <a:uLnTx/>
                <a:uFill>
                  <a:solidFill>
                    <a:srgbClr val="6FAC46"/>
                  </a:solidFill>
                </a:uFill>
                <a:latin typeface="Calibri"/>
                <a:cs typeface="Calibri"/>
              </a:rPr>
              <a:t>https://admin.hr.ufl.edu/short-work-break-2026-docx/</a:t>
            </a:r>
            <a:endParaRPr kumimoji="0" sz="2100" b="0" i="0" u="none" strike="noStrike" kern="0" cap="none" spc="0" normalizeH="0" baseline="0" noProof="0" dirty="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2486336657"/>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F9DCF-BE8F-3354-EAE9-5E8F29F5EF4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E7DC440-448C-BDFB-DA33-C889E912834B}"/>
              </a:ext>
            </a:extLst>
          </p:cNvPr>
          <p:cNvSpPr txBox="1">
            <a:spLocks noGrp="1"/>
          </p:cNvSpPr>
          <p:nvPr>
            <p:ph type="title"/>
          </p:nvPr>
        </p:nvSpPr>
        <p:spPr>
          <a:xfrm>
            <a:off x="916938" y="533241"/>
            <a:ext cx="11046461" cy="767389"/>
          </a:xfrm>
          <a:prstGeom prst="rect">
            <a:avLst/>
          </a:prstGeom>
        </p:spPr>
        <p:txBody>
          <a:bodyPr vert="horz" wrap="square" lIns="0" tIns="89407" rIns="0" bIns="0" rtlCol="0">
            <a:spAutoFit/>
          </a:bodyPr>
          <a:lstStyle/>
          <a:p>
            <a:pPr marL="12700" algn="l">
              <a:lnSpc>
                <a:spcPct val="100000"/>
              </a:lnSpc>
              <a:spcBef>
                <a:spcPts val="95"/>
              </a:spcBef>
            </a:pPr>
            <a:r>
              <a:rPr lang="en-US" spc="-10" dirty="0"/>
              <a:t>Faculty &amp; GA Summer Appointment</a:t>
            </a:r>
            <a:endParaRPr spc="-10" dirty="0"/>
          </a:p>
        </p:txBody>
      </p:sp>
      <p:sp>
        <p:nvSpPr>
          <p:cNvPr id="3" name="object 3">
            <a:extLst>
              <a:ext uri="{FF2B5EF4-FFF2-40B4-BE49-F238E27FC236}">
                <a16:creationId xmlns:a16="http://schemas.microsoft.com/office/drawing/2014/main" id="{913A5175-A76F-F044-3D0E-03DB45BABF6A}"/>
              </a:ext>
            </a:extLst>
          </p:cNvPr>
          <p:cNvSpPr txBox="1"/>
          <p:nvPr/>
        </p:nvSpPr>
        <p:spPr>
          <a:xfrm>
            <a:off x="948688" y="1742543"/>
            <a:ext cx="10558145" cy="3001912"/>
          </a:xfrm>
          <a:prstGeom prst="rect">
            <a:avLst/>
          </a:prstGeom>
        </p:spPr>
        <p:txBody>
          <a:bodyPr vert="horz" wrap="square" lIns="0" tIns="114935" rIns="0" bIns="0" rtlCol="0">
            <a:spAutoFit/>
          </a:bodyPr>
          <a:lstStyle/>
          <a:p>
            <a:pPr marL="12700" marR="0" lvl="0" indent="0" defTabSz="914400" eaLnBrk="1" fontAlgn="auto" latinLnBrk="0" hangingPunct="1">
              <a:lnSpc>
                <a:spcPct val="100000"/>
              </a:lnSpc>
              <a:spcBef>
                <a:spcPts val="860"/>
              </a:spcBef>
              <a:spcAft>
                <a:spcPts val="0"/>
              </a:spcAft>
              <a:buClrTx/>
              <a:buSzTx/>
              <a:buFontTx/>
              <a:buNone/>
              <a:tabLst/>
              <a:defRPr/>
            </a:pPr>
            <a:r>
              <a:rPr kumimoji="0" lang="en-US" sz="2800" b="1" i="0" u="none" strike="noStrike" kern="0" cap="none" spc="0" normalizeH="0" baseline="0" noProof="0" dirty="0">
                <a:ln>
                  <a:noFill/>
                </a:ln>
                <a:solidFill>
                  <a:srgbClr val="4D4D4D"/>
                </a:solidFill>
                <a:effectLst/>
                <a:uLnTx/>
                <a:uFillTx/>
                <a:latin typeface="Calibri"/>
                <a:cs typeface="Calibri"/>
              </a:rPr>
              <a:t>Summer</a:t>
            </a:r>
            <a:r>
              <a:rPr kumimoji="0" lang="en-US" sz="2800" b="1" i="0" u="none" strike="noStrike" kern="0" cap="none" spc="-50" normalizeH="0" baseline="0" noProof="0" dirty="0">
                <a:ln>
                  <a:noFill/>
                </a:ln>
                <a:solidFill>
                  <a:srgbClr val="4D4D4D"/>
                </a:solidFill>
                <a:effectLst/>
                <a:uLnTx/>
                <a:uFillTx/>
                <a:latin typeface="Calibri"/>
                <a:cs typeface="Calibri"/>
              </a:rPr>
              <a:t> </a:t>
            </a:r>
            <a:r>
              <a:rPr kumimoji="0" lang="en-US" sz="2800" b="1" i="0" u="none" strike="noStrike" kern="0" cap="none" spc="0" normalizeH="0" baseline="0" noProof="0" dirty="0">
                <a:ln>
                  <a:noFill/>
                </a:ln>
                <a:solidFill>
                  <a:srgbClr val="4D4D4D"/>
                </a:solidFill>
                <a:effectLst/>
                <a:uLnTx/>
                <a:uFillTx/>
                <a:latin typeface="Calibri"/>
                <a:cs typeface="Calibri"/>
              </a:rPr>
              <a:t>Job</a:t>
            </a:r>
            <a:r>
              <a:rPr kumimoji="0" lang="en-US" sz="2800" b="1" i="0" u="none" strike="noStrike" kern="0" cap="none" spc="-55" normalizeH="0" baseline="0" noProof="0" dirty="0">
                <a:ln>
                  <a:noFill/>
                </a:ln>
                <a:solidFill>
                  <a:srgbClr val="4D4D4D"/>
                </a:solidFill>
                <a:effectLst/>
                <a:uLnTx/>
                <a:uFillTx/>
                <a:latin typeface="Calibri"/>
                <a:cs typeface="Calibri"/>
              </a:rPr>
              <a:t> </a:t>
            </a:r>
            <a:r>
              <a:rPr kumimoji="0" lang="en-US" sz="2800" b="1" i="0" u="none" strike="noStrike" kern="0" cap="none" spc="-20" normalizeH="0" baseline="0" noProof="0" dirty="0">
                <a:ln>
                  <a:noFill/>
                </a:ln>
                <a:solidFill>
                  <a:srgbClr val="4D4D4D"/>
                </a:solidFill>
                <a:effectLst/>
                <a:uLnTx/>
                <a:uFillTx/>
                <a:latin typeface="Calibri"/>
                <a:cs typeface="Calibri"/>
              </a:rPr>
              <a:t>File</a:t>
            </a:r>
            <a:endParaRPr kumimoji="0" lang="en-US" sz="2800" b="0" i="0" u="none" strike="noStrike" kern="0" cap="none" spc="0" normalizeH="0" baseline="0" noProof="0" dirty="0">
              <a:ln>
                <a:noFill/>
              </a:ln>
              <a:solidFill>
                <a:sysClr val="windowText" lastClr="000000"/>
              </a:solidFill>
              <a:effectLst/>
              <a:uLnTx/>
              <a:uFillTx/>
              <a:latin typeface="Calibri"/>
              <a:cs typeface="Calibri"/>
            </a:endParaRPr>
          </a:p>
          <a:p>
            <a:pPr marL="412750" marR="131445" lvl="0" indent="-342900" defTabSz="914400" eaLnBrk="1" fontAlgn="auto" latinLnBrk="0" hangingPunct="1">
              <a:lnSpc>
                <a:spcPts val="2160"/>
              </a:lnSpc>
              <a:spcBef>
                <a:spcPts val="1035"/>
              </a:spcBef>
              <a:spcAft>
                <a:spcPts val="0"/>
              </a:spcAft>
              <a:buClrTx/>
              <a:buSzTx/>
              <a:buFont typeface="Wingdings"/>
              <a:buChar char=""/>
              <a:tabLst>
                <a:tab pos="412750" algn="l"/>
              </a:tabLst>
              <a:defRPr/>
            </a:pPr>
            <a:r>
              <a:rPr kumimoji="0" lang="en-US" sz="2400" b="0" i="0" u="none" strike="noStrike" kern="0" cap="none" spc="0" normalizeH="0" baseline="0" noProof="0" dirty="0">
                <a:ln>
                  <a:noFill/>
                </a:ln>
                <a:solidFill>
                  <a:srgbClr val="4D4D4D"/>
                </a:solidFill>
                <a:effectLst/>
                <a:uLnTx/>
                <a:uFillTx/>
                <a:latin typeface="Calibri"/>
                <a:cs typeface="Calibri"/>
              </a:rPr>
              <a:t>Summer</a:t>
            </a:r>
            <a:r>
              <a:rPr kumimoji="0" lang="en-US" sz="2400" b="0" i="0" u="none" strike="noStrike" kern="0" cap="none" spc="-30" normalizeH="0" baseline="0" noProof="0" dirty="0">
                <a:ln>
                  <a:noFill/>
                </a:ln>
                <a:solidFill>
                  <a:srgbClr val="4D4D4D"/>
                </a:solidFill>
                <a:effectLst/>
                <a:uLnTx/>
                <a:uFillTx/>
                <a:latin typeface="Calibri"/>
                <a:cs typeface="Calibri"/>
              </a:rPr>
              <a:t> </a:t>
            </a:r>
            <a:r>
              <a:rPr kumimoji="0" lang="en-US" sz="2400" b="0" i="0" u="none" strike="noStrike" kern="0" cap="none" spc="-10" normalizeH="0" baseline="0" noProof="0" dirty="0">
                <a:ln>
                  <a:noFill/>
                </a:ln>
                <a:solidFill>
                  <a:srgbClr val="4D4D4D"/>
                </a:solidFill>
                <a:effectLst/>
                <a:uLnTx/>
                <a:uFillTx/>
                <a:latin typeface="Calibri"/>
                <a:cs typeface="Calibri"/>
              </a:rPr>
              <a:t>appointments</a:t>
            </a:r>
            <a:r>
              <a:rPr kumimoji="0" lang="en-US" sz="2400" b="0" i="0" u="none" strike="noStrike" kern="0" cap="none" spc="-35"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for</a:t>
            </a:r>
            <a:r>
              <a:rPr kumimoji="0" lang="en-US" sz="2400" b="0" i="0" u="none" strike="noStrike" kern="0" cap="none" spc="-50" normalizeH="0" baseline="0" noProof="0" dirty="0">
                <a:ln>
                  <a:noFill/>
                </a:ln>
                <a:solidFill>
                  <a:srgbClr val="4D4D4D"/>
                </a:solidFill>
                <a:effectLst/>
                <a:uLnTx/>
                <a:uFillTx/>
                <a:latin typeface="Calibri"/>
                <a:cs typeface="Calibri"/>
              </a:rPr>
              <a:t> </a:t>
            </a:r>
            <a:r>
              <a:rPr kumimoji="0" lang="en-US" sz="2400" b="0" i="0" u="none" strike="noStrike" kern="0" cap="none" spc="-10" normalizeH="0" baseline="0" noProof="0" dirty="0">
                <a:ln>
                  <a:noFill/>
                </a:ln>
                <a:solidFill>
                  <a:srgbClr val="4D4D4D"/>
                </a:solidFill>
                <a:effectLst/>
                <a:uLnTx/>
                <a:uFillTx/>
                <a:latin typeface="Calibri"/>
                <a:cs typeface="Calibri"/>
              </a:rPr>
              <a:t>9-month </a:t>
            </a:r>
            <a:r>
              <a:rPr kumimoji="0" lang="en-US" sz="2400" b="0" i="0" u="none" strike="noStrike" kern="0" cap="none" spc="0" normalizeH="0" baseline="0" noProof="0" dirty="0">
                <a:ln>
                  <a:noFill/>
                </a:ln>
                <a:solidFill>
                  <a:srgbClr val="4D4D4D"/>
                </a:solidFill>
                <a:effectLst/>
                <a:uLnTx/>
                <a:uFillTx/>
                <a:latin typeface="Calibri"/>
                <a:cs typeface="Calibri"/>
              </a:rPr>
              <a:t>faculty</a:t>
            </a:r>
            <a:r>
              <a:rPr kumimoji="0" lang="en-US" sz="2400" b="0" i="0" u="none" strike="noStrike" kern="0" cap="none" spc="-60"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and</a:t>
            </a:r>
            <a:r>
              <a:rPr kumimoji="0" lang="en-US" sz="2400" b="0" i="0" u="none" strike="noStrike" kern="0" cap="none" spc="-60" normalizeH="0" baseline="0" noProof="0" dirty="0">
                <a:ln>
                  <a:noFill/>
                </a:ln>
                <a:solidFill>
                  <a:srgbClr val="4D4D4D"/>
                </a:solidFill>
                <a:effectLst/>
                <a:uLnTx/>
                <a:uFillTx/>
                <a:latin typeface="Calibri"/>
                <a:cs typeface="Calibri"/>
              </a:rPr>
              <a:t> </a:t>
            </a:r>
            <a:r>
              <a:rPr kumimoji="0" lang="en-US" sz="2400" b="0" i="0" u="none" strike="noStrike" kern="0" cap="none" spc="-10" normalizeH="0" baseline="0" noProof="0" dirty="0">
                <a:ln>
                  <a:noFill/>
                </a:ln>
                <a:solidFill>
                  <a:srgbClr val="4D4D4D"/>
                </a:solidFill>
                <a:effectLst/>
                <a:uLnTx/>
                <a:uFillTx/>
                <a:latin typeface="Calibri"/>
                <a:cs typeface="Calibri"/>
              </a:rPr>
              <a:t>graduate</a:t>
            </a:r>
            <a:r>
              <a:rPr kumimoji="0" lang="en-US" sz="2400" b="0" i="0" u="none" strike="noStrike" kern="0" cap="none" spc="-55" normalizeH="0" baseline="0" noProof="0" dirty="0">
                <a:ln>
                  <a:noFill/>
                </a:ln>
                <a:solidFill>
                  <a:srgbClr val="4D4D4D"/>
                </a:solidFill>
                <a:effectLst/>
                <a:uLnTx/>
                <a:uFillTx/>
                <a:latin typeface="Calibri"/>
                <a:cs typeface="Calibri"/>
              </a:rPr>
              <a:t> </a:t>
            </a:r>
            <a:r>
              <a:rPr kumimoji="0" lang="en-US" sz="2400" b="0" i="0" u="none" strike="noStrike" kern="0" cap="none" spc="-10" normalizeH="0" baseline="0" noProof="0" dirty="0">
                <a:ln>
                  <a:noFill/>
                </a:ln>
                <a:solidFill>
                  <a:srgbClr val="4D4D4D"/>
                </a:solidFill>
                <a:effectLst/>
                <a:uLnTx/>
                <a:uFillTx/>
                <a:latin typeface="Calibri"/>
                <a:cs typeface="Calibri"/>
              </a:rPr>
              <a:t>assistants</a:t>
            </a:r>
            <a:r>
              <a:rPr kumimoji="0" lang="en-US" sz="2400" b="0" i="0" u="none" strike="noStrike" kern="0" cap="none" spc="-45"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may</a:t>
            </a:r>
            <a:r>
              <a:rPr kumimoji="0" lang="en-US" sz="2400" b="0" i="0" u="none" strike="noStrike" kern="0" cap="none" spc="-70" normalizeH="0" baseline="0" noProof="0" dirty="0">
                <a:ln>
                  <a:noFill/>
                </a:ln>
                <a:solidFill>
                  <a:srgbClr val="4D4D4D"/>
                </a:solidFill>
                <a:effectLst/>
                <a:uLnTx/>
                <a:uFillTx/>
                <a:latin typeface="Calibri"/>
                <a:cs typeface="Calibri"/>
              </a:rPr>
              <a:t> </a:t>
            </a:r>
            <a:r>
              <a:rPr kumimoji="0" lang="en-US" sz="2400" b="0" i="0" u="none" strike="noStrike" kern="0" cap="none" spc="-25" normalizeH="0" baseline="0" noProof="0" dirty="0">
                <a:ln>
                  <a:noFill/>
                </a:ln>
                <a:solidFill>
                  <a:srgbClr val="4D4D4D"/>
                </a:solidFill>
                <a:effectLst/>
                <a:uLnTx/>
                <a:uFillTx/>
                <a:latin typeface="Calibri"/>
                <a:cs typeface="Calibri"/>
              </a:rPr>
              <a:t>be </a:t>
            </a:r>
            <a:r>
              <a:rPr kumimoji="0" lang="en-US" sz="2400" b="0" i="0" u="none" strike="noStrike" kern="0" cap="none" spc="0" normalizeH="0" baseline="0" noProof="0" dirty="0">
                <a:ln>
                  <a:noFill/>
                </a:ln>
                <a:solidFill>
                  <a:srgbClr val="4D4D4D"/>
                </a:solidFill>
                <a:effectLst/>
                <a:uLnTx/>
                <a:uFillTx/>
                <a:latin typeface="Calibri"/>
                <a:cs typeface="Calibri"/>
              </a:rPr>
              <a:t>processed</a:t>
            </a:r>
            <a:r>
              <a:rPr kumimoji="0" lang="en-US" sz="2400" b="0" i="0" u="none" strike="noStrike" kern="0" cap="none" spc="-35"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via</a:t>
            </a:r>
            <a:r>
              <a:rPr kumimoji="0" lang="en-US" sz="2400" b="0" i="0" u="none" strike="noStrike" kern="0" cap="none" spc="-45"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the</a:t>
            </a:r>
            <a:r>
              <a:rPr kumimoji="0" lang="en-US" sz="2400" b="0" i="0" u="none" strike="noStrike" kern="0" cap="none" spc="-40"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summer</a:t>
            </a:r>
            <a:r>
              <a:rPr kumimoji="0" lang="en-US" sz="2400" b="0" i="0" u="none" strike="noStrike" kern="0" cap="none" spc="-35"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job</a:t>
            </a:r>
            <a:r>
              <a:rPr kumimoji="0" lang="en-US" sz="2400" b="0" i="0" u="none" strike="noStrike" kern="0" cap="none" spc="-60" normalizeH="0" baseline="0" noProof="0" dirty="0">
                <a:ln>
                  <a:noFill/>
                </a:ln>
                <a:solidFill>
                  <a:srgbClr val="4D4D4D"/>
                </a:solidFill>
                <a:effectLst/>
                <a:uLnTx/>
                <a:uFillTx/>
                <a:latin typeface="Calibri"/>
                <a:cs typeface="Calibri"/>
              </a:rPr>
              <a:t> </a:t>
            </a:r>
            <a:r>
              <a:rPr kumimoji="0" lang="en-US" sz="2400" b="0" i="0" u="none" strike="noStrike" kern="0" cap="none" spc="-20" normalizeH="0" baseline="0" noProof="0" dirty="0">
                <a:ln>
                  <a:noFill/>
                </a:ln>
                <a:solidFill>
                  <a:srgbClr val="4D4D4D"/>
                </a:solidFill>
                <a:effectLst/>
                <a:uLnTx/>
                <a:uFillTx/>
                <a:latin typeface="Calibri"/>
                <a:cs typeface="Calibri"/>
              </a:rPr>
              <a:t>file</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a:p>
            <a:pPr marL="869950" marR="5080" lvl="1" indent="-342900" defTabSz="914400" eaLnBrk="1" fontAlgn="auto" latinLnBrk="0" hangingPunct="1">
              <a:lnSpc>
                <a:spcPts val="2160"/>
              </a:lnSpc>
              <a:spcBef>
                <a:spcPts val="994"/>
              </a:spcBef>
              <a:spcAft>
                <a:spcPts val="0"/>
              </a:spcAft>
              <a:buClrTx/>
              <a:buSzTx/>
              <a:buFont typeface="Wingdings"/>
              <a:buChar char=""/>
              <a:tabLst>
                <a:tab pos="869950" algn="l"/>
              </a:tabLst>
              <a:defRPr/>
            </a:pPr>
            <a:r>
              <a:rPr kumimoji="0" lang="en-US" sz="2100" b="0" i="0" u="none" strike="noStrike" kern="0" cap="none" spc="0" normalizeH="0" baseline="0" noProof="0" dirty="0">
                <a:ln>
                  <a:noFill/>
                </a:ln>
                <a:solidFill>
                  <a:srgbClr val="4D4D4D"/>
                </a:solidFill>
                <a:effectLst/>
                <a:uLnTx/>
                <a:uFillTx/>
                <a:latin typeface="Calibri"/>
                <a:cs typeface="Calibri"/>
              </a:rPr>
              <a:t>Summer</a:t>
            </a:r>
            <a:r>
              <a:rPr kumimoji="0" lang="en-US" sz="2100" b="0" i="0" u="none" strike="noStrike" kern="0" cap="none" spc="-30" normalizeH="0" baseline="0" noProof="0" dirty="0">
                <a:ln>
                  <a:noFill/>
                </a:ln>
                <a:solidFill>
                  <a:srgbClr val="4D4D4D"/>
                </a:solidFill>
                <a:effectLst/>
                <a:uLnTx/>
                <a:uFillTx/>
                <a:latin typeface="Calibri"/>
                <a:cs typeface="Calibri"/>
              </a:rPr>
              <a:t> </a:t>
            </a:r>
            <a:r>
              <a:rPr kumimoji="0" lang="en-US" sz="2100" b="0" i="0" u="none" strike="noStrike" kern="0" cap="none" spc="-10" normalizeH="0" baseline="0" noProof="0" dirty="0">
                <a:ln>
                  <a:noFill/>
                </a:ln>
                <a:solidFill>
                  <a:srgbClr val="4D4D4D"/>
                </a:solidFill>
                <a:effectLst/>
                <a:uLnTx/>
                <a:uFillTx/>
                <a:latin typeface="Calibri"/>
                <a:cs typeface="Calibri"/>
              </a:rPr>
              <a:t>appointments</a:t>
            </a:r>
            <a:r>
              <a:rPr kumimoji="0" lang="en-US" sz="2100" b="0" i="0" u="none" strike="noStrike" kern="0" cap="none" spc="-35"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may</a:t>
            </a:r>
            <a:r>
              <a:rPr kumimoji="0" lang="en-US" sz="2100" b="0" i="0" u="none" strike="noStrike" kern="0" cap="none" spc="-50"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also</a:t>
            </a:r>
            <a:r>
              <a:rPr kumimoji="0" lang="en-US" sz="2100" b="0" i="0" u="none" strike="noStrike" kern="0" cap="none" spc="-40" normalizeH="0" baseline="0" noProof="0" dirty="0">
                <a:ln>
                  <a:noFill/>
                </a:ln>
                <a:solidFill>
                  <a:srgbClr val="4D4D4D"/>
                </a:solidFill>
                <a:effectLst/>
                <a:uLnTx/>
                <a:uFillTx/>
                <a:latin typeface="Calibri"/>
                <a:cs typeface="Calibri"/>
              </a:rPr>
              <a:t> </a:t>
            </a:r>
            <a:r>
              <a:rPr kumimoji="0" lang="en-US" sz="2100" b="0" i="0" u="none" strike="noStrike" kern="0" cap="none" spc="-25" normalizeH="0" baseline="0" noProof="0" dirty="0">
                <a:ln>
                  <a:noFill/>
                </a:ln>
                <a:solidFill>
                  <a:srgbClr val="4D4D4D"/>
                </a:solidFill>
                <a:effectLst/>
                <a:uLnTx/>
                <a:uFillTx/>
                <a:latin typeface="Calibri"/>
                <a:cs typeface="Calibri"/>
              </a:rPr>
              <a:t>be </a:t>
            </a:r>
            <a:r>
              <a:rPr kumimoji="0" lang="en-US" sz="2100" b="0" i="0" u="none" strike="noStrike" kern="0" cap="none" spc="-10" normalizeH="0" baseline="0" noProof="0" dirty="0">
                <a:ln>
                  <a:noFill/>
                </a:ln>
                <a:solidFill>
                  <a:srgbClr val="4D4D4D"/>
                </a:solidFill>
                <a:effectLst/>
                <a:uLnTx/>
                <a:uFillTx/>
                <a:latin typeface="Calibri"/>
                <a:cs typeface="Calibri"/>
              </a:rPr>
              <a:t>entered</a:t>
            </a:r>
            <a:r>
              <a:rPr kumimoji="0" lang="en-US" sz="2100" b="0" i="0" u="none" strike="noStrike" kern="0" cap="none" spc="-30"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as</a:t>
            </a:r>
            <a:r>
              <a:rPr kumimoji="0" lang="en-US" sz="2100" b="0" i="0" u="none" strike="noStrike" kern="0" cap="none" spc="-35"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a</a:t>
            </a:r>
            <a:r>
              <a:rPr kumimoji="0" lang="en-US" sz="2100" b="0" i="0" u="none" strike="noStrike" kern="0" cap="none" spc="-40" normalizeH="0" baseline="0" noProof="0" dirty="0">
                <a:ln>
                  <a:noFill/>
                </a:ln>
                <a:solidFill>
                  <a:srgbClr val="4D4D4D"/>
                </a:solidFill>
                <a:effectLst/>
                <a:uLnTx/>
                <a:uFillTx/>
                <a:latin typeface="Calibri"/>
                <a:cs typeface="Calibri"/>
              </a:rPr>
              <a:t> </a:t>
            </a:r>
            <a:r>
              <a:rPr kumimoji="0" lang="en-US" sz="2100" b="0" i="0" u="none" strike="noStrike" kern="0" cap="none" spc="0" normalizeH="0" baseline="0" noProof="0" dirty="0">
                <a:ln>
                  <a:noFill/>
                </a:ln>
                <a:solidFill>
                  <a:srgbClr val="4D4D4D"/>
                </a:solidFill>
                <a:effectLst/>
                <a:uLnTx/>
                <a:uFillTx/>
                <a:latin typeface="Calibri"/>
                <a:cs typeface="Calibri"/>
              </a:rPr>
              <a:t>Hire</a:t>
            </a:r>
            <a:r>
              <a:rPr kumimoji="0" lang="en-US" sz="2100" b="0" i="0" u="none" strike="noStrike" kern="0" cap="none" spc="-20" normalizeH="0" baseline="0" noProof="0" dirty="0">
                <a:ln>
                  <a:noFill/>
                </a:ln>
                <a:solidFill>
                  <a:srgbClr val="4D4D4D"/>
                </a:solidFill>
                <a:effectLst/>
                <a:uLnTx/>
                <a:uFillTx/>
                <a:latin typeface="Calibri"/>
                <a:cs typeface="Calibri"/>
              </a:rPr>
              <a:t> </a:t>
            </a:r>
            <a:r>
              <a:rPr kumimoji="0" lang="en-US" sz="2100" b="0" i="0" u="none" strike="noStrike" kern="0" cap="none" spc="-20" normalizeH="0" baseline="0" noProof="0" dirty="0" err="1">
                <a:ln>
                  <a:noFill/>
                </a:ln>
                <a:solidFill>
                  <a:srgbClr val="4D4D4D"/>
                </a:solidFill>
                <a:effectLst/>
                <a:uLnTx/>
                <a:uFillTx/>
                <a:latin typeface="Calibri"/>
                <a:cs typeface="Calibri"/>
              </a:rPr>
              <a:t>ePAF</a:t>
            </a:r>
            <a:endParaRPr kumimoji="0" lang="en-US" sz="2100" b="0" i="0" u="none" strike="noStrike" kern="0" cap="none" spc="0" normalizeH="0" baseline="0" noProof="0" dirty="0">
              <a:ln>
                <a:noFill/>
              </a:ln>
              <a:solidFill>
                <a:sysClr val="windowText" lastClr="000000"/>
              </a:solidFill>
              <a:effectLst/>
              <a:uLnTx/>
              <a:uFillTx/>
              <a:latin typeface="Calibri"/>
              <a:cs typeface="Calibri"/>
            </a:endParaRPr>
          </a:p>
          <a:p>
            <a:pPr marL="412115" marR="0" lvl="0" indent="-342265" defTabSz="914400" eaLnBrk="1" fontAlgn="auto" latinLnBrk="0" hangingPunct="1">
              <a:lnSpc>
                <a:spcPct val="100000"/>
              </a:lnSpc>
              <a:spcBef>
                <a:spcPts val="730"/>
              </a:spcBef>
              <a:spcAft>
                <a:spcPts val="0"/>
              </a:spcAft>
              <a:buClrTx/>
              <a:buSzTx/>
              <a:buFont typeface="Wingdings"/>
              <a:buChar char=""/>
              <a:tabLst>
                <a:tab pos="412115" algn="l"/>
              </a:tabLst>
              <a:defRPr/>
            </a:pPr>
            <a:r>
              <a:rPr kumimoji="0" lang="en-US" sz="2400" b="0" i="0" u="none" strike="noStrike" kern="0" cap="none" spc="0" normalizeH="0" baseline="0" noProof="0" dirty="0">
                <a:ln>
                  <a:noFill/>
                </a:ln>
                <a:solidFill>
                  <a:srgbClr val="4D4D4D"/>
                </a:solidFill>
                <a:effectLst/>
                <a:uLnTx/>
                <a:uFillTx/>
                <a:latin typeface="Calibri"/>
                <a:cs typeface="Calibri"/>
              </a:rPr>
              <a:t>File</a:t>
            </a:r>
            <a:r>
              <a:rPr kumimoji="0" lang="en-US" sz="2400" b="0" i="0" u="none" strike="noStrike" kern="0" cap="none" spc="-10"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opens</a:t>
            </a:r>
            <a:r>
              <a:rPr kumimoji="0" lang="en-US" sz="2400" b="0" i="0" u="none" strike="noStrike" kern="0" cap="none" spc="-35" normalizeH="0" baseline="0" noProof="0" dirty="0">
                <a:ln>
                  <a:noFill/>
                </a:ln>
                <a:solidFill>
                  <a:srgbClr val="4D4D4D"/>
                </a:solidFill>
                <a:effectLst/>
                <a:uLnTx/>
                <a:uFillTx/>
                <a:latin typeface="Calibri"/>
                <a:cs typeface="Calibri"/>
              </a:rPr>
              <a:t> </a:t>
            </a:r>
            <a:r>
              <a:rPr kumimoji="0" lang="en-US" sz="2400" b="1" i="0" u="none" strike="noStrike" kern="0" cap="none" spc="-35" normalizeH="0" baseline="0" noProof="0" dirty="0">
                <a:ln>
                  <a:noFill/>
                </a:ln>
                <a:solidFill>
                  <a:srgbClr val="4D4D4D"/>
                </a:solidFill>
                <a:effectLst/>
                <a:uLnTx/>
                <a:uFillTx/>
                <a:latin typeface="Calibri"/>
                <a:cs typeface="Calibri"/>
              </a:rPr>
              <a:t>April 17, 2026</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a:p>
            <a:pPr marL="412115" marR="0" lvl="0" indent="-342265" defTabSz="914400" eaLnBrk="1" fontAlgn="auto" latinLnBrk="0" hangingPunct="1">
              <a:lnSpc>
                <a:spcPct val="100000"/>
              </a:lnSpc>
              <a:spcBef>
                <a:spcPts val="765"/>
              </a:spcBef>
              <a:spcAft>
                <a:spcPts val="0"/>
              </a:spcAft>
              <a:buClrTx/>
              <a:buSzTx/>
              <a:buFont typeface="Wingdings"/>
              <a:buChar char=""/>
              <a:tabLst>
                <a:tab pos="412115" algn="l"/>
              </a:tabLst>
              <a:defRPr/>
            </a:pPr>
            <a:r>
              <a:rPr kumimoji="0" lang="en-US" sz="2400" b="0" i="0" u="none" strike="noStrike" kern="0" cap="none" spc="0" normalizeH="0" baseline="0" noProof="0" dirty="0">
                <a:ln>
                  <a:noFill/>
                </a:ln>
                <a:solidFill>
                  <a:srgbClr val="4D4D4D"/>
                </a:solidFill>
                <a:effectLst/>
                <a:uLnTx/>
                <a:uFillTx/>
                <a:latin typeface="Calibri"/>
                <a:cs typeface="Calibri"/>
              </a:rPr>
              <a:t>File</a:t>
            </a:r>
            <a:r>
              <a:rPr kumimoji="0" lang="en-US" sz="2400" b="0" i="0" u="none" strike="noStrike" kern="0" cap="none" spc="-30"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closes</a:t>
            </a:r>
            <a:r>
              <a:rPr kumimoji="0" lang="en-US" sz="2400" b="0" i="0" u="none" strike="noStrike" kern="0" cap="none" spc="-30" normalizeH="0" baseline="0" noProof="0" dirty="0">
                <a:ln>
                  <a:noFill/>
                </a:ln>
                <a:solidFill>
                  <a:srgbClr val="4D4D4D"/>
                </a:solidFill>
                <a:effectLst/>
                <a:uLnTx/>
                <a:uFillTx/>
                <a:latin typeface="Calibri"/>
                <a:cs typeface="Calibri"/>
              </a:rPr>
              <a:t> </a:t>
            </a:r>
            <a:r>
              <a:rPr kumimoji="0" lang="en-US" sz="2400" b="1" i="0" u="none" strike="noStrike" kern="0" cap="none" spc="-30" normalizeH="0" baseline="0" noProof="0" dirty="0">
                <a:ln>
                  <a:noFill/>
                </a:ln>
                <a:solidFill>
                  <a:srgbClr val="4D4D4D"/>
                </a:solidFill>
                <a:effectLst/>
                <a:uLnTx/>
                <a:uFillTx/>
                <a:latin typeface="Calibri"/>
                <a:cs typeface="Calibri"/>
              </a:rPr>
              <a:t>May 8, 2026</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a:p>
            <a:pPr marL="412750" marR="168910" lvl="0" indent="-342900" defTabSz="914400" eaLnBrk="1" fontAlgn="auto" latinLnBrk="0" hangingPunct="1">
              <a:lnSpc>
                <a:spcPts val="2160"/>
              </a:lnSpc>
              <a:spcBef>
                <a:spcPts val="1025"/>
              </a:spcBef>
              <a:spcAft>
                <a:spcPts val="0"/>
              </a:spcAft>
              <a:buClrTx/>
              <a:buSzTx/>
              <a:buFont typeface="Wingdings"/>
              <a:buChar char=""/>
              <a:tabLst>
                <a:tab pos="412750" algn="l"/>
              </a:tabLst>
              <a:defRPr/>
            </a:pPr>
            <a:r>
              <a:rPr kumimoji="0" lang="en-US" sz="2400" b="0" i="0" u="none" strike="noStrike" kern="0" cap="none" spc="0" normalizeH="0" baseline="0" noProof="0" dirty="0">
                <a:ln>
                  <a:noFill/>
                </a:ln>
                <a:solidFill>
                  <a:srgbClr val="4D4D4D"/>
                </a:solidFill>
                <a:effectLst/>
                <a:uLnTx/>
                <a:uFillTx/>
                <a:latin typeface="Calibri"/>
                <a:cs typeface="Calibri"/>
              </a:rPr>
              <a:t>Summer</a:t>
            </a:r>
            <a:r>
              <a:rPr kumimoji="0" lang="en-US" sz="2400" b="0" i="0" u="none" strike="noStrike" kern="0" cap="none" spc="-20" normalizeH="0" baseline="0" noProof="0" dirty="0">
                <a:ln>
                  <a:noFill/>
                </a:ln>
                <a:solidFill>
                  <a:srgbClr val="4D4D4D"/>
                </a:solidFill>
                <a:effectLst/>
                <a:uLnTx/>
                <a:uFillTx/>
                <a:latin typeface="Calibri"/>
                <a:cs typeface="Calibri"/>
              </a:rPr>
              <a:t> </a:t>
            </a:r>
            <a:r>
              <a:rPr kumimoji="0" lang="en-US" sz="2400" b="0" i="0" u="none" strike="noStrike" kern="0" cap="none" spc="-10" normalizeH="0" baseline="0" noProof="0" dirty="0">
                <a:ln>
                  <a:noFill/>
                </a:ln>
                <a:solidFill>
                  <a:srgbClr val="4D4D4D"/>
                </a:solidFill>
                <a:effectLst/>
                <a:uLnTx/>
                <a:uFillTx/>
                <a:latin typeface="Calibri"/>
                <a:cs typeface="Calibri"/>
              </a:rPr>
              <a:t>appointments</a:t>
            </a:r>
            <a:r>
              <a:rPr kumimoji="0" lang="en-US" sz="2400" b="0" i="0" u="none" strike="noStrike" kern="0" cap="none" spc="-25"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will</a:t>
            </a:r>
            <a:r>
              <a:rPr kumimoji="0" lang="en-US" sz="2400" b="0" i="0" u="none" strike="noStrike" kern="0" cap="none" spc="-30"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load</a:t>
            </a:r>
            <a:r>
              <a:rPr kumimoji="0" lang="en-US" sz="2400" b="0" i="0" u="none" strike="noStrike" kern="0" cap="none" spc="-40"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in</a:t>
            </a:r>
            <a:r>
              <a:rPr kumimoji="0" lang="en-US" sz="2400" b="0" i="0" u="none" strike="noStrike" kern="0" cap="none" spc="-35" normalizeH="0" baseline="0" noProof="0" dirty="0">
                <a:ln>
                  <a:noFill/>
                </a:ln>
                <a:solidFill>
                  <a:srgbClr val="4D4D4D"/>
                </a:solidFill>
                <a:effectLst/>
                <a:uLnTx/>
                <a:uFillTx/>
                <a:latin typeface="Calibri"/>
                <a:cs typeface="Calibri"/>
              </a:rPr>
              <a:t> </a:t>
            </a:r>
            <a:r>
              <a:rPr kumimoji="0" lang="en-US" sz="2400" b="0" i="0" u="none" strike="noStrike" kern="0" cap="none" spc="-25" normalizeH="0" baseline="0" noProof="0" dirty="0">
                <a:ln>
                  <a:noFill/>
                </a:ln>
                <a:solidFill>
                  <a:srgbClr val="4D4D4D"/>
                </a:solidFill>
                <a:effectLst/>
                <a:uLnTx/>
                <a:uFillTx/>
                <a:latin typeface="Calibri"/>
                <a:cs typeface="Calibri"/>
              </a:rPr>
              <a:t>Job </a:t>
            </a:r>
            <a:r>
              <a:rPr kumimoji="0" lang="en-US" sz="2400" b="0" i="0" u="none" strike="noStrike" kern="0" cap="none" spc="0" normalizeH="0" baseline="0" noProof="0" dirty="0">
                <a:ln>
                  <a:noFill/>
                </a:ln>
                <a:solidFill>
                  <a:srgbClr val="4D4D4D"/>
                </a:solidFill>
                <a:effectLst/>
                <a:uLnTx/>
                <a:uFillTx/>
                <a:latin typeface="Calibri"/>
                <a:cs typeface="Calibri"/>
              </a:rPr>
              <a:t>Data</a:t>
            </a:r>
            <a:r>
              <a:rPr kumimoji="0" lang="en-US" sz="2400" b="0" i="0" u="none" strike="noStrike" kern="0" cap="none" spc="-55"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the</a:t>
            </a:r>
            <a:r>
              <a:rPr kumimoji="0" lang="en-US" sz="2400" b="0" i="0" u="none" strike="noStrike" kern="0" cap="none" spc="-35"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afternoon</a:t>
            </a:r>
            <a:r>
              <a:rPr kumimoji="0" lang="en-US" sz="2400" b="0" i="0" u="none" strike="noStrike" kern="0" cap="none" spc="-50" normalizeH="0" baseline="0" noProof="0" dirty="0">
                <a:ln>
                  <a:noFill/>
                </a:ln>
                <a:solidFill>
                  <a:srgbClr val="4D4D4D"/>
                </a:solidFill>
                <a:effectLst/>
                <a:uLnTx/>
                <a:uFillTx/>
                <a:latin typeface="Calibri"/>
                <a:cs typeface="Calibri"/>
              </a:rPr>
              <a:t> </a:t>
            </a:r>
            <a:r>
              <a:rPr kumimoji="0" lang="en-US" sz="2400" b="0" i="0" u="none" strike="noStrike" kern="0" cap="none" spc="0" normalizeH="0" baseline="0" noProof="0" dirty="0">
                <a:ln>
                  <a:noFill/>
                </a:ln>
                <a:solidFill>
                  <a:srgbClr val="4D4D4D"/>
                </a:solidFill>
                <a:effectLst/>
                <a:uLnTx/>
                <a:uFillTx/>
                <a:latin typeface="Calibri"/>
                <a:cs typeface="Calibri"/>
              </a:rPr>
              <a:t>of</a:t>
            </a:r>
            <a:r>
              <a:rPr kumimoji="0" lang="en-US" sz="2400" b="0" i="0" u="none" strike="noStrike" kern="0" cap="none" spc="-50" normalizeH="0" baseline="0" noProof="0" dirty="0">
                <a:ln>
                  <a:noFill/>
                </a:ln>
                <a:solidFill>
                  <a:srgbClr val="4D4D4D"/>
                </a:solidFill>
                <a:effectLst/>
                <a:uLnTx/>
                <a:uFillTx/>
                <a:latin typeface="Calibri"/>
                <a:cs typeface="Calibri"/>
              </a:rPr>
              <a:t> </a:t>
            </a:r>
            <a:r>
              <a:rPr kumimoji="0" lang="en-US" sz="2400" b="1" i="0" u="none" strike="noStrike" kern="0" cap="none" spc="0" normalizeH="0" baseline="0" noProof="0" dirty="0">
                <a:ln>
                  <a:noFill/>
                </a:ln>
                <a:solidFill>
                  <a:srgbClr val="4D4D4D"/>
                </a:solidFill>
                <a:effectLst/>
                <a:uLnTx/>
                <a:uFillTx/>
                <a:latin typeface="Calibri"/>
                <a:cs typeface="Calibri"/>
              </a:rPr>
              <a:t>May</a:t>
            </a:r>
            <a:r>
              <a:rPr kumimoji="0" lang="en-US" sz="2400" b="1" i="0" u="none" strike="noStrike" kern="0" cap="none" spc="-40" normalizeH="0" baseline="0" noProof="0" dirty="0">
                <a:ln>
                  <a:noFill/>
                </a:ln>
                <a:solidFill>
                  <a:srgbClr val="4D4D4D"/>
                </a:solidFill>
                <a:effectLst/>
                <a:uLnTx/>
                <a:uFillTx/>
                <a:latin typeface="Calibri"/>
                <a:cs typeface="Calibri"/>
              </a:rPr>
              <a:t> 12</a:t>
            </a:r>
            <a:r>
              <a:rPr kumimoji="0" lang="en-US" sz="2400" b="1" i="0" u="none" strike="noStrike" kern="0" cap="none" spc="0" normalizeH="0" baseline="0" noProof="0" dirty="0">
                <a:ln>
                  <a:noFill/>
                </a:ln>
                <a:solidFill>
                  <a:srgbClr val="4D4D4D"/>
                </a:solidFill>
                <a:effectLst/>
                <a:uLnTx/>
                <a:uFillTx/>
                <a:latin typeface="Calibri"/>
                <a:cs typeface="Calibri"/>
              </a:rPr>
              <a:t>,</a:t>
            </a:r>
            <a:r>
              <a:rPr kumimoji="0" lang="en-US" sz="2400" b="1" i="0" u="none" strike="noStrike" kern="0" cap="none" spc="-55" normalizeH="0" baseline="0" noProof="0" dirty="0">
                <a:ln>
                  <a:noFill/>
                </a:ln>
                <a:solidFill>
                  <a:srgbClr val="4D4D4D"/>
                </a:solidFill>
                <a:effectLst/>
                <a:uLnTx/>
                <a:uFillTx/>
                <a:latin typeface="Calibri"/>
                <a:cs typeface="Calibri"/>
              </a:rPr>
              <a:t> </a:t>
            </a:r>
            <a:r>
              <a:rPr kumimoji="0" lang="en-US" sz="2400" b="1" i="0" u="none" strike="noStrike" kern="0" cap="none" spc="-20" normalizeH="0" baseline="0" noProof="0" dirty="0">
                <a:ln>
                  <a:noFill/>
                </a:ln>
                <a:solidFill>
                  <a:srgbClr val="4D4D4D"/>
                </a:solidFill>
                <a:effectLst/>
                <a:uLnTx/>
                <a:uFillTx/>
                <a:latin typeface="Calibri"/>
                <a:cs typeface="Calibri"/>
              </a:rPr>
              <a:t>2026</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187923713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28872"/>
            <a:ext cx="10583545" cy="665480"/>
          </a:xfrm>
          <a:prstGeom prst="rect">
            <a:avLst/>
          </a:prstGeom>
        </p:spPr>
        <p:txBody>
          <a:bodyPr vert="horz" wrap="square" lIns="0" tIns="12700" rIns="0" bIns="0" rtlCol="0">
            <a:spAutoFit/>
          </a:bodyPr>
          <a:lstStyle/>
          <a:p>
            <a:pPr marL="12700">
              <a:lnSpc>
                <a:spcPct val="100000"/>
              </a:lnSpc>
              <a:spcBef>
                <a:spcPts val="100"/>
              </a:spcBef>
            </a:pPr>
            <a:r>
              <a:rPr sz="4200" dirty="0"/>
              <a:t>Faculty</a:t>
            </a:r>
            <a:r>
              <a:rPr sz="4200" spc="-114" dirty="0"/>
              <a:t> </a:t>
            </a:r>
            <a:r>
              <a:rPr sz="4200" dirty="0"/>
              <a:t>&amp;</a:t>
            </a:r>
            <a:r>
              <a:rPr sz="4200" spc="-90" dirty="0"/>
              <a:t> </a:t>
            </a:r>
            <a:r>
              <a:rPr sz="4200" dirty="0"/>
              <a:t>GA</a:t>
            </a:r>
            <a:r>
              <a:rPr sz="4200" spc="-100" dirty="0"/>
              <a:t> </a:t>
            </a:r>
            <a:r>
              <a:rPr sz="4200" dirty="0"/>
              <a:t>Summer</a:t>
            </a:r>
            <a:r>
              <a:rPr sz="4200" spc="-110" dirty="0"/>
              <a:t> </a:t>
            </a:r>
            <a:r>
              <a:rPr sz="4200" dirty="0"/>
              <a:t>Appointment</a:t>
            </a:r>
            <a:r>
              <a:rPr lang="en-US" sz="4200" dirty="0"/>
              <a:t> Cont.</a:t>
            </a:r>
            <a:endParaRPr sz="4200" dirty="0"/>
          </a:p>
        </p:txBody>
      </p:sp>
      <p:sp>
        <p:nvSpPr>
          <p:cNvPr id="3" name="object 3"/>
          <p:cNvSpPr txBox="1"/>
          <p:nvPr/>
        </p:nvSpPr>
        <p:spPr>
          <a:xfrm>
            <a:off x="916939" y="1683678"/>
            <a:ext cx="10525760" cy="3998531"/>
          </a:xfrm>
          <a:prstGeom prst="rect">
            <a:avLst/>
          </a:prstGeom>
        </p:spPr>
        <p:txBody>
          <a:bodyPr vert="horz" wrap="square" lIns="0" tIns="119380" rIns="0" bIns="0" rtlCol="0">
            <a:spAutoFit/>
          </a:bodyPr>
          <a:lstStyle/>
          <a:p>
            <a:pPr marL="12700" marR="0" lvl="0" indent="0" defTabSz="914400" eaLnBrk="1" fontAlgn="auto" latinLnBrk="0" hangingPunct="1">
              <a:lnSpc>
                <a:spcPct val="100000"/>
              </a:lnSpc>
              <a:spcBef>
                <a:spcPts val="940"/>
              </a:spcBef>
              <a:spcAft>
                <a:spcPts val="0"/>
              </a:spcAft>
              <a:buClrTx/>
              <a:buSzTx/>
              <a:buFontTx/>
              <a:buNone/>
              <a:tabLst/>
              <a:defRPr/>
            </a:pPr>
            <a:r>
              <a:rPr kumimoji="0" sz="2900" b="1" i="0" u="none" strike="noStrike" kern="0" cap="none" spc="0" normalizeH="0" baseline="0" noProof="0" dirty="0">
                <a:ln>
                  <a:noFill/>
                </a:ln>
                <a:solidFill>
                  <a:srgbClr val="4D4D4D"/>
                </a:solidFill>
                <a:effectLst/>
                <a:uLnTx/>
                <a:uFillTx/>
                <a:latin typeface="Calibri"/>
                <a:cs typeface="Calibri"/>
              </a:rPr>
              <a:t>Summer</a:t>
            </a:r>
            <a:r>
              <a:rPr kumimoji="0" sz="2900" b="1" i="0" u="none" strike="noStrike" kern="0" cap="none" spc="-55" normalizeH="0" baseline="0" noProof="0" dirty="0">
                <a:ln>
                  <a:noFill/>
                </a:ln>
                <a:solidFill>
                  <a:srgbClr val="4D4D4D"/>
                </a:solidFill>
                <a:effectLst/>
                <a:uLnTx/>
                <a:uFillTx/>
                <a:latin typeface="Calibri"/>
                <a:cs typeface="Calibri"/>
              </a:rPr>
              <a:t> </a:t>
            </a:r>
            <a:r>
              <a:rPr kumimoji="0" sz="2900" b="1" i="0" u="none" strike="noStrike" kern="0" cap="none" spc="0" normalizeH="0" baseline="0" noProof="0" dirty="0">
                <a:ln>
                  <a:noFill/>
                </a:ln>
                <a:solidFill>
                  <a:srgbClr val="4D4D4D"/>
                </a:solidFill>
                <a:effectLst/>
                <a:uLnTx/>
                <a:uFillTx/>
                <a:latin typeface="Calibri"/>
                <a:cs typeface="Calibri"/>
              </a:rPr>
              <a:t>Job</a:t>
            </a:r>
            <a:r>
              <a:rPr kumimoji="0" sz="2900" b="1" i="0" u="none" strike="noStrike" kern="0" cap="none" spc="-70" normalizeH="0" baseline="0" noProof="0" dirty="0">
                <a:ln>
                  <a:noFill/>
                </a:ln>
                <a:solidFill>
                  <a:srgbClr val="4D4D4D"/>
                </a:solidFill>
                <a:effectLst/>
                <a:uLnTx/>
                <a:uFillTx/>
                <a:latin typeface="Calibri"/>
                <a:cs typeface="Calibri"/>
              </a:rPr>
              <a:t> </a:t>
            </a:r>
            <a:r>
              <a:rPr kumimoji="0" sz="2900" b="1" i="0" u="none" strike="noStrike" kern="0" cap="none" spc="-20" normalizeH="0" baseline="0" noProof="0" dirty="0">
                <a:ln>
                  <a:noFill/>
                </a:ln>
                <a:solidFill>
                  <a:srgbClr val="4D4D4D"/>
                </a:solidFill>
                <a:effectLst/>
                <a:uLnTx/>
                <a:uFillTx/>
                <a:latin typeface="Calibri"/>
                <a:cs typeface="Calibri"/>
              </a:rPr>
              <a:t>File</a:t>
            </a:r>
            <a:endParaRPr kumimoji="0" sz="2900" b="0" i="0" u="none" strike="noStrike" kern="0" cap="none" spc="0" normalizeH="0" baseline="0" noProof="0" dirty="0">
              <a:ln>
                <a:noFill/>
              </a:ln>
              <a:solidFill>
                <a:sysClr val="windowText" lastClr="000000"/>
              </a:solidFill>
              <a:effectLst/>
              <a:uLnTx/>
              <a:uFillTx/>
              <a:latin typeface="Calibri"/>
              <a:cs typeface="Calibri"/>
            </a:endParaRPr>
          </a:p>
          <a:p>
            <a:pPr marL="412115" marR="0" lvl="0" indent="-342265" defTabSz="914400" eaLnBrk="1" fontAlgn="auto" latinLnBrk="0" hangingPunct="1">
              <a:lnSpc>
                <a:spcPct val="100000"/>
              </a:lnSpc>
              <a:spcBef>
                <a:spcPts val="730"/>
              </a:spcBef>
              <a:spcAft>
                <a:spcPts val="0"/>
              </a:spcAft>
              <a:buClrTx/>
              <a:buSzTx/>
              <a:buFont typeface="Wingdings"/>
              <a:buChar char=""/>
              <a:tabLst>
                <a:tab pos="412115" algn="l"/>
              </a:tabLst>
              <a:defRPr/>
            </a:pPr>
            <a:r>
              <a:rPr kumimoji="0" sz="2500" b="0" i="0" u="none" strike="noStrike" kern="0" cap="none" spc="0" normalizeH="0" baseline="0" noProof="0" dirty="0">
                <a:ln>
                  <a:noFill/>
                </a:ln>
                <a:solidFill>
                  <a:srgbClr val="4D4D4D"/>
                </a:solidFill>
                <a:effectLst/>
                <a:uLnTx/>
                <a:uFillTx/>
                <a:latin typeface="Calibri"/>
                <a:cs typeface="Calibri"/>
              </a:rPr>
              <a:t>The</a:t>
            </a:r>
            <a:r>
              <a:rPr kumimoji="0" sz="2500" b="0" i="0" u="none" strike="noStrike" kern="0" cap="none" spc="-45"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file</a:t>
            </a:r>
            <a:r>
              <a:rPr kumimoji="0" sz="2500" b="0" i="0" u="none" strike="noStrike" kern="0" cap="none" spc="-40"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will</a:t>
            </a:r>
            <a:r>
              <a:rPr kumimoji="0" sz="2500" b="0" i="0" u="none" strike="noStrike" kern="0" cap="none" spc="-50"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be</a:t>
            </a:r>
            <a:r>
              <a:rPr kumimoji="0" sz="2500" b="0" i="0" u="none" strike="noStrike" kern="0" cap="none" spc="-40" normalizeH="0" baseline="0" noProof="0" dirty="0">
                <a:ln>
                  <a:noFill/>
                </a:ln>
                <a:solidFill>
                  <a:srgbClr val="4D4D4D"/>
                </a:solidFill>
                <a:effectLst/>
                <a:uLnTx/>
                <a:uFillTx/>
                <a:latin typeface="Calibri"/>
                <a:cs typeface="Calibri"/>
              </a:rPr>
              <a:t> </a:t>
            </a:r>
            <a:r>
              <a:rPr kumimoji="0" sz="2500" b="0" i="0" u="none" strike="noStrike" kern="0" cap="none" spc="-10" normalizeH="0" baseline="0" noProof="0" dirty="0">
                <a:ln>
                  <a:noFill/>
                </a:ln>
                <a:solidFill>
                  <a:srgbClr val="4D4D4D"/>
                </a:solidFill>
                <a:effectLst/>
                <a:uLnTx/>
                <a:uFillTx/>
                <a:latin typeface="Calibri"/>
                <a:cs typeface="Calibri"/>
              </a:rPr>
              <a:t>available</a:t>
            </a:r>
            <a:r>
              <a:rPr kumimoji="0" sz="2500" b="0" i="0" u="none" strike="noStrike" kern="0" cap="none" spc="-45"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via</a:t>
            </a:r>
            <a:r>
              <a:rPr kumimoji="0" sz="2500" b="0" i="0" u="none" strike="noStrike" kern="0" cap="none" spc="-45"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myUFL</a:t>
            </a:r>
            <a:r>
              <a:rPr kumimoji="0" sz="2500" b="0" i="0" u="none" strike="noStrike" kern="0" cap="none" spc="-45" normalizeH="0" baseline="0" noProof="0" dirty="0">
                <a:ln>
                  <a:noFill/>
                </a:ln>
                <a:solidFill>
                  <a:srgbClr val="4D4D4D"/>
                </a:solidFill>
                <a:effectLst/>
                <a:uLnTx/>
                <a:uFillTx/>
                <a:latin typeface="Calibri"/>
                <a:cs typeface="Calibri"/>
              </a:rPr>
              <a:t> </a:t>
            </a:r>
            <a:r>
              <a:rPr kumimoji="0" sz="2500" b="0" i="0" u="none" strike="noStrike" kern="0" cap="none" spc="-10" normalizeH="0" baseline="0" noProof="0" dirty="0">
                <a:ln>
                  <a:noFill/>
                </a:ln>
                <a:solidFill>
                  <a:srgbClr val="4D4D4D"/>
                </a:solidFill>
                <a:effectLst/>
                <a:uLnTx/>
                <a:uFillTx/>
                <a:latin typeface="Calibri"/>
                <a:cs typeface="Calibri"/>
              </a:rPr>
              <a:t>system</a:t>
            </a:r>
            <a:endParaRPr kumimoji="0" sz="2500" b="0" i="0" u="none" strike="noStrike" kern="0" cap="none" spc="0" normalizeH="0" baseline="0" noProof="0" dirty="0">
              <a:ln>
                <a:noFill/>
              </a:ln>
              <a:solidFill>
                <a:sysClr val="windowText" lastClr="000000"/>
              </a:solidFill>
              <a:effectLst/>
              <a:uLnTx/>
              <a:uFillTx/>
              <a:latin typeface="Calibri"/>
              <a:cs typeface="Calibri"/>
            </a:endParaRPr>
          </a:p>
          <a:p>
            <a:pPr marL="869315" marR="622300" lvl="1" indent="-342900" defTabSz="914400" eaLnBrk="1" fontAlgn="auto" latinLnBrk="0" hangingPunct="1">
              <a:lnSpc>
                <a:spcPts val="2270"/>
              </a:lnSpc>
              <a:spcBef>
                <a:spcPts val="1055"/>
              </a:spcBef>
              <a:spcAft>
                <a:spcPts val="0"/>
              </a:spcAft>
              <a:buClrTx/>
              <a:buSzTx/>
              <a:buFont typeface="Wingdings"/>
              <a:buChar char=""/>
              <a:tabLst>
                <a:tab pos="869315" algn="l"/>
              </a:tabLst>
              <a:defRPr/>
            </a:pPr>
            <a:r>
              <a:rPr kumimoji="0" sz="2100" b="0" i="0" u="none" strike="noStrike" kern="0" cap="none" spc="0" normalizeH="0" baseline="0" noProof="0" dirty="0">
                <a:ln>
                  <a:noFill/>
                </a:ln>
                <a:solidFill>
                  <a:srgbClr val="4D4D4D"/>
                </a:solidFill>
                <a:effectLst/>
                <a:uLnTx/>
                <a:uFillTx/>
                <a:latin typeface="Calibri"/>
                <a:cs typeface="Calibri"/>
              </a:rPr>
              <a:t>Main</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Menu</a:t>
            </a:r>
            <a:r>
              <a:rPr kumimoji="0" sz="2100" b="0" i="0" u="none" strike="noStrike" kern="0" cap="none" spc="-2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&gt;</a:t>
            </a:r>
            <a:r>
              <a:rPr kumimoji="0" sz="2100" b="0" i="0" u="none" strike="noStrike" kern="0" cap="none" spc="-3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Human</a:t>
            </a:r>
            <a:r>
              <a:rPr kumimoji="0" sz="2100" b="0" i="0" u="none" strike="noStrike" kern="0" cap="none" spc="-45"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Resources</a:t>
            </a:r>
            <a:r>
              <a:rPr kumimoji="0" sz="2100" b="0" i="0" u="none" strike="noStrike" kern="0" cap="none" spc="-2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&gt;</a:t>
            </a:r>
            <a:r>
              <a:rPr kumimoji="0" sz="2100" b="0" i="0" u="none" strike="noStrike" kern="0" cap="none" spc="-30" normalizeH="0" baseline="0" noProof="0" dirty="0">
                <a:ln>
                  <a:noFill/>
                </a:ln>
                <a:solidFill>
                  <a:srgbClr val="4D4D4D"/>
                </a:solidFill>
                <a:effectLst/>
                <a:uLnTx/>
                <a:uFillTx/>
                <a:latin typeface="Calibri"/>
                <a:cs typeface="Calibri"/>
              </a:rPr>
              <a:t> </a:t>
            </a:r>
            <a:r>
              <a:rPr kumimoji="0" sz="2100" b="0" i="0" u="none" strike="noStrike" kern="0" cap="none" spc="-20" normalizeH="0" baseline="0" noProof="0" dirty="0">
                <a:ln>
                  <a:noFill/>
                </a:ln>
                <a:solidFill>
                  <a:srgbClr val="4D4D4D"/>
                </a:solidFill>
                <a:effectLst/>
                <a:uLnTx/>
                <a:uFillTx/>
                <a:latin typeface="Calibri"/>
                <a:cs typeface="Calibri"/>
              </a:rPr>
              <a:t>Workforce</a:t>
            </a:r>
            <a:r>
              <a:rPr kumimoji="0" sz="2100" b="0" i="0" u="none" strike="noStrike" kern="0" cap="none" spc="-25"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Administration</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&gt;</a:t>
            </a:r>
            <a:r>
              <a:rPr kumimoji="0" sz="2100" b="0" i="0" u="none" strike="noStrike" kern="0" cap="none" spc="-3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Job</a:t>
            </a:r>
            <a:r>
              <a:rPr kumimoji="0" sz="2100" b="0" i="0" u="none" strike="noStrike" kern="0" cap="none" spc="-25"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Information</a:t>
            </a:r>
            <a:r>
              <a:rPr kumimoji="0" sz="2100" b="0" i="0" u="none" strike="noStrike" kern="0" cap="none" spc="-4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&gt;</a:t>
            </a:r>
            <a:r>
              <a:rPr kumimoji="0" sz="2100" b="0" i="0" u="none" strike="noStrike" kern="0" cap="none" spc="-35" normalizeH="0" baseline="0" noProof="0" dirty="0">
                <a:ln>
                  <a:noFill/>
                </a:ln>
                <a:solidFill>
                  <a:srgbClr val="4D4D4D"/>
                </a:solidFill>
                <a:effectLst/>
                <a:uLnTx/>
                <a:uFillTx/>
                <a:latin typeface="Calibri"/>
                <a:cs typeface="Calibri"/>
              </a:rPr>
              <a:t> </a:t>
            </a:r>
            <a:r>
              <a:rPr kumimoji="0" sz="2100" b="0" i="0" u="none" strike="noStrike" kern="0" cap="none" spc="-25" normalizeH="0" baseline="0" noProof="0" dirty="0">
                <a:ln>
                  <a:noFill/>
                </a:ln>
                <a:solidFill>
                  <a:srgbClr val="4D4D4D"/>
                </a:solidFill>
                <a:effectLst/>
                <a:uLnTx/>
                <a:uFillTx/>
                <a:latin typeface="Calibri"/>
                <a:cs typeface="Calibri"/>
              </a:rPr>
              <a:t>UF </a:t>
            </a:r>
            <a:r>
              <a:rPr kumimoji="0" sz="2100" b="0" i="0" u="none" strike="noStrike" kern="0" cap="none" spc="0" normalizeH="0" baseline="0" noProof="0" dirty="0">
                <a:ln>
                  <a:noFill/>
                </a:ln>
                <a:solidFill>
                  <a:srgbClr val="4D4D4D"/>
                </a:solidFill>
                <a:effectLst/>
                <a:uLnTx/>
                <a:uFillTx/>
                <a:latin typeface="Calibri"/>
                <a:cs typeface="Calibri"/>
              </a:rPr>
              <a:t>Summer</a:t>
            </a:r>
            <a:r>
              <a:rPr kumimoji="0" sz="2100" b="0" i="0" u="none" strike="noStrike" kern="0" cap="none" spc="-3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Job</a:t>
            </a:r>
            <a:r>
              <a:rPr kumimoji="0" sz="2100" b="0" i="0" u="none" strike="noStrike" kern="0" cap="none" spc="-15"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Review</a:t>
            </a:r>
            <a:endParaRPr kumimoji="0" sz="2100" b="0" i="0" u="none" strike="noStrike" kern="0" cap="none" spc="0" normalizeH="0" baseline="0" noProof="0" dirty="0">
              <a:ln>
                <a:noFill/>
              </a:ln>
              <a:solidFill>
                <a:sysClr val="windowText" lastClr="000000"/>
              </a:solidFill>
              <a:effectLst/>
              <a:uLnTx/>
              <a:uFillTx/>
              <a:latin typeface="Calibri"/>
              <a:cs typeface="Calibri"/>
            </a:endParaRPr>
          </a:p>
          <a:p>
            <a:pPr marL="412115" marR="0" lvl="0" indent="-342265" defTabSz="914400" eaLnBrk="1" fontAlgn="auto" latinLnBrk="0" hangingPunct="1">
              <a:lnSpc>
                <a:spcPct val="100000"/>
              </a:lnSpc>
              <a:spcBef>
                <a:spcPts val="640"/>
              </a:spcBef>
              <a:spcAft>
                <a:spcPts val="0"/>
              </a:spcAft>
              <a:buClrTx/>
              <a:buSzTx/>
              <a:buFont typeface="Wingdings"/>
              <a:buChar char=""/>
              <a:tabLst>
                <a:tab pos="412115" algn="l"/>
              </a:tabLst>
              <a:defRPr/>
            </a:pPr>
            <a:r>
              <a:rPr kumimoji="0" sz="2500" b="0" i="0" u="none" strike="noStrike" kern="0" cap="none" spc="0" normalizeH="0" baseline="0" noProof="0" dirty="0">
                <a:ln>
                  <a:noFill/>
                </a:ln>
                <a:solidFill>
                  <a:srgbClr val="4D4D4D"/>
                </a:solidFill>
                <a:effectLst/>
                <a:uLnTx/>
                <a:uFillTx/>
                <a:latin typeface="Calibri"/>
                <a:cs typeface="Calibri"/>
              </a:rPr>
              <a:t>Instruction</a:t>
            </a:r>
            <a:r>
              <a:rPr kumimoji="0" sz="2500" b="0" i="0" u="none" strike="noStrike" kern="0" cap="none" spc="-110" normalizeH="0" baseline="0" noProof="0" dirty="0">
                <a:ln>
                  <a:noFill/>
                </a:ln>
                <a:solidFill>
                  <a:srgbClr val="4D4D4D"/>
                </a:solidFill>
                <a:effectLst/>
                <a:uLnTx/>
                <a:uFillTx/>
                <a:latin typeface="Calibri"/>
                <a:cs typeface="Calibri"/>
              </a:rPr>
              <a:t> </a:t>
            </a:r>
            <a:r>
              <a:rPr kumimoji="0" sz="2500" b="0" i="0" u="none" strike="noStrike" kern="0" cap="none" spc="-20" normalizeH="0" baseline="0" noProof="0" dirty="0">
                <a:ln>
                  <a:noFill/>
                </a:ln>
                <a:solidFill>
                  <a:srgbClr val="4D4D4D"/>
                </a:solidFill>
                <a:effectLst/>
                <a:uLnTx/>
                <a:uFillTx/>
                <a:latin typeface="Calibri"/>
                <a:cs typeface="Calibri"/>
              </a:rPr>
              <a:t>Guide</a:t>
            </a:r>
            <a:endParaRPr kumimoji="0" sz="2500" b="0" i="0" u="none" strike="noStrike" kern="0" cap="none" spc="0" normalizeH="0" baseline="0" noProof="0" dirty="0">
              <a:ln>
                <a:noFill/>
              </a:ln>
              <a:solidFill>
                <a:sysClr val="windowText" lastClr="000000"/>
              </a:solidFill>
              <a:effectLst/>
              <a:uLnTx/>
              <a:uFillTx/>
              <a:latin typeface="Calibri"/>
              <a:cs typeface="Calibri"/>
            </a:endParaRPr>
          </a:p>
          <a:p>
            <a:pPr marL="869315" lvl="1" indent="-342265">
              <a:spcBef>
                <a:spcPts val="290"/>
              </a:spcBef>
              <a:buClr>
                <a:srgbClr val="4D4D4D"/>
              </a:buClr>
              <a:buFont typeface="Wingdings"/>
              <a:buChar char=""/>
              <a:tabLst>
                <a:tab pos="869315" algn="l"/>
              </a:tabLst>
              <a:defRPr/>
            </a:pPr>
            <a:r>
              <a:rPr lang="en-US" sz="2100" u="sng" kern="0" spc="-25" dirty="0">
                <a:solidFill>
                  <a:srgbClr val="6FAC46"/>
                </a:solidFill>
                <a:uFill>
                  <a:solidFill>
                    <a:srgbClr val="6FAC46"/>
                  </a:solidFill>
                </a:uFill>
                <a:cs typeface="Calibri"/>
              </a:rPr>
              <a:t>https://admin.hr.ufl.edu/preparing-the-uf-summer-job-review-file-2026-docx/</a:t>
            </a:r>
            <a:endParaRPr lang="en-US" sz="2100" u="sng" kern="0" spc="-25" dirty="0">
              <a:solidFill>
                <a:srgbClr val="6FAC46"/>
              </a:solidFill>
              <a:highlight>
                <a:srgbClr val="FFFF00"/>
              </a:highlight>
              <a:uFill>
                <a:solidFill>
                  <a:srgbClr val="6FAC46"/>
                </a:solidFill>
              </a:uFill>
              <a:latin typeface="Calibri"/>
              <a:cs typeface="Calibri"/>
            </a:endParaRPr>
          </a:p>
          <a:p>
            <a:pPr marL="869315" marR="0" lvl="1" indent="-342265" defTabSz="914400" eaLnBrk="1" fontAlgn="auto" latinLnBrk="0" hangingPunct="1">
              <a:lnSpc>
                <a:spcPct val="100000"/>
              </a:lnSpc>
              <a:spcBef>
                <a:spcPts val="290"/>
              </a:spcBef>
              <a:spcAft>
                <a:spcPts val="0"/>
              </a:spcAft>
              <a:buClr>
                <a:srgbClr val="4D4D4D"/>
              </a:buClr>
              <a:buSzTx/>
              <a:buFont typeface="Wingdings"/>
              <a:buChar char=""/>
              <a:tabLst>
                <a:tab pos="869315" algn="l"/>
              </a:tabLst>
              <a:defRPr/>
            </a:pPr>
            <a:r>
              <a:rPr kumimoji="0" sz="2100" b="0" i="0" u="none" strike="noStrike" kern="0" cap="none" spc="0" normalizeH="0" baseline="0" noProof="0" dirty="0">
                <a:ln>
                  <a:noFill/>
                </a:ln>
                <a:solidFill>
                  <a:srgbClr val="4D4D4D"/>
                </a:solidFill>
                <a:effectLst/>
                <a:uLnTx/>
                <a:uFillTx/>
                <a:latin typeface="Calibri"/>
                <a:cs typeface="Calibri"/>
              </a:rPr>
              <a:t>Departments</a:t>
            </a:r>
            <a:r>
              <a:rPr kumimoji="0" sz="2100" b="0" i="0" u="none" strike="noStrike" kern="0" cap="none" spc="-4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will</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be</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contacted</a:t>
            </a:r>
            <a:r>
              <a:rPr kumimoji="0" sz="2100" b="0" i="0" u="none" strike="noStrike" kern="0" cap="none" spc="-3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by</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EOR</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if</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there</a:t>
            </a:r>
            <a:r>
              <a:rPr kumimoji="0" sz="2100" b="0" i="0" u="none" strike="noStrike" kern="0" cap="none" spc="-3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are</a:t>
            </a:r>
            <a:r>
              <a:rPr kumimoji="0" sz="2100" b="0" i="0" u="none" strike="noStrike" kern="0" cap="none" spc="-35"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employees</a:t>
            </a:r>
            <a:r>
              <a:rPr kumimoji="0" sz="2100" b="0" i="0" u="none" strike="noStrike" kern="0" cap="none" spc="-3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who</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do</a:t>
            </a:r>
            <a:r>
              <a:rPr kumimoji="0" sz="2100" b="0" i="0" u="none" strike="noStrike" kern="0" cap="none" spc="-6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not</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20" normalizeH="0" baseline="0" noProof="0" dirty="0">
                <a:ln>
                  <a:noFill/>
                </a:ln>
                <a:solidFill>
                  <a:srgbClr val="4D4D4D"/>
                </a:solidFill>
                <a:effectLst/>
                <a:uLnTx/>
                <a:uFillTx/>
                <a:latin typeface="Calibri"/>
                <a:cs typeface="Calibri"/>
              </a:rPr>
              <a:t>load </a:t>
            </a:r>
            <a:r>
              <a:rPr kumimoji="0" sz="2100" b="0" i="0" u="none" strike="noStrike" kern="0" cap="none" spc="0" normalizeH="0" baseline="0" noProof="0" dirty="0">
                <a:ln>
                  <a:noFill/>
                </a:ln>
                <a:solidFill>
                  <a:srgbClr val="4D4D4D"/>
                </a:solidFill>
                <a:effectLst/>
                <a:uLnTx/>
                <a:uFillTx/>
                <a:latin typeface="Calibri"/>
                <a:cs typeface="Calibri"/>
              </a:rPr>
              <a:t>and</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may</a:t>
            </a:r>
            <a:r>
              <a:rPr kumimoji="0" sz="2100" b="0" i="0" u="none" strike="noStrike" kern="0" cap="none" spc="-3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need</a:t>
            </a:r>
            <a:r>
              <a:rPr kumimoji="0" sz="2100" b="0" i="0" u="none" strike="noStrike" kern="0" cap="none" spc="-3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additional</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action</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on</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your</a:t>
            </a:r>
            <a:r>
              <a:rPr kumimoji="0" sz="2100" b="0" i="0" u="none" strike="noStrike" kern="0" cap="none" spc="-45" normalizeH="0" baseline="0" noProof="0" dirty="0">
                <a:ln>
                  <a:noFill/>
                </a:ln>
                <a:solidFill>
                  <a:srgbClr val="4D4D4D"/>
                </a:solidFill>
                <a:effectLst/>
                <a:uLnTx/>
                <a:uFillTx/>
                <a:latin typeface="Calibri"/>
                <a:cs typeface="Calibri"/>
              </a:rPr>
              <a:t> </a:t>
            </a:r>
            <a:r>
              <a:rPr kumimoji="0" sz="2100" b="0" i="0" u="none" strike="noStrike" kern="0" cap="none" spc="-20" normalizeH="0" baseline="0" noProof="0" dirty="0">
                <a:ln>
                  <a:noFill/>
                </a:ln>
                <a:solidFill>
                  <a:srgbClr val="4D4D4D"/>
                </a:solidFill>
                <a:effectLst/>
                <a:uLnTx/>
                <a:uFillTx/>
                <a:latin typeface="Calibri"/>
                <a:cs typeface="Calibri"/>
              </a:rPr>
              <a:t>part</a:t>
            </a:r>
            <a:endParaRPr kumimoji="0" sz="2100" b="0" i="0" u="none" strike="noStrike" kern="0" cap="none" spc="0" normalizeH="0" baseline="0" noProof="0" dirty="0">
              <a:ln>
                <a:noFill/>
              </a:ln>
              <a:solidFill>
                <a:sysClr val="windowText" lastClr="000000"/>
              </a:solidFill>
              <a:effectLst/>
              <a:uLnTx/>
              <a:uFillTx/>
              <a:latin typeface="Calibri"/>
              <a:cs typeface="Calibri"/>
            </a:endParaRPr>
          </a:p>
          <a:p>
            <a:pPr marL="869315" marR="916305" lvl="1" indent="-342900" defTabSz="914400" eaLnBrk="1" fontAlgn="auto" latinLnBrk="0" hangingPunct="1">
              <a:lnSpc>
                <a:spcPts val="2270"/>
              </a:lnSpc>
              <a:spcBef>
                <a:spcPts val="1015"/>
              </a:spcBef>
              <a:spcAft>
                <a:spcPts val="0"/>
              </a:spcAft>
              <a:buClrTx/>
              <a:buSzTx/>
              <a:buFont typeface="Wingdings"/>
              <a:buChar char=""/>
              <a:tabLst>
                <a:tab pos="869315" algn="l"/>
              </a:tabLst>
              <a:defRPr/>
            </a:pPr>
            <a:r>
              <a:rPr kumimoji="0" sz="2100" b="0" i="0" u="none" strike="noStrike" kern="0" cap="none" spc="0" normalizeH="0" baseline="0" noProof="0" dirty="0">
                <a:ln>
                  <a:noFill/>
                </a:ln>
                <a:solidFill>
                  <a:srgbClr val="4D4D4D"/>
                </a:solidFill>
                <a:effectLst/>
                <a:uLnTx/>
                <a:uFillTx/>
                <a:latin typeface="Calibri"/>
                <a:cs typeface="Calibri"/>
              </a:rPr>
              <a:t>Doublecheck</a:t>
            </a:r>
            <a:r>
              <a:rPr kumimoji="0" sz="2100" b="0" i="0" u="none" strike="noStrike" kern="0" cap="none" spc="-4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GA</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stipend</a:t>
            </a:r>
            <a:r>
              <a:rPr kumimoji="0" sz="2100" b="0" i="0" u="none" strike="noStrike" kern="0" cap="none" spc="-4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amounts</a:t>
            </a:r>
            <a:r>
              <a:rPr kumimoji="0" sz="2100" b="0" i="0" u="none" strike="noStrike" kern="0" cap="none" spc="-6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to</a:t>
            </a:r>
            <a:r>
              <a:rPr kumimoji="0" sz="2100" b="0" i="0" u="none" strike="noStrike" kern="0" cap="none" spc="-4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ensure</a:t>
            </a:r>
            <a:r>
              <a:rPr kumimoji="0" sz="2100" b="0" i="0" u="none" strike="noStrike" kern="0" cap="none" spc="-3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compliance</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with</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the</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GAU</a:t>
            </a:r>
            <a:r>
              <a:rPr kumimoji="0" sz="2100" b="0" i="0" u="none" strike="noStrike" kern="0" cap="none" spc="-45" normalizeH="0" baseline="0" noProof="0" dirty="0">
                <a:ln>
                  <a:noFill/>
                </a:ln>
                <a:solidFill>
                  <a:srgbClr val="4D4D4D"/>
                </a:solidFill>
                <a:effectLst/>
                <a:uLnTx/>
                <a:uFillTx/>
                <a:latin typeface="Calibri"/>
                <a:cs typeface="Calibri"/>
              </a:rPr>
              <a:t> </a:t>
            </a:r>
            <a:r>
              <a:rPr kumimoji="0" sz="2100" b="0" i="0" u="none" strike="noStrike" kern="0" cap="none" spc="-25" normalizeH="0" baseline="0" noProof="0" dirty="0">
                <a:ln>
                  <a:noFill/>
                </a:ln>
                <a:solidFill>
                  <a:srgbClr val="4D4D4D"/>
                </a:solidFill>
                <a:effectLst/>
                <a:uLnTx/>
                <a:uFillTx/>
                <a:latin typeface="Calibri"/>
                <a:cs typeface="Calibri"/>
              </a:rPr>
              <a:t>CBA </a:t>
            </a:r>
            <a:r>
              <a:rPr kumimoji="0" sz="2100" b="0" i="0" u="none" strike="noStrike" kern="0" cap="none" spc="0" normalizeH="0" baseline="0" noProof="0" dirty="0">
                <a:ln>
                  <a:noFill/>
                </a:ln>
                <a:solidFill>
                  <a:srgbClr val="4D4D4D"/>
                </a:solidFill>
                <a:effectLst/>
                <a:uLnTx/>
                <a:uFillTx/>
                <a:latin typeface="Calibri"/>
                <a:cs typeface="Calibri"/>
              </a:rPr>
              <a:t>minimum</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stipend</a:t>
            </a:r>
            <a:r>
              <a:rPr kumimoji="0" sz="2100" b="0" i="0" u="none" strike="noStrike" kern="0" cap="none" spc="-3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amounts</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based</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on</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25" normalizeH="0" baseline="0" noProof="0" dirty="0">
                <a:ln>
                  <a:noFill/>
                </a:ln>
                <a:solidFill>
                  <a:srgbClr val="4D4D4D"/>
                </a:solidFill>
                <a:effectLst/>
                <a:uLnTx/>
                <a:uFillTx/>
                <a:latin typeface="Calibri"/>
                <a:cs typeface="Calibri"/>
              </a:rPr>
              <a:t>FTE</a:t>
            </a:r>
            <a:endParaRPr kumimoji="0" sz="2100" b="0" i="0" u="none" strike="noStrike" kern="0" cap="none" spc="0" normalizeH="0" baseline="0" noProof="0" dirty="0">
              <a:ln>
                <a:noFill/>
              </a:ln>
              <a:solidFill>
                <a:sysClr val="windowText" lastClr="000000"/>
              </a:solidFill>
              <a:effectLst/>
              <a:uLnTx/>
              <a:uFillTx/>
              <a:latin typeface="Calibri"/>
              <a:cs typeface="Calibri"/>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8330" rIns="0" bIns="0" rtlCol="0">
            <a:spAutoFit/>
          </a:bodyPr>
          <a:lstStyle/>
          <a:p>
            <a:pPr marL="12700">
              <a:lnSpc>
                <a:spcPct val="100000"/>
              </a:lnSpc>
              <a:spcBef>
                <a:spcPts val="100"/>
              </a:spcBef>
            </a:pPr>
            <a:r>
              <a:rPr sz="4200" dirty="0"/>
              <a:t>Summer</a:t>
            </a:r>
            <a:r>
              <a:rPr sz="4200" spc="-90" dirty="0"/>
              <a:t> </a:t>
            </a:r>
            <a:r>
              <a:rPr sz="4200" dirty="0"/>
              <a:t>Appointments</a:t>
            </a:r>
            <a:r>
              <a:rPr sz="4200" spc="-85" dirty="0"/>
              <a:t> </a:t>
            </a:r>
            <a:r>
              <a:rPr sz="4200" dirty="0"/>
              <a:t>–</a:t>
            </a:r>
            <a:r>
              <a:rPr sz="4200" spc="-80" dirty="0"/>
              <a:t> </a:t>
            </a:r>
            <a:r>
              <a:rPr sz="4200" dirty="0"/>
              <a:t>Keep</a:t>
            </a:r>
            <a:r>
              <a:rPr sz="4200" spc="-75" dirty="0"/>
              <a:t> </a:t>
            </a:r>
            <a:r>
              <a:rPr sz="4200" dirty="0"/>
              <a:t>in</a:t>
            </a:r>
            <a:r>
              <a:rPr sz="4200" spc="-70" dirty="0"/>
              <a:t> </a:t>
            </a:r>
            <a:r>
              <a:rPr sz="4200" spc="-10" dirty="0"/>
              <a:t>Mind!</a:t>
            </a:r>
            <a:endParaRPr sz="4200" dirty="0"/>
          </a:p>
        </p:txBody>
      </p:sp>
      <p:sp>
        <p:nvSpPr>
          <p:cNvPr id="3" name="object 3"/>
          <p:cNvSpPr txBox="1"/>
          <p:nvPr/>
        </p:nvSpPr>
        <p:spPr>
          <a:xfrm>
            <a:off x="916939" y="1683678"/>
            <a:ext cx="10631170" cy="3559949"/>
          </a:xfrm>
          <a:prstGeom prst="rect">
            <a:avLst/>
          </a:prstGeom>
        </p:spPr>
        <p:txBody>
          <a:bodyPr vert="horz" wrap="square" lIns="0" tIns="119380" rIns="0" bIns="0" rtlCol="0">
            <a:spAutoFit/>
          </a:bodyPr>
          <a:lstStyle/>
          <a:p>
            <a:pPr marL="12700" marR="0" lvl="0" indent="0" defTabSz="914400" eaLnBrk="1" fontAlgn="auto" latinLnBrk="0" hangingPunct="1">
              <a:lnSpc>
                <a:spcPct val="100000"/>
              </a:lnSpc>
              <a:spcBef>
                <a:spcPts val="940"/>
              </a:spcBef>
              <a:spcAft>
                <a:spcPts val="0"/>
              </a:spcAft>
              <a:buClrTx/>
              <a:buSzTx/>
              <a:buFontTx/>
              <a:buNone/>
              <a:tabLst/>
              <a:defRPr/>
            </a:pPr>
            <a:r>
              <a:rPr kumimoji="0" sz="2900" b="1" i="0" u="none" strike="noStrike" kern="0" cap="none" spc="0" normalizeH="0" baseline="0" noProof="0" dirty="0">
                <a:ln>
                  <a:noFill/>
                </a:ln>
                <a:solidFill>
                  <a:srgbClr val="4D4D4D"/>
                </a:solidFill>
                <a:effectLst/>
                <a:uLnTx/>
                <a:uFillTx/>
                <a:latin typeface="Calibri"/>
                <a:cs typeface="Calibri"/>
              </a:rPr>
              <a:t>Summer</a:t>
            </a:r>
            <a:r>
              <a:rPr kumimoji="0" sz="2900" b="1" i="0" u="none" strike="noStrike" kern="0" cap="none" spc="-55" normalizeH="0" baseline="0" noProof="0" dirty="0">
                <a:ln>
                  <a:noFill/>
                </a:ln>
                <a:solidFill>
                  <a:srgbClr val="4D4D4D"/>
                </a:solidFill>
                <a:effectLst/>
                <a:uLnTx/>
                <a:uFillTx/>
                <a:latin typeface="Calibri"/>
                <a:cs typeface="Calibri"/>
              </a:rPr>
              <a:t> </a:t>
            </a:r>
            <a:r>
              <a:rPr kumimoji="0" sz="2900" b="1" i="0" u="none" strike="noStrike" kern="0" cap="none" spc="0" normalizeH="0" baseline="0" noProof="0" dirty="0">
                <a:ln>
                  <a:noFill/>
                </a:ln>
                <a:solidFill>
                  <a:srgbClr val="4D4D4D"/>
                </a:solidFill>
                <a:effectLst/>
                <a:uLnTx/>
                <a:uFillTx/>
                <a:latin typeface="Calibri"/>
                <a:cs typeface="Calibri"/>
              </a:rPr>
              <a:t>Job</a:t>
            </a:r>
            <a:r>
              <a:rPr kumimoji="0" sz="2900" b="1" i="0" u="none" strike="noStrike" kern="0" cap="none" spc="-70" normalizeH="0" baseline="0" noProof="0" dirty="0">
                <a:ln>
                  <a:noFill/>
                </a:ln>
                <a:solidFill>
                  <a:srgbClr val="4D4D4D"/>
                </a:solidFill>
                <a:effectLst/>
                <a:uLnTx/>
                <a:uFillTx/>
                <a:latin typeface="Calibri"/>
                <a:cs typeface="Calibri"/>
              </a:rPr>
              <a:t> </a:t>
            </a:r>
            <a:r>
              <a:rPr kumimoji="0" sz="2900" b="1" i="0" u="none" strike="noStrike" kern="0" cap="none" spc="-20" normalizeH="0" baseline="0" noProof="0" dirty="0">
                <a:ln>
                  <a:noFill/>
                </a:ln>
                <a:solidFill>
                  <a:srgbClr val="4D4D4D"/>
                </a:solidFill>
                <a:effectLst/>
                <a:uLnTx/>
                <a:uFillTx/>
                <a:latin typeface="Calibri"/>
                <a:cs typeface="Calibri"/>
              </a:rPr>
              <a:t>File</a:t>
            </a:r>
            <a:endParaRPr kumimoji="0" sz="2900" b="0" i="0" u="none" strike="noStrike" kern="0" cap="none" spc="0" normalizeH="0" baseline="0" noProof="0" dirty="0">
              <a:ln>
                <a:noFill/>
              </a:ln>
              <a:solidFill>
                <a:sysClr val="windowText" lastClr="000000"/>
              </a:solidFill>
              <a:effectLst/>
              <a:uLnTx/>
              <a:uFillTx/>
              <a:latin typeface="Calibri"/>
              <a:cs typeface="Calibri"/>
            </a:endParaRPr>
          </a:p>
          <a:p>
            <a:pPr marL="412115" marR="0" lvl="0" indent="-342265" defTabSz="914400" eaLnBrk="1" fontAlgn="auto" latinLnBrk="0" hangingPunct="1">
              <a:lnSpc>
                <a:spcPct val="100000"/>
              </a:lnSpc>
              <a:spcBef>
                <a:spcPts val="730"/>
              </a:spcBef>
              <a:spcAft>
                <a:spcPts val="0"/>
              </a:spcAft>
              <a:buClrTx/>
              <a:buSzTx/>
              <a:buFont typeface="Wingdings"/>
              <a:buChar char=""/>
              <a:tabLst>
                <a:tab pos="412115" algn="l"/>
              </a:tabLst>
              <a:defRPr/>
            </a:pPr>
            <a:r>
              <a:rPr kumimoji="0" sz="2500" b="0" i="0" u="none" strike="noStrike" kern="0" cap="none" spc="0" normalizeH="0" baseline="0" noProof="0" dirty="0">
                <a:ln>
                  <a:noFill/>
                </a:ln>
                <a:solidFill>
                  <a:srgbClr val="4D4D4D"/>
                </a:solidFill>
                <a:effectLst/>
                <a:uLnTx/>
                <a:uFillTx/>
                <a:latin typeface="Calibri"/>
                <a:cs typeface="Calibri"/>
              </a:rPr>
              <a:t>Updating</a:t>
            </a:r>
            <a:r>
              <a:rPr kumimoji="0" sz="2500" b="0" i="0" u="none" strike="noStrike" kern="0" cap="none" spc="-45" normalizeH="0" baseline="0" noProof="0" dirty="0">
                <a:ln>
                  <a:noFill/>
                </a:ln>
                <a:solidFill>
                  <a:srgbClr val="4D4D4D"/>
                </a:solidFill>
                <a:effectLst/>
                <a:uLnTx/>
                <a:uFillTx/>
                <a:latin typeface="Calibri"/>
                <a:cs typeface="Calibri"/>
              </a:rPr>
              <a:t> </a:t>
            </a:r>
            <a:r>
              <a:rPr kumimoji="0" sz="2500" b="0" i="0" u="none" strike="noStrike" kern="0" cap="none" spc="0" normalizeH="0" baseline="0" noProof="0" dirty="0">
                <a:ln>
                  <a:noFill/>
                </a:ln>
                <a:solidFill>
                  <a:srgbClr val="4D4D4D"/>
                </a:solidFill>
                <a:effectLst/>
                <a:uLnTx/>
                <a:uFillTx/>
                <a:latin typeface="Calibri"/>
                <a:cs typeface="Calibri"/>
              </a:rPr>
              <a:t>Job</a:t>
            </a:r>
            <a:r>
              <a:rPr kumimoji="0" sz="2500" b="0" i="0" u="none" strike="noStrike" kern="0" cap="none" spc="-30" normalizeH="0" baseline="0" noProof="0" dirty="0">
                <a:ln>
                  <a:noFill/>
                </a:ln>
                <a:solidFill>
                  <a:srgbClr val="4D4D4D"/>
                </a:solidFill>
                <a:effectLst/>
                <a:uLnTx/>
                <a:uFillTx/>
                <a:latin typeface="Calibri"/>
                <a:cs typeface="Calibri"/>
              </a:rPr>
              <a:t> </a:t>
            </a:r>
            <a:r>
              <a:rPr kumimoji="0" sz="2500" b="0" i="0" u="none" strike="noStrike" kern="0" cap="none" spc="-20" normalizeH="0" baseline="0" noProof="0" dirty="0">
                <a:ln>
                  <a:noFill/>
                </a:ln>
                <a:solidFill>
                  <a:srgbClr val="4D4D4D"/>
                </a:solidFill>
                <a:effectLst/>
                <a:uLnTx/>
                <a:uFillTx/>
                <a:latin typeface="Calibri"/>
                <a:cs typeface="Calibri"/>
              </a:rPr>
              <a:t>Data</a:t>
            </a:r>
            <a:endParaRPr kumimoji="0" sz="2500" b="0" i="0" u="none" strike="noStrike" kern="0" cap="none" spc="0" normalizeH="0" baseline="0" noProof="0" dirty="0">
              <a:ln>
                <a:noFill/>
              </a:ln>
              <a:solidFill>
                <a:sysClr val="windowText" lastClr="000000"/>
              </a:solidFill>
              <a:effectLst/>
              <a:uLnTx/>
              <a:uFillTx/>
              <a:latin typeface="Calibri"/>
              <a:cs typeface="Calibri"/>
            </a:endParaRPr>
          </a:p>
          <a:p>
            <a:pPr marL="869315" marR="0" lvl="1" indent="-342265" defTabSz="914400" eaLnBrk="1" fontAlgn="auto" latinLnBrk="0" hangingPunct="1">
              <a:lnSpc>
                <a:spcPct val="100000"/>
              </a:lnSpc>
              <a:spcBef>
                <a:spcPts val="770"/>
              </a:spcBef>
              <a:spcAft>
                <a:spcPts val="0"/>
              </a:spcAft>
              <a:buClrTx/>
              <a:buSzTx/>
              <a:buFont typeface="Wingdings"/>
              <a:buChar char=""/>
              <a:tabLst>
                <a:tab pos="869315" algn="l"/>
              </a:tabLst>
              <a:defRPr/>
            </a:pPr>
            <a:r>
              <a:rPr kumimoji="0" sz="2100" b="0" i="0" u="none" strike="noStrike" kern="0" cap="none" spc="0" normalizeH="0" baseline="0" noProof="0" dirty="0">
                <a:ln>
                  <a:noFill/>
                </a:ln>
                <a:solidFill>
                  <a:srgbClr val="4D4D4D"/>
                </a:solidFill>
                <a:effectLst/>
                <a:uLnTx/>
                <a:uFillTx/>
                <a:latin typeface="Calibri"/>
                <a:cs typeface="Calibri"/>
              </a:rPr>
              <a:t>Example:</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Supervisor</a:t>
            </a:r>
            <a:r>
              <a:rPr kumimoji="0" sz="2100" b="0" i="0" u="none" strike="noStrike" kern="0" cap="none" spc="-2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ID</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updates</a:t>
            </a:r>
            <a:endParaRPr kumimoji="0" sz="2100" b="0" i="0" u="none" strike="noStrike" kern="0" cap="none" spc="0" normalizeH="0" baseline="0" noProof="0" dirty="0">
              <a:ln>
                <a:noFill/>
              </a:ln>
              <a:solidFill>
                <a:sysClr val="windowText" lastClr="000000"/>
              </a:solidFill>
              <a:effectLst/>
              <a:uLnTx/>
              <a:uFillTx/>
              <a:latin typeface="Calibri"/>
              <a:cs typeface="Calibri"/>
            </a:endParaRPr>
          </a:p>
          <a:p>
            <a:pPr marL="412115" marR="0" lvl="0" indent="-342265" defTabSz="914400" eaLnBrk="1" fontAlgn="auto" latinLnBrk="0" hangingPunct="1">
              <a:lnSpc>
                <a:spcPct val="100000"/>
              </a:lnSpc>
              <a:spcBef>
                <a:spcPts val="675"/>
              </a:spcBef>
              <a:spcAft>
                <a:spcPts val="0"/>
              </a:spcAft>
              <a:buClrTx/>
              <a:buSzTx/>
              <a:buFont typeface="Wingdings"/>
              <a:buChar char=""/>
              <a:tabLst>
                <a:tab pos="412115" algn="l"/>
              </a:tabLst>
              <a:defRPr/>
            </a:pPr>
            <a:r>
              <a:rPr kumimoji="0" lang="en-US" sz="2500" b="0" i="0" u="none" strike="noStrike" kern="0" cap="none" spc="-30" normalizeH="0" baseline="0" noProof="0" dirty="0">
                <a:ln>
                  <a:noFill/>
                </a:ln>
                <a:solidFill>
                  <a:srgbClr val="4D4D4D"/>
                </a:solidFill>
                <a:effectLst/>
                <a:uLnTx/>
                <a:uFillTx/>
                <a:latin typeface="Calibri"/>
                <a:cs typeface="Calibri"/>
              </a:rPr>
              <a:t>Transferring </a:t>
            </a:r>
            <a:r>
              <a:rPr kumimoji="0" lang="en-US" sz="2500" b="0" i="0" u="none" strike="noStrike" kern="0" cap="none" spc="-10" normalizeH="0" baseline="0" noProof="0" dirty="0">
                <a:ln>
                  <a:noFill/>
                </a:ln>
                <a:solidFill>
                  <a:srgbClr val="4D4D4D"/>
                </a:solidFill>
                <a:effectLst/>
                <a:uLnTx/>
                <a:uFillTx/>
                <a:latin typeface="Calibri"/>
                <a:cs typeface="Calibri"/>
              </a:rPr>
              <a:t>records</a:t>
            </a:r>
            <a:endParaRPr kumimoji="0" lang="en-US" sz="2500" b="0" i="0" u="none" strike="noStrike" kern="0" cap="none" spc="0" normalizeH="0" baseline="0" noProof="0" dirty="0">
              <a:ln>
                <a:noFill/>
              </a:ln>
              <a:solidFill>
                <a:sysClr val="windowText" lastClr="000000"/>
              </a:solidFill>
              <a:effectLst/>
              <a:uLnTx/>
              <a:uFillTx/>
              <a:latin typeface="Calibri"/>
              <a:cs typeface="Calibri"/>
            </a:endParaRPr>
          </a:p>
          <a:p>
            <a:pPr marL="869315" marR="5080" lvl="1" indent="-342900" defTabSz="914400" eaLnBrk="1" fontAlgn="auto" latinLnBrk="0" hangingPunct="1">
              <a:lnSpc>
                <a:spcPts val="2270"/>
              </a:lnSpc>
              <a:spcBef>
                <a:spcPts val="1055"/>
              </a:spcBef>
              <a:spcAft>
                <a:spcPts val="0"/>
              </a:spcAft>
              <a:buClrTx/>
              <a:buSzTx/>
              <a:buFont typeface="Wingdings"/>
              <a:buChar char=""/>
              <a:tabLst>
                <a:tab pos="869315" algn="l"/>
              </a:tabLst>
              <a:defRPr/>
            </a:pPr>
            <a:r>
              <a:rPr kumimoji="0" sz="2100" b="0" i="0" u="none" strike="noStrike" kern="0" cap="none" spc="0" normalizeH="0" baseline="0" noProof="0" dirty="0">
                <a:ln>
                  <a:noFill/>
                </a:ln>
                <a:solidFill>
                  <a:srgbClr val="4D4D4D"/>
                </a:solidFill>
                <a:effectLst/>
                <a:uLnTx/>
                <a:uFillTx/>
                <a:latin typeface="Calibri"/>
                <a:cs typeface="Calibri"/>
              </a:rPr>
              <a:t>Should</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not</a:t>
            </a:r>
            <a:r>
              <a:rPr kumimoji="0" sz="2100" b="0" i="0" u="none" strike="noStrike" kern="0" cap="none" spc="-45"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transfer</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while</a:t>
            </a:r>
            <a:r>
              <a:rPr kumimoji="0" sz="2100" b="0" i="0" u="none" strike="noStrike" kern="0" cap="none" spc="-3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on</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short</a:t>
            </a:r>
            <a:r>
              <a:rPr kumimoji="0" sz="2100" b="0" i="0" u="none" strike="noStrike" kern="0" cap="none" spc="-4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work</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break;</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if</a:t>
            </a:r>
            <a:r>
              <a:rPr kumimoji="0" sz="2100" b="0" i="0" u="none" strike="noStrike" kern="0" cap="none" spc="-3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needed,</a:t>
            </a:r>
            <a:r>
              <a:rPr kumimoji="0" sz="2100" b="0" i="0" u="none" strike="noStrike" kern="0" cap="none" spc="-3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department</a:t>
            </a:r>
            <a:r>
              <a:rPr kumimoji="0" sz="2100" b="0" i="0" u="none" strike="noStrike" kern="0" cap="none" spc="-6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will</a:t>
            </a:r>
            <a:r>
              <a:rPr kumimoji="0" sz="2100" b="0" i="0" u="none" strike="noStrike" kern="0" cap="none" spc="-2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need</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to</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contact </a:t>
            </a:r>
            <a:r>
              <a:rPr kumimoji="0" sz="2100" b="0" i="0" u="none" strike="noStrike" kern="0" cap="none" spc="0" normalizeH="0" baseline="0" noProof="0" dirty="0">
                <a:ln>
                  <a:noFill/>
                </a:ln>
                <a:solidFill>
                  <a:srgbClr val="4D4D4D"/>
                </a:solidFill>
                <a:effectLst/>
                <a:uLnTx/>
                <a:uFillTx/>
                <a:latin typeface="Calibri"/>
                <a:cs typeface="Calibri"/>
              </a:rPr>
              <a:t>our</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office</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to</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return</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them</a:t>
            </a:r>
            <a:r>
              <a:rPr kumimoji="0" sz="2100" b="0" i="0" u="none" strike="noStrike" kern="0" cap="none" spc="-4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earlier</a:t>
            </a:r>
            <a:r>
              <a:rPr kumimoji="0" sz="2100" b="0" i="0" u="none" strike="noStrike" kern="0" cap="none" spc="-1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than</a:t>
            </a:r>
            <a:r>
              <a:rPr kumimoji="0" sz="2100" b="0" i="0" u="none" strike="noStrike" kern="0" cap="none" spc="-6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August</a:t>
            </a:r>
            <a:r>
              <a:rPr kumimoji="0" sz="2100" b="0" i="0" u="none" strike="noStrike" kern="0" cap="none" spc="-6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(ex:</a:t>
            </a:r>
            <a:r>
              <a:rPr kumimoji="0" sz="2100" b="0" i="0" u="none" strike="noStrike" kern="0" cap="none" spc="-35"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converting</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9-</a:t>
            </a:r>
            <a:r>
              <a:rPr kumimoji="0" sz="2100" b="0" i="0" u="none" strike="noStrike" kern="0" cap="none" spc="0" normalizeH="0" baseline="0" noProof="0" dirty="0">
                <a:ln>
                  <a:noFill/>
                </a:ln>
                <a:solidFill>
                  <a:srgbClr val="4D4D4D"/>
                </a:solidFill>
                <a:effectLst/>
                <a:uLnTx/>
                <a:uFillTx/>
                <a:latin typeface="Calibri"/>
                <a:cs typeface="Calibri"/>
              </a:rPr>
              <a:t>month</a:t>
            </a:r>
            <a:r>
              <a:rPr kumimoji="0" sz="2100" b="0" i="0" u="none" strike="noStrike" kern="0" cap="none" spc="-5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to</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10" normalizeH="0" baseline="0" noProof="0" dirty="0">
                <a:ln>
                  <a:noFill/>
                </a:ln>
                <a:solidFill>
                  <a:srgbClr val="4D4D4D"/>
                </a:solidFill>
                <a:effectLst/>
                <a:uLnTx/>
                <a:uFillTx/>
                <a:latin typeface="Calibri"/>
                <a:cs typeface="Calibri"/>
              </a:rPr>
              <a:t>12-month)</a:t>
            </a:r>
            <a:endParaRPr kumimoji="0" sz="2100" b="0" i="0" u="none" strike="noStrike" kern="0" cap="none" spc="0" normalizeH="0" baseline="0" noProof="0" dirty="0">
              <a:ln>
                <a:noFill/>
              </a:ln>
              <a:solidFill>
                <a:sysClr val="windowText" lastClr="000000"/>
              </a:solidFill>
              <a:effectLst/>
              <a:uLnTx/>
              <a:uFillTx/>
              <a:latin typeface="Calibri"/>
              <a:cs typeface="Calibri"/>
            </a:endParaRPr>
          </a:p>
          <a:p>
            <a:pPr marL="412115" marR="0" lvl="0" indent="-342265" defTabSz="914400" eaLnBrk="1" fontAlgn="auto" latinLnBrk="0" hangingPunct="1">
              <a:lnSpc>
                <a:spcPct val="100000"/>
              </a:lnSpc>
              <a:spcBef>
                <a:spcPts val="640"/>
              </a:spcBef>
              <a:spcAft>
                <a:spcPts val="0"/>
              </a:spcAft>
              <a:buClrTx/>
              <a:buSzTx/>
              <a:buFont typeface="Wingdings"/>
              <a:buChar char=""/>
              <a:tabLst>
                <a:tab pos="412115" algn="l"/>
              </a:tabLst>
              <a:defRPr/>
            </a:pPr>
            <a:r>
              <a:rPr kumimoji="0" sz="2500" b="0" i="0" u="none" strike="noStrike" kern="0" cap="none" spc="-25" normalizeH="0" baseline="0" noProof="0" dirty="0">
                <a:ln>
                  <a:noFill/>
                </a:ln>
                <a:solidFill>
                  <a:srgbClr val="4D4D4D"/>
                </a:solidFill>
                <a:effectLst/>
                <a:uLnTx/>
                <a:uFillTx/>
                <a:latin typeface="Calibri"/>
                <a:cs typeface="Calibri"/>
              </a:rPr>
              <a:t>Terminating</a:t>
            </a:r>
            <a:r>
              <a:rPr kumimoji="0" sz="2500" b="0" i="0" u="none" strike="noStrike" kern="0" cap="none" spc="-50" normalizeH="0" baseline="0" noProof="0" dirty="0">
                <a:ln>
                  <a:noFill/>
                </a:ln>
                <a:solidFill>
                  <a:srgbClr val="4D4D4D"/>
                </a:solidFill>
                <a:effectLst/>
                <a:uLnTx/>
                <a:uFillTx/>
                <a:latin typeface="Calibri"/>
                <a:cs typeface="Calibri"/>
              </a:rPr>
              <a:t> </a:t>
            </a:r>
            <a:r>
              <a:rPr kumimoji="0" sz="2500" b="0" i="0" u="none" strike="noStrike" kern="0" cap="none" spc="-10" normalizeH="0" baseline="0" noProof="0" dirty="0">
                <a:ln>
                  <a:noFill/>
                </a:ln>
                <a:solidFill>
                  <a:srgbClr val="4D4D4D"/>
                </a:solidFill>
                <a:effectLst/>
                <a:uLnTx/>
                <a:uFillTx/>
                <a:latin typeface="Calibri"/>
                <a:cs typeface="Calibri"/>
              </a:rPr>
              <a:t>records</a:t>
            </a:r>
            <a:endParaRPr kumimoji="0" sz="2500" b="0" i="0" u="none" strike="noStrike" kern="0" cap="none" spc="0" normalizeH="0" baseline="0" noProof="0" dirty="0">
              <a:ln>
                <a:noFill/>
              </a:ln>
              <a:solidFill>
                <a:sysClr val="windowText" lastClr="000000"/>
              </a:solidFill>
              <a:effectLst/>
              <a:uLnTx/>
              <a:uFillTx/>
              <a:latin typeface="Calibri"/>
              <a:cs typeface="Calibri"/>
            </a:endParaRPr>
          </a:p>
          <a:p>
            <a:pPr marL="869315" marR="0" lvl="1" indent="-342265" defTabSz="914400" eaLnBrk="1" fontAlgn="auto" latinLnBrk="0" hangingPunct="1">
              <a:lnSpc>
                <a:spcPct val="100000"/>
              </a:lnSpc>
              <a:spcBef>
                <a:spcPts val="780"/>
              </a:spcBef>
              <a:spcAft>
                <a:spcPts val="0"/>
              </a:spcAft>
              <a:buClrTx/>
              <a:buSzTx/>
              <a:buFont typeface="Wingdings"/>
              <a:buChar char=""/>
              <a:tabLst>
                <a:tab pos="869315" algn="l"/>
              </a:tabLst>
              <a:defRPr/>
            </a:pPr>
            <a:r>
              <a:rPr kumimoji="0" sz="2100" b="0" i="0" u="none" strike="noStrike" kern="0" cap="none" spc="0" normalizeH="0" baseline="0" noProof="0" dirty="0">
                <a:ln>
                  <a:noFill/>
                </a:ln>
                <a:solidFill>
                  <a:srgbClr val="4D4D4D"/>
                </a:solidFill>
                <a:effectLst/>
                <a:uLnTx/>
                <a:uFillTx/>
                <a:latin typeface="Calibri"/>
                <a:cs typeface="Calibri"/>
              </a:rPr>
              <a:t>Must</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avoid</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impacting</a:t>
            </a:r>
            <a:r>
              <a:rPr kumimoji="0" sz="2100" b="0" i="0" u="none" strike="noStrike" kern="0" cap="none" spc="-6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an</a:t>
            </a:r>
            <a:r>
              <a:rPr kumimoji="0" sz="2100" b="0" i="0" u="none" strike="noStrike" kern="0" cap="none" spc="-60" normalizeH="0" baseline="0" noProof="0" dirty="0">
                <a:ln>
                  <a:noFill/>
                </a:ln>
                <a:solidFill>
                  <a:srgbClr val="4D4D4D"/>
                </a:solidFill>
                <a:effectLst/>
                <a:uLnTx/>
                <a:uFillTx/>
                <a:latin typeface="Calibri"/>
                <a:cs typeface="Calibri"/>
              </a:rPr>
              <a:t> </a:t>
            </a:r>
            <a:r>
              <a:rPr kumimoji="0" sz="2100" b="0" i="0" u="none" strike="noStrike" kern="0" cap="none" spc="-20" normalizeH="0" baseline="0" noProof="0" dirty="0">
                <a:ln>
                  <a:noFill/>
                </a:ln>
                <a:solidFill>
                  <a:srgbClr val="4D4D4D"/>
                </a:solidFill>
                <a:effectLst/>
                <a:uLnTx/>
                <a:uFillTx/>
                <a:latin typeface="Calibri"/>
                <a:cs typeface="Calibri"/>
              </a:rPr>
              <a:t>employee’s</a:t>
            </a:r>
            <a:r>
              <a:rPr kumimoji="0" sz="2100" b="0" i="0" u="none" strike="noStrike" kern="0" cap="none" spc="-2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benefits</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if</a:t>
            </a:r>
            <a:r>
              <a:rPr kumimoji="0" sz="2100" b="0" i="0" u="none" strike="noStrike" kern="0" cap="none" spc="-4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they</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are</a:t>
            </a:r>
            <a:r>
              <a:rPr kumimoji="0" sz="2100" b="0" i="0" u="none" strike="noStrike" kern="0" cap="none" spc="-4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returning</a:t>
            </a:r>
            <a:r>
              <a:rPr kumimoji="0" sz="2100" b="0" i="0" u="none" strike="noStrike" kern="0" cap="none" spc="-3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in</a:t>
            </a:r>
            <a:r>
              <a:rPr kumimoji="0" sz="2100" b="0" i="0" u="none" strike="noStrike" kern="0" cap="none" spc="-45" normalizeH="0" baseline="0" noProof="0" dirty="0">
                <a:ln>
                  <a:noFill/>
                </a:ln>
                <a:solidFill>
                  <a:srgbClr val="4D4D4D"/>
                </a:solidFill>
                <a:effectLst/>
                <a:uLnTx/>
                <a:uFillTx/>
                <a:latin typeface="Calibri"/>
                <a:cs typeface="Calibri"/>
              </a:rPr>
              <a:t> </a:t>
            </a:r>
            <a:r>
              <a:rPr kumimoji="0" sz="2100" b="0" i="0" u="none" strike="noStrike" kern="0" cap="none" spc="0" normalizeH="0" baseline="0" noProof="0" dirty="0">
                <a:ln>
                  <a:noFill/>
                </a:ln>
                <a:solidFill>
                  <a:srgbClr val="4D4D4D"/>
                </a:solidFill>
                <a:effectLst/>
                <a:uLnTx/>
                <a:uFillTx/>
                <a:latin typeface="Calibri"/>
                <a:cs typeface="Calibri"/>
              </a:rPr>
              <a:t>the</a:t>
            </a:r>
            <a:r>
              <a:rPr kumimoji="0" sz="2100" b="0" i="0" u="none" strike="noStrike" kern="0" cap="none" spc="-50" normalizeH="0" baseline="0" noProof="0" dirty="0">
                <a:ln>
                  <a:noFill/>
                </a:ln>
                <a:solidFill>
                  <a:srgbClr val="4D4D4D"/>
                </a:solidFill>
                <a:effectLst/>
                <a:uLnTx/>
                <a:uFillTx/>
                <a:latin typeface="Calibri"/>
                <a:cs typeface="Calibri"/>
              </a:rPr>
              <a:t> </a:t>
            </a:r>
            <a:r>
              <a:rPr kumimoji="0" sz="2100" b="0" i="0" u="none" strike="noStrike" kern="0" cap="none" spc="-20" normalizeH="0" baseline="0" noProof="0" dirty="0">
                <a:ln>
                  <a:noFill/>
                </a:ln>
                <a:solidFill>
                  <a:srgbClr val="4D4D4D"/>
                </a:solidFill>
                <a:effectLst/>
                <a:uLnTx/>
                <a:uFillTx/>
                <a:latin typeface="Calibri"/>
                <a:cs typeface="Calibri"/>
              </a:rPr>
              <a:t>fall</a:t>
            </a:r>
            <a:endParaRPr kumimoji="0" lang="en-US" sz="2100" b="0" i="0" u="none" strike="noStrike" kern="0" cap="none" spc="-20" normalizeH="0" baseline="0" noProof="0" dirty="0">
              <a:ln>
                <a:noFill/>
              </a:ln>
              <a:solidFill>
                <a:srgbClr val="4D4D4D"/>
              </a:solidFill>
              <a:effectLst/>
              <a:uLnTx/>
              <a:uFillTx/>
              <a:latin typeface="Calibri"/>
              <a:cs typeface="Calibri"/>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E6391-33DC-C91C-9D01-8E58C4F5E7C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C960F8E-9585-A29F-039D-C50B5C43C0BC}"/>
              </a:ext>
            </a:extLst>
          </p:cNvPr>
          <p:cNvSpPr txBox="1">
            <a:spLocks noGrp="1"/>
          </p:cNvSpPr>
          <p:nvPr>
            <p:ph type="title"/>
          </p:nvPr>
        </p:nvSpPr>
        <p:spPr>
          <a:xfrm>
            <a:off x="916938" y="327882"/>
            <a:ext cx="10665461" cy="689932"/>
          </a:xfrm>
          <a:prstGeom prst="rect">
            <a:avLst/>
          </a:prstGeom>
        </p:spPr>
        <p:txBody>
          <a:bodyPr vert="horz" wrap="square" lIns="0" tIns="12700" rIns="0" bIns="0" rtlCol="0">
            <a:spAutoFit/>
          </a:bodyPr>
          <a:lstStyle/>
          <a:p>
            <a:pPr marL="12700">
              <a:lnSpc>
                <a:spcPct val="100000"/>
              </a:lnSpc>
              <a:spcBef>
                <a:spcPts val="100"/>
              </a:spcBef>
            </a:pPr>
            <a:r>
              <a:rPr lang="en-US" spc="-204" dirty="0"/>
              <a:t>Graduate Assistant Reappointment Notices</a:t>
            </a:r>
            <a:endParaRPr spc="-114" dirty="0"/>
          </a:p>
        </p:txBody>
      </p:sp>
      <p:sp>
        <p:nvSpPr>
          <p:cNvPr id="3" name="object 3">
            <a:extLst>
              <a:ext uri="{FF2B5EF4-FFF2-40B4-BE49-F238E27FC236}">
                <a16:creationId xmlns:a16="http://schemas.microsoft.com/office/drawing/2014/main" id="{706899EA-4A68-4374-302C-5EEAFB952B1E}"/>
              </a:ext>
            </a:extLst>
          </p:cNvPr>
          <p:cNvSpPr txBox="1"/>
          <p:nvPr/>
        </p:nvSpPr>
        <p:spPr>
          <a:xfrm>
            <a:off x="916939" y="1448004"/>
            <a:ext cx="10443845" cy="4336444"/>
          </a:xfrm>
          <a:prstGeom prst="rect">
            <a:avLst/>
          </a:prstGeom>
        </p:spPr>
        <p:txBody>
          <a:bodyPr vert="horz" wrap="square" lIns="0" tIns="118745" rIns="0" bIns="0" rtlCol="0">
            <a:spAutoFit/>
          </a:bodyPr>
          <a:lstStyle/>
          <a:p>
            <a:pPr marL="12700" marR="0" lvl="0" indent="0" defTabSz="914400" eaLnBrk="1" fontAlgn="auto" latinLnBrk="0" hangingPunct="1">
              <a:lnSpc>
                <a:spcPct val="100000"/>
              </a:lnSpc>
              <a:spcBef>
                <a:spcPts val="935"/>
              </a:spcBef>
              <a:spcAft>
                <a:spcPts val="0"/>
              </a:spcAft>
              <a:buClrTx/>
              <a:buSzTx/>
              <a:buFontTx/>
              <a:buNone/>
              <a:tabLst/>
              <a:defRPr/>
            </a:pPr>
            <a:r>
              <a:rPr kumimoji="0" lang="en-US" sz="2900" b="1" i="0" u="none" strike="noStrike" kern="0" cap="none" spc="-105" normalizeH="0" baseline="0" noProof="0" dirty="0">
                <a:ln>
                  <a:noFill/>
                </a:ln>
                <a:solidFill>
                  <a:srgbClr val="4D4D4D"/>
                </a:solidFill>
                <a:effectLst/>
                <a:uLnTx/>
                <a:uFillTx/>
                <a:latin typeface="Arial"/>
                <a:cs typeface="Arial"/>
              </a:rPr>
              <a:t>Upcoming Deadlines</a:t>
            </a:r>
          </a:p>
          <a:p>
            <a:pPr marL="12700" marR="0" lvl="0" indent="0" defTabSz="914400" eaLnBrk="1" fontAlgn="auto" latinLnBrk="0" hangingPunct="1">
              <a:lnSpc>
                <a:spcPct val="100000"/>
              </a:lnSpc>
              <a:spcBef>
                <a:spcPts val="935"/>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Arial"/>
                <a:cs typeface="Arial"/>
                <a:hlinkClick r:id="rId3"/>
              </a:rPr>
              <a:t>GAU CBA Article 4.5</a:t>
            </a:r>
            <a:r>
              <a:rPr kumimoji="0" lang="en-US" sz="2000" b="0" i="0" u="none" strike="noStrike" kern="0" cap="none" spc="0" normalizeH="0" baseline="0" noProof="0" dirty="0">
                <a:ln>
                  <a:noFill/>
                </a:ln>
                <a:solidFill>
                  <a:sysClr val="windowText" lastClr="000000"/>
                </a:solidFill>
                <a:effectLst/>
                <a:uLnTx/>
                <a:uFillTx/>
                <a:latin typeface="Arial"/>
                <a:cs typeface="Arial"/>
              </a:rPr>
              <a:t>- Employees eligible for reappointment shall receive written notification of continuation or non-continuation of employment on the following schedule:</a:t>
            </a:r>
          </a:p>
          <a:p>
            <a:pPr marL="469900" marR="0" lvl="0" indent="-457200" defTabSz="914400" eaLnBrk="1" fontAlgn="auto" latinLnBrk="0" hangingPunct="1">
              <a:lnSpc>
                <a:spcPct val="100000"/>
              </a:lnSpc>
              <a:spcBef>
                <a:spcPts val="935"/>
              </a:spcBef>
              <a:spcAft>
                <a:spcPts val="0"/>
              </a:spcAft>
              <a:buClrTx/>
              <a:buSzTx/>
              <a:buFont typeface="+mj-lt"/>
              <a:buAutoNum type="alphaLcParenR"/>
              <a:tabLst/>
              <a:defRPr/>
            </a:pPr>
            <a:r>
              <a:rPr kumimoji="0" lang="en-US" sz="2000" b="0" i="0" u="none" strike="noStrike" kern="0" cap="none" spc="0" normalizeH="0" baseline="0" noProof="0" dirty="0">
                <a:ln>
                  <a:noFill/>
                </a:ln>
                <a:solidFill>
                  <a:sysClr val="windowText" lastClr="000000"/>
                </a:solidFill>
                <a:effectLst/>
                <a:uLnTx/>
                <a:uFillTx/>
                <a:latin typeface="Arial"/>
                <a:cs typeface="Arial"/>
              </a:rPr>
              <a:t>9-month appointments: by May 15th for the following academic year.</a:t>
            </a:r>
          </a:p>
          <a:p>
            <a:pPr marL="469900" marR="0" lvl="0" indent="-457200" defTabSz="914400" eaLnBrk="1" fontAlgn="auto" latinLnBrk="0" hangingPunct="1">
              <a:lnSpc>
                <a:spcPct val="100000"/>
              </a:lnSpc>
              <a:spcBef>
                <a:spcPts val="935"/>
              </a:spcBef>
              <a:spcAft>
                <a:spcPts val="0"/>
              </a:spcAft>
              <a:buClrTx/>
              <a:buSzTx/>
              <a:buFont typeface="+mj-lt"/>
              <a:buAutoNum type="alphaLcParenR"/>
              <a:tabLst/>
              <a:defRPr/>
            </a:pPr>
            <a:r>
              <a:rPr kumimoji="0" lang="en-US" sz="2000" b="0" i="0" u="none" strike="noStrike" kern="0" cap="none" spc="0" normalizeH="0" baseline="0" noProof="0" dirty="0">
                <a:ln>
                  <a:noFill/>
                </a:ln>
                <a:solidFill>
                  <a:sysClr val="windowText" lastClr="000000"/>
                </a:solidFill>
                <a:effectLst/>
                <a:uLnTx/>
                <a:uFillTx/>
                <a:latin typeface="Arial"/>
                <a:cs typeface="Arial"/>
              </a:rPr>
              <a:t>12-month appointments: ninety (90) days prior to expiration of existing appointment.</a:t>
            </a:r>
          </a:p>
          <a:p>
            <a:pPr marL="469900" marR="0" lvl="0" indent="-457200" defTabSz="914400" eaLnBrk="1" fontAlgn="auto" latinLnBrk="0" hangingPunct="1">
              <a:lnSpc>
                <a:spcPct val="100000"/>
              </a:lnSpc>
              <a:spcBef>
                <a:spcPts val="935"/>
              </a:spcBef>
              <a:spcAft>
                <a:spcPts val="0"/>
              </a:spcAft>
              <a:buClrTx/>
              <a:buSzTx/>
              <a:buFont typeface="+mj-lt"/>
              <a:buAutoNum type="alphaLcParenR"/>
              <a:tabLst/>
              <a:defRPr/>
            </a:pPr>
            <a:r>
              <a:rPr kumimoji="0" lang="en-US" sz="2000" b="0" i="0" u="none" strike="noStrike" kern="0" cap="none" spc="0" normalizeH="0" baseline="0" noProof="0" dirty="0">
                <a:ln>
                  <a:noFill/>
                </a:ln>
                <a:solidFill>
                  <a:sysClr val="windowText" lastClr="000000"/>
                </a:solidFill>
                <a:effectLst/>
                <a:uLnTx/>
                <a:uFillTx/>
                <a:latin typeface="Arial"/>
                <a:cs typeface="Arial"/>
              </a:rPr>
              <a:t>One semester appointments: forty-five (45) days prior to expiration of existing appointment.</a:t>
            </a:r>
          </a:p>
          <a:p>
            <a:pPr marL="12700" marR="0" lvl="0" indent="0" defTabSz="914400" eaLnBrk="1" fontAlgn="auto" latinLnBrk="0" hangingPunct="1">
              <a:lnSpc>
                <a:spcPct val="100000"/>
              </a:lnSpc>
              <a:spcBef>
                <a:spcPts val="935"/>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Arial"/>
                <a:cs typeface="Arial"/>
              </a:rPr>
              <a:t>Note: If the GA’s specific assignments are known prior to these deadlines, then providing them their </a:t>
            </a:r>
            <a:r>
              <a:rPr kumimoji="0" lang="en-US" sz="2000" b="0" i="0" u="sng" strike="noStrike" kern="0" cap="none" spc="0" normalizeH="0" baseline="0" noProof="0" dirty="0">
                <a:ln>
                  <a:noFill/>
                </a:ln>
                <a:solidFill>
                  <a:sysClr val="windowText" lastClr="000000"/>
                </a:solidFill>
                <a:effectLst/>
                <a:uLnTx/>
                <a:uFillTx/>
                <a:latin typeface="Arial"/>
                <a:cs typeface="Arial"/>
              </a:rPr>
              <a:t>regular appointment letter</a:t>
            </a:r>
            <a:r>
              <a:rPr kumimoji="0" lang="en-US" sz="2000" b="0" i="0" u="none" strike="noStrike" kern="0" cap="none" spc="0" normalizeH="0" baseline="0" noProof="0" dirty="0">
                <a:ln>
                  <a:noFill/>
                </a:ln>
                <a:solidFill>
                  <a:sysClr val="windowText" lastClr="000000"/>
                </a:solidFill>
                <a:effectLst/>
                <a:uLnTx/>
                <a:uFillTx/>
                <a:latin typeface="Arial"/>
                <a:cs typeface="Arial"/>
              </a:rPr>
              <a:t> instead of this reappointment letter is recommended.</a:t>
            </a:r>
          </a:p>
          <a:p>
            <a:pPr marL="12700" marR="0" lvl="0" indent="0" defTabSz="914400" eaLnBrk="1" fontAlgn="auto" latinLnBrk="0" hangingPunct="1">
              <a:lnSpc>
                <a:spcPct val="100000"/>
              </a:lnSpc>
              <a:spcBef>
                <a:spcPts val="935"/>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Arial"/>
                <a:cs typeface="Arial"/>
              </a:rPr>
              <a:t>Reappointment Template: </a:t>
            </a:r>
            <a:r>
              <a:rPr kumimoji="0" lang="en-US" sz="2000" b="0" i="0" u="none" strike="noStrike" kern="0" cap="none" spc="0" normalizeH="0" baseline="0" noProof="0" dirty="0">
                <a:ln>
                  <a:noFill/>
                </a:ln>
                <a:solidFill>
                  <a:sysClr val="windowText" lastClr="000000"/>
                </a:solidFill>
                <a:effectLst/>
                <a:uLnTx/>
                <a:uFillTx/>
                <a:latin typeface="Arial"/>
                <a:cs typeface="Arial"/>
                <a:hlinkClick r:id="rId4"/>
              </a:rPr>
              <a:t>https://hr.ufl.edu/wp-content/uploads/2025/03/GA-Reappointment-Notice-Template_March-2025.docx</a:t>
            </a:r>
            <a:r>
              <a:rPr kumimoji="0" lang="en-US" sz="2000" b="0" i="0" u="none" strike="noStrike" kern="0" cap="none" spc="0" normalizeH="0" baseline="0" noProof="0" dirty="0">
                <a:ln>
                  <a:noFill/>
                </a:ln>
                <a:solidFill>
                  <a:sysClr val="windowText" lastClr="000000"/>
                </a:solidFill>
                <a:effectLst/>
                <a:uLnTx/>
                <a:uFillTx/>
                <a:latin typeface="Arial"/>
                <a:cs typeface="Arial"/>
              </a:rPr>
              <a:t> </a:t>
            </a:r>
            <a:endParaRPr kumimoji="0" sz="2000" b="0" i="0" u="none" strike="noStrike" kern="0" cap="none" spc="0" normalizeH="0" baseline="0" noProof="0" dirty="0">
              <a:ln>
                <a:noFill/>
              </a:ln>
              <a:solidFill>
                <a:sysClr val="windowText" lastClr="000000"/>
              </a:solidFill>
              <a:effectLst/>
              <a:highlight>
                <a:srgbClr val="FFFF00"/>
              </a:highlight>
              <a:uLnTx/>
              <a:uFillTx/>
              <a:latin typeface="Arial"/>
              <a:cs typeface="Arial"/>
            </a:endParaRPr>
          </a:p>
        </p:txBody>
      </p:sp>
    </p:spTree>
    <p:extLst>
      <p:ext uri="{BB962C8B-B14F-4D97-AF65-F5344CB8AC3E}">
        <p14:creationId xmlns:p14="http://schemas.microsoft.com/office/powerpoint/2010/main" val="79431985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D974C8-4373-57E2-C957-83CF80262F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13791A-D570-9662-7759-7BE30EE5A6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200718F-33E3-3E5B-E9A1-41E1AD113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22048E-B5B8-34E7-E6BA-BCC1F4E1CA89}"/>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Essential Employees</a:t>
            </a:r>
          </a:p>
        </p:txBody>
      </p:sp>
      <p:sp>
        <p:nvSpPr>
          <p:cNvPr id="3" name="Text Placeholder 2">
            <a:extLst>
              <a:ext uri="{FF2B5EF4-FFF2-40B4-BE49-F238E27FC236}">
                <a16:creationId xmlns:a16="http://schemas.microsoft.com/office/drawing/2014/main" id="{BF6BE399-C7BF-2291-FA43-D696153621DC}"/>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Brook Mercier</a:t>
            </a:r>
          </a:p>
        </p:txBody>
      </p:sp>
      <p:sp>
        <p:nvSpPr>
          <p:cNvPr id="14" name="Rectangle 13">
            <a:extLst>
              <a:ext uri="{FF2B5EF4-FFF2-40B4-BE49-F238E27FC236}">
                <a16:creationId xmlns:a16="http://schemas.microsoft.com/office/drawing/2014/main" id="{76222B85-6182-D6F5-2E9C-87CAE6D96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0C6DCD-6007-C515-2E63-0FAEB9B84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sign, outdoor, clipart&#10;&#10;Description automatically generated">
            <a:extLst>
              <a:ext uri="{FF2B5EF4-FFF2-40B4-BE49-F238E27FC236}">
                <a16:creationId xmlns:a16="http://schemas.microsoft.com/office/drawing/2014/main" id="{0A994C97-3954-F0C7-0290-BF18228EB325}"/>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1214520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5BD3EF-F6FE-7302-A0E9-41E12CE5E01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C276A1-3418-7D16-40C5-FCCBA575B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7B9B2A4-038C-2758-571F-BF3924838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65F9A5-6E4F-7E3E-9EF9-92D814B55043}"/>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Benefits</a:t>
            </a:r>
          </a:p>
        </p:txBody>
      </p:sp>
      <p:sp>
        <p:nvSpPr>
          <p:cNvPr id="3" name="Text Placeholder 2">
            <a:extLst>
              <a:ext uri="{FF2B5EF4-FFF2-40B4-BE49-F238E27FC236}">
                <a16:creationId xmlns:a16="http://schemas.microsoft.com/office/drawing/2014/main" id="{7AF028AB-27B1-4D5C-630F-A4110272A603}"/>
              </a:ext>
            </a:extLst>
          </p:cNvPr>
          <p:cNvSpPr>
            <a:spLocks noGrp="1"/>
          </p:cNvSpPr>
          <p:nvPr>
            <p:ph type="body" idx="1"/>
          </p:nvPr>
        </p:nvSpPr>
        <p:spPr>
          <a:xfrm>
            <a:off x="477980" y="4872922"/>
            <a:ext cx="4809244"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Shannon Edwards</a:t>
            </a:r>
          </a:p>
        </p:txBody>
      </p:sp>
      <p:sp>
        <p:nvSpPr>
          <p:cNvPr id="14" name="Rectangle 13">
            <a:extLst>
              <a:ext uri="{FF2B5EF4-FFF2-40B4-BE49-F238E27FC236}">
                <a16:creationId xmlns:a16="http://schemas.microsoft.com/office/drawing/2014/main" id="{981B15C4-39F3-114D-2BC0-ABCDAD9EEB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03E6993-0086-F349-7B26-FFC532C75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sign, outdoor, clipart&#10;&#10;Description automatically generated">
            <a:extLst>
              <a:ext uri="{FF2B5EF4-FFF2-40B4-BE49-F238E27FC236}">
                <a16:creationId xmlns:a16="http://schemas.microsoft.com/office/drawing/2014/main" id="{F3E4FA8C-7F0C-9379-E09E-EE065D7DBD55}"/>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3898950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AED3A-569F-4B27-AFD6-E024D4F471D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B23E033-A03D-9654-DAEE-7C10646BFE66}"/>
              </a:ext>
            </a:extLst>
          </p:cNvPr>
          <p:cNvSpPr txBox="1">
            <a:spLocks noGrp="1"/>
          </p:cNvSpPr>
          <p:nvPr>
            <p:ph type="title"/>
          </p:nvPr>
        </p:nvSpPr>
        <p:spPr>
          <a:xfrm>
            <a:off x="552293" y="238065"/>
            <a:ext cx="11087414" cy="997068"/>
          </a:xfrm>
          <a:prstGeom prst="rect">
            <a:avLst/>
          </a:prstGeom>
        </p:spPr>
        <p:txBody>
          <a:bodyPr vert="horz" wrap="square" lIns="0" tIns="12065" rIns="0" bIns="0" rtlCol="0" anchor="t">
            <a:spAutoFit/>
          </a:bodyPr>
          <a:lstStyle/>
          <a:p>
            <a:pPr marL="12700">
              <a:lnSpc>
                <a:spcPct val="100000"/>
              </a:lnSpc>
              <a:spcBef>
                <a:spcPts val="95"/>
              </a:spcBef>
            </a:pPr>
            <a:r>
              <a:rPr lang="en-US" sz="3200" dirty="0">
                <a:latin typeface="IBM Plex Sans" panose="020B0503050203000203" pitchFamily="34" charset="0"/>
                <a:cs typeface="Times New Roman"/>
              </a:rPr>
              <a:t>Graduate Assistant (GA) </a:t>
            </a:r>
            <a:br>
              <a:rPr lang="en-US" sz="3200" dirty="0">
                <a:latin typeface="IBM Plex Sans" panose="020B0503050203000203" pitchFamily="34" charset="0"/>
                <a:cs typeface="Times New Roman"/>
              </a:rPr>
            </a:br>
            <a:r>
              <a:rPr lang="en-US" sz="3200" dirty="0">
                <a:latin typeface="IBM Plex Sans" panose="020B0503050203000203" pitchFamily="34" charset="0"/>
                <a:cs typeface="Times New Roman"/>
              </a:rPr>
              <a:t>Short Work Break vs Termination </a:t>
            </a:r>
          </a:p>
        </p:txBody>
      </p:sp>
      <p:sp>
        <p:nvSpPr>
          <p:cNvPr id="12" name="TextBox 11">
            <a:extLst>
              <a:ext uri="{FF2B5EF4-FFF2-40B4-BE49-F238E27FC236}">
                <a16:creationId xmlns:a16="http://schemas.microsoft.com/office/drawing/2014/main" id="{B47E2BDB-58F8-F372-EB2A-28EFA1A74214}"/>
              </a:ext>
            </a:extLst>
          </p:cNvPr>
          <p:cNvSpPr txBox="1"/>
          <p:nvPr/>
        </p:nvSpPr>
        <p:spPr>
          <a:xfrm>
            <a:off x="627770" y="1295400"/>
            <a:ext cx="10869345" cy="4801314"/>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Do not submit a termination </a:t>
            </a:r>
            <a:r>
              <a:rPr lang="en-US" dirty="0" err="1">
                <a:latin typeface="Arial" panose="020B0604020202020204" pitchFamily="34" charset="0"/>
                <a:cs typeface="Arial" panose="020B0604020202020204" pitchFamily="34" charset="0"/>
              </a:rPr>
              <a:t>ePAF</a:t>
            </a:r>
            <a:r>
              <a:rPr lang="en-US" dirty="0">
                <a:latin typeface="Arial" panose="020B0604020202020204" pitchFamily="34" charset="0"/>
                <a:cs typeface="Arial" panose="020B0604020202020204" pitchFamily="34" charset="0"/>
              </a:rPr>
              <a:t> on the main appointment for GAs who: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Are returning in the fall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Have a summer appointment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Terminating the 9M appointment will cancel </a:t>
            </a:r>
            <a:r>
              <a:rPr lang="en-US" dirty="0" err="1">
                <a:latin typeface="Arial" panose="020B0604020202020204" pitchFamily="34" charset="0"/>
                <a:cs typeface="Arial" panose="020B0604020202020204" pitchFamily="34" charset="0"/>
              </a:rPr>
              <a:t>GatorGradCare</a:t>
            </a:r>
            <a:r>
              <a:rPr lang="en-US" dirty="0">
                <a:latin typeface="Arial" panose="020B0604020202020204" pitchFamily="34" charset="0"/>
                <a:cs typeface="Arial" panose="020B0604020202020204" pitchFamily="34" charset="0"/>
              </a:rPr>
              <a:t> at the end of the month employment ends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Trigger refunds for double coverage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Potentially leave GAs without summer coverage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GatorGradCare</a:t>
            </a:r>
            <a:r>
              <a:rPr lang="en-US" dirty="0">
                <a:latin typeface="Arial" panose="020B0604020202020204" pitchFamily="34" charset="0"/>
                <a:cs typeface="Arial" panose="020B0604020202020204" pitchFamily="34" charset="0"/>
              </a:rPr>
              <a:t> requirements: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Different from state benefits and requires an active employment record to maintain coverage (i.e. Short-Work Break)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Upcoming outreach: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GAs with end-of-May terminations will be contacted to confirm if corrections are needed</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Questions or unique situations? Please email us at </a:t>
            </a:r>
            <a:r>
              <a:rPr lang="en-US" dirty="0">
                <a:latin typeface="Arial" panose="020B0604020202020204" pitchFamily="34" charset="0"/>
                <a:cs typeface="Arial" panose="020B0604020202020204" pitchFamily="34" charset="0"/>
                <a:hlinkClick r:id="rId2"/>
              </a:rPr>
              <a:t>gabenefits@hr.ufl.edu</a:t>
            </a:r>
            <a:r>
              <a:rPr lang="en-US" dirty="0">
                <a:latin typeface="Arial" panose="020B0604020202020204" pitchFamily="34" charset="0"/>
                <a:cs typeface="Arial" panose="020B0604020202020204" pitchFamily="34" charset="0"/>
              </a:rPr>
              <a:t> for assistance </a:t>
            </a:r>
          </a:p>
        </p:txBody>
      </p:sp>
    </p:spTree>
    <p:extLst>
      <p:ext uri="{BB962C8B-B14F-4D97-AF65-F5344CB8AC3E}">
        <p14:creationId xmlns:p14="http://schemas.microsoft.com/office/powerpoint/2010/main" val="2928642651"/>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7771" y="369117"/>
            <a:ext cx="10325517" cy="704680"/>
          </a:xfrm>
          <a:prstGeom prst="rect">
            <a:avLst/>
          </a:prstGeom>
        </p:spPr>
        <p:txBody>
          <a:bodyPr vert="horz" wrap="square" lIns="0" tIns="12065" rIns="0" bIns="0" rtlCol="0" anchor="t">
            <a:spAutoFit/>
          </a:bodyPr>
          <a:lstStyle/>
          <a:p>
            <a:pPr marL="12700">
              <a:spcBef>
                <a:spcPts val="95"/>
              </a:spcBef>
            </a:pPr>
            <a:r>
              <a:rPr lang="en-US" sz="5000" dirty="0">
                <a:latin typeface="IBM Plex Sans" panose="020B0503050203000203" pitchFamily="34" charset="0"/>
                <a:cs typeface="Times New Roman"/>
              </a:rPr>
              <a:t>Fiscal Year</a:t>
            </a:r>
            <a:r>
              <a:rPr lang="en-US" sz="5000" spc="-40" dirty="0">
                <a:latin typeface="IBM Plex Sans" panose="020B0503050203000203" pitchFamily="34" charset="0"/>
                <a:cs typeface="Times New Roman"/>
              </a:rPr>
              <a:t> </a:t>
            </a:r>
            <a:r>
              <a:rPr sz="5000" dirty="0">
                <a:latin typeface="IBM Plex Sans" panose="020B0503050203000203" pitchFamily="34" charset="0"/>
                <a:cs typeface="Times New Roman"/>
              </a:rPr>
              <a:t>Comp</a:t>
            </a:r>
            <a:r>
              <a:rPr sz="5000" spc="-55" dirty="0">
                <a:latin typeface="IBM Plex Sans" panose="020B0503050203000203" pitchFamily="34" charset="0"/>
                <a:cs typeface="Times New Roman"/>
              </a:rPr>
              <a:t> </a:t>
            </a:r>
            <a:r>
              <a:rPr sz="5000" dirty="0">
                <a:latin typeface="IBM Plex Sans" panose="020B0503050203000203" pitchFamily="34" charset="0"/>
                <a:cs typeface="Times New Roman"/>
              </a:rPr>
              <a:t>Leave</a:t>
            </a:r>
            <a:r>
              <a:rPr sz="5000" spc="-45" dirty="0">
                <a:latin typeface="IBM Plex Sans" panose="020B0503050203000203" pitchFamily="34" charset="0"/>
                <a:cs typeface="Times New Roman"/>
              </a:rPr>
              <a:t> </a:t>
            </a:r>
            <a:r>
              <a:rPr sz="5000" spc="-10" dirty="0">
                <a:latin typeface="IBM Plex Sans" panose="020B0503050203000203" pitchFamily="34" charset="0"/>
                <a:cs typeface="Times New Roman"/>
              </a:rPr>
              <a:t>Cashouts</a:t>
            </a:r>
            <a:endParaRPr sz="5000" dirty="0">
              <a:latin typeface="IBM Plex Sans" panose="020B0503050203000203" pitchFamily="34" charset="0"/>
              <a:cs typeface="Times New Roman"/>
            </a:endParaRPr>
          </a:p>
        </p:txBody>
      </p:sp>
      <p:sp>
        <p:nvSpPr>
          <p:cNvPr id="3" name="object 3"/>
          <p:cNvSpPr txBox="1"/>
          <p:nvPr/>
        </p:nvSpPr>
        <p:spPr>
          <a:xfrm>
            <a:off x="916938" y="1409119"/>
            <a:ext cx="10604501" cy="3372718"/>
          </a:xfrm>
          <a:prstGeom prst="rect">
            <a:avLst/>
          </a:prstGeom>
        </p:spPr>
        <p:txBody>
          <a:bodyPr vert="horz" wrap="square" lIns="0" tIns="12700" rIns="0" bIns="0" rtlCol="0" anchor="t">
            <a:spAutoFit/>
          </a:bodyPr>
          <a:lstStyle/>
          <a:p>
            <a:pPr marL="12700">
              <a:lnSpc>
                <a:spcPct val="100000"/>
              </a:lnSpc>
              <a:spcBef>
                <a:spcPts val="100"/>
              </a:spcBef>
            </a:pPr>
            <a:r>
              <a:rPr sz="2000" dirty="0">
                <a:solidFill>
                  <a:srgbClr val="00346A"/>
                </a:solidFill>
                <a:latin typeface="Arial" panose="020B0604020202020204" pitchFamily="34" charset="0"/>
                <a:cs typeface="Arial" panose="020B0604020202020204" pitchFamily="34" charset="0"/>
              </a:rPr>
              <a:t>Begin</a:t>
            </a:r>
            <a:r>
              <a:rPr sz="2000" spc="-6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looking</a:t>
            </a:r>
            <a:r>
              <a:rPr sz="2000" spc="-7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at</a:t>
            </a:r>
            <a:r>
              <a:rPr sz="2000" spc="-6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Overtime</a:t>
            </a:r>
            <a:r>
              <a:rPr sz="2000" spc="-6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and</a:t>
            </a:r>
            <a:r>
              <a:rPr sz="2000" spc="-5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Special</a:t>
            </a:r>
            <a:r>
              <a:rPr sz="2000" spc="-60" dirty="0">
                <a:solidFill>
                  <a:srgbClr val="00346A"/>
                </a:solidFill>
                <a:latin typeface="Arial" panose="020B0604020202020204" pitchFamily="34" charset="0"/>
                <a:cs typeface="Arial" panose="020B0604020202020204" pitchFamily="34" charset="0"/>
              </a:rPr>
              <a:t> </a:t>
            </a:r>
            <a:r>
              <a:rPr sz="2000" spc="-10" dirty="0">
                <a:solidFill>
                  <a:srgbClr val="00346A"/>
                </a:solidFill>
                <a:latin typeface="Arial" panose="020B0604020202020204" pitchFamily="34" charset="0"/>
                <a:cs typeface="Arial" panose="020B0604020202020204" pitchFamily="34" charset="0"/>
              </a:rPr>
              <a:t>Compensatory</a:t>
            </a:r>
            <a:r>
              <a:rPr sz="2000" spc="-6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leave</a:t>
            </a:r>
            <a:r>
              <a:rPr sz="2000" spc="-45" dirty="0">
                <a:solidFill>
                  <a:srgbClr val="00346A"/>
                </a:solidFill>
                <a:latin typeface="Arial" panose="020B0604020202020204" pitchFamily="34" charset="0"/>
                <a:cs typeface="Arial" panose="020B0604020202020204" pitchFamily="34" charset="0"/>
              </a:rPr>
              <a:t> </a:t>
            </a:r>
            <a:r>
              <a:rPr sz="2000" spc="-10" dirty="0">
                <a:solidFill>
                  <a:srgbClr val="00346A"/>
                </a:solidFill>
                <a:latin typeface="Arial" panose="020B0604020202020204" pitchFamily="34" charset="0"/>
                <a:cs typeface="Arial" panose="020B0604020202020204" pitchFamily="34" charset="0"/>
              </a:rPr>
              <a:t>balances</a:t>
            </a:r>
            <a:endParaRPr sz="2000" dirty="0">
              <a:latin typeface="Arial" panose="020B0604020202020204" pitchFamily="34" charset="0"/>
              <a:cs typeface="Arial" panose="020B0604020202020204" pitchFamily="34" charset="0"/>
            </a:endParaRPr>
          </a:p>
          <a:p>
            <a:pPr marL="298450" marR="537845" indent="-285750">
              <a:lnSpc>
                <a:spcPct val="100000"/>
              </a:lnSpc>
              <a:spcBef>
                <a:spcPts val="40"/>
              </a:spcBef>
              <a:buFont typeface="Arial"/>
              <a:buChar char="•"/>
              <a:tabLst>
                <a:tab pos="298450" algn="l"/>
              </a:tabLst>
            </a:pPr>
            <a:r>
              <a:rPr sz="2000" dirty="0">
                <a:solidFill>
                  <a:srgbClr val="00346A"/>
                </a:solidFill>
                <a:latin typeface="Arial" panose="020B0604020202020204" pitchFamily="34" charset="0"/>
                <a:cs typeface="Arial" panose="020B0604020202020204" pitchFamily="34" charset="0"/>
              </a:rPr>
              <a:t>Accrued</a:t>
            </a:r>
            <a:r>
              <a:rPr sz="2000" spc="-4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comp</a:t>
            </a:r>
            <a:r>
              <a:rPr sz="2000" spc="-4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leave</a:t>
            </a:r>
            <a:r>
              <a:rPr sz="2000" spc="-4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can</a:t>
            </a:r>
            <a:r>
              <a:rPr sz="2000" spc="-4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be</a:t>
            </a:r>
            <a:r>
              <a:rPr sz="2000" spc="-35" dirty="0">
                <a:solidFill>
                  <a:srgbClr val="00346A"/>
                </a:solidFill>
                <a:latin typeface="Arial" panose="020B0604020202020204" pitchFamily="34" charset="0"/>
                <a:cs typeface="Arial" panose="020B0604020202020204" pitchFamily="34" charset="0"/>
              </a:rPr>
              <a:t> </a:t>
            </a:r>
            <a:r>
              <a:rPr sz="2000" spc="-10" dirty="0">
                <a:solidFill>
                  <a:srgbClr val="00346A"/>
                </a:solidFill>
                <a:latin typeface="Arial" panose="020B0604020202020204" pitchFamily="34" charset="0"/>
                <a:cs typeface="Arial" panose="020B0604020202020204" pitchFamily="34" charset="0"/>
              </a:rPr>
              <a:t>taken</a:t>
            </a:r>
            <a:r>
              <a:rPr sz="2000" spc="-4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in</a:t>
            </a:r>
            <a:r>
              <a:rPr sz="2000" spc="-4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place</a:t>
            </a:r>
            <a:r>
              <a:rPr sz="2000" spc="-4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of</a:t>
            </a:r>
            <a:r>
              <a:rPr sz="2000" spc="-4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other</a:t>
            </a:r>
            <a:r>
              <a:rPr sz="2000" spc="-4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leave</a:t>
            </a:r>
            <a:r>
              <a:rPr sz="2000" spc="-4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types,</a:t>
            </a:r>
            <a:r>
              <a:rPr sz="2000" spc="-45" dirty="0">
                <a:solidFill>
                  <a:srgbClr val="00346A"/>
                </a:solidFill>
                <a:latin typeface="Arial" panose="020B0604020202020204" pitchFamily="34" charset="0"/>
                <a:cs typeface="Arial" panose="020B0604020202020204" pitchFamily="34" charset="0"/>
              </a:rPr>
              <a:t> </a:t>
            </a:r>
            <a:r>
              <a:rPr sz="2000" spc="-10" dirty="0">
                <a:solidFill>
                  <a:srgbClr val="00346A"/>
                </a:solidFill>
                <a:latin typeface="Arial" panose="020B0604020202020204" pitchFamily="34" charset="0"/>
                <a:cs typeface="Arial" panose="020B0604020202020204" pitchFamily="34" charset="0"/>
              </a:rPr>
              <a:t>except</a:t>
            </a:r>
            <a:r>
              <a:rPr sz="2000" spc="-3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Paid</a:t>
            </a:r>
            <a:r>
              <a:rPr sz="2000" spc="-50" dirty="0">
                <a:solidFill>
                  <a:srgbClr val="00346A"/>
                </a:solidFill>
                <a:latin typeface="Arial" panose="020B0604020202020204" pitchFamily="34" charset="0"/>
                <a:cs typeface="Arial" panose="020B0604020202020204" pitchFamily="34" charset="0"/>
              </a:rPr>
              <a:t> </a:t>
            </a:r>
            <a:r>
              <a:rPr sz="2000" spc="-10" dirty="0">
                <a:solidFill>
                  <a:srgbClr val="00346A"/>
                </a:solidFill>
                <a:latin typeface="Arial" panose="020B0604020202020204" pitchFamily="34" charset="0"/>
                <a:cs typeface="Arial" panose="020B0604020202020204" pitchFamily="34" charset="0"/>
              </a:rPr>
              <a:t>Family </a:t>
            </a:r>
            <a:r>
              <a:rPr sz="2000" dirty="0">
                <a:solidFill>
                  <a:srgbClr val="00346A"/>
                </a:solidFill>
                <a:latin typeface="Arial" panose="020B0604020202020204" pitchFamily="34" charset="0"/>
                <a:cs typeface="Arial" panose="020B0604020202020204" pitchFamily="34" charset="0"/>
              </a:rPr>
              <a:t>Leave</a:t>
            </a:r>
            <a:r>
              <a:rPr sz="2000" spc="-70" dirty="0">
                <a:solidFill>
                  <a:srgbClr val="00346A"/>
                </a:solidFill>
                <a:latin typeface="Arial" panose="020B0604020202020204" pitchFamily="34" charset="0"/>
                <a:cs typeface="Arial" panose="020B0604020202020204" pitchFamily="34" charset="0"/>
              </a:rPr>
              <a:t> </a:t>
            </a:r>
            <a:r>
              <a:rPr sz="2000" spc="-10" dirty="0">
                <a:solidFill>
                  <a:srgbClr val="00346A"/>
                </a:solidFill>
                <a:latin typeface="Arial" panose="020B0604020202020204" pitchFamily="34" charset="0"/>
                <a:cs typeface="Arial" panose="020B0604020202020204" pitchFamily="34" charset="0"/>
              </a:rPr>
              <a:t>(PFL)</a:t>
            </a:r>
            <a:endParaRPr sz="2000" dirty="0">
              <a:latin typeface="Arial" panose="020B0604020202020204" pitchFamily="34" charset="0"/>
              <a:cs typeface="Arial" panose="020B0604020202020204" pitchFamily="34" charset="0"/>
            </a:endParaRPr>
          </a:p>
          <a:p>
            <a:pPr marL="297815" indent="-285115">
              <a:lnSpc>
                <a:spcPct val="100000"/>
              </a:lnSpc>
              <a:buFont typeface="Arial"/>
              <a:buChar char="•"/>
              <a:tabLst>
                <a:tab pos="297815" algn="l"/>
              </a:tabLst>
            </a:pPr>
            <a:r>
              <a:rPr sz="2000" dirty="0">
                <a:solidFill>
                  <a:srgbClr val="00346A"/>
                </a:solidFill>
                <a:latin typeface="Arial" panose="020B0604020202020204" pitchFamily="34" charset="0"/>
                <a:cs typeface="Arial" panose="020B0604020202020204" pitchFamily="34" charset="0"/>
              </a:rPr>
              <a:t>Review</a:t>
            </a:r>
            <a:r>
              <a:rPr sz="2000" spc="-6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accruals</a:t>
            </a:r>
            <a:r>
              <a:rPr sz="2000" spc="-80" dirty="0">
                <a:solidFill>
                  <a:srgbClr val="00346A"/>
                </a:solidFill>
                <a:latin typeface="Arial" panose="020B0604020202020204" pitchFamily="34" charset="0"/>
                <a:cs typeface="Arial" panose="020B0604020202020204" pitchFamily="34" charset="0"/>
              </a:rPr>
              <a:t> </a:t>
            </a:r>
            <a:r>
              <a:rPr sz="2000" spc="-10" dirty="0">
                <a:solidFill>
                  <a:srgbClr val="00346A"/>
                </a:solidFill>
                <a:latin typeface="Arial" panose="020B0604020202020204" pitchFamily="34" charset="0"/>
                <a:cs typeface="Arial" panose="020B0604020202020204" pitchFamily="34" charset="0"/>
              </a:rPr>
              <a:t>anytime</a:t>
            </a:r>
            <a:endParaRPr sz="2000" dirty="0">
              <a:latin typeface="Arial" panose="020B0604020202020204" pitchFamily="34" charset="0"/>
              <a:cs typeface="Arial" panose="020B0604020202020204" pitchFamily="34" charset="0"/>
            </a:endParaRPr>
          </a:p>
          <a:p>
            <a:pPr marL="755650" marR="31750" lvl="1" indent="-285750">
              <a:lnSpc>
                <a:spcPct val="100000"/>
              </a:lnSpc>
              <a:buFont typeface="Arial"/>
              <a:buChar char="•"/>
              <a:tabLst>
                <a:tab pos="755650" algn="l"/>
              </a:tabLst>
            </a:pPr>
            <a:r>
              <a:rPr sz="2000" dirty="0">
                <a:solidFill>
                  <a:srgbClr val="00346A"/>
                </a:solidFill>
                <a:latin typeface="Arial" panose="020B0604020202020204" pitchFamily="34" charset="0"/>
                <a:cs typeface="Arial" panose="020B0604020202020204" pitchFamily="34" charset="0"/>
              </a:rPr>
              <a:t>Enterprise</a:t>
            </a:r>
            <a:r>
              <a:rPr sz="2000" spc="-4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Reporting</a:t>
            </a:r>
            <a:r>
              <a:rPr sz="2000" spc="-3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&gt;</a:t>
            </a:r>
            <a:r>
              <a:rPr sz="2000" spc="-4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Access</a:t>
            </a:r>
            <a:r>
              <a:rPr sz="2000" spc="-4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Reporting</a:t>
            </a:r>
            <a:r>
              <a:rPr sz="2000" spc="-4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&gt;</a:t>
            </a:r>
            <a:r>
              <a:rPr sz="2000" spc="-3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Human</a:t>
            </a:r>
            <a:r>
              <a:rPr sz="2000" spc="-40" dirty="0">
                <a:solidFill>
                  <a:srgbClr val="00346A"/>
                </a:solidFill>
                <a:latin typeface="Arial" panose="020B0604020202020204" pitchFamily="34" charset="0"/>
                <a:cs typeface="Arial" panose="020B0604020202020204" pitchFamily="34" charset="0"/>
              </a:rPr>
              <a:t> </a:t>
            </a:r>
            <a:r>
              <a:rPr sz="2000" spc="-10" dirty="0">
                <a:solidFill>
                  <a:srgbClr val="00346A"/>
                </a:solidFill>
                <a:latin typeface="Arial" panose="020B0604020202020204" pitchFamily="34" charset="0"/>
                <a:cs typeface="Arial" panose="020B0604020202020204" pitchFamily="34" charset="0"/>
              </a:rPr>
              <a:t>Resources</a:t>
            </a:r>
            <a:r>
              <a:rPr sz="2000" spc="-40" dirty="0">
                <a:solidFill>
                  <a:srgbClr val="00346A"/>
                </a:solidFill>
                <a:latin typeface="Arial" panose="020B0604020202020204" pitchFamily="34" charset="0"/>
                <a:cs typeface="Arial" panose="020B0604020202020204" pitchFamily="34" charset="0"/>
              </a:rPr>
              <a:t> </a:t>
            </a:r>
            <a:r>
              <a:rPr sz="2000" spc="-10" dirty="0">
                <a:solidFill>
                  <a:srgbClr val="00346A"/>
                </a:solidFill>
                <a:latin typeface="Arial" panose="020B0604020202020204" pitchFamily="34" charset="0"/>
                <a:cs typeface="Arial" panose="020B0604020202020204" pitchFamily="34" charset="0"/>
              </a:rPr>
              <a:t>Information</a:t>
            </a:r>
            <a:r>
              <a:rPr sz="2000" spc="-5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&gt;</a:t>
            </a:r>
            <a:r>
              <a:rPr sz="2000" spc="-35" dirty="0">
                <a:solidFill>
                  <a:srgbClr val="00346A"/>
                </a:solidFill>
                <a:latin typeface="Arial" panose="020B0604020202020204" pitchFamily="34" charset="0"/>
                <a:cs typeface="Arial" panose="020B0604020202020204" pitchFamily="34" charset="0"/>
              </a:rPr>
              <a:t> </a:t>
            </a:r>
            <a:r>
              <a:rPr sz="2000" spc="-10" dirty="0">
                <a:solidFill>
                  <a:srgbClr val="00346A"/>
                </a:solidFill>
                <a:latin typeface="Arial" panose="020B0604020202020204" pitchFamily="34" charset="0"/>
                <a:cs typeface="Arial" panose="020B0604020202020204" pitchFamily="34" charset="0"/>
              </a:rPr>
              <a:t>Benefit Information</a:t>
            </a:r>
            <a:r>
              <a:rPr sz="2000" spc="-5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&gt;</a:t>
            </a:r>
            <a:r>
              <a:rPr sz="2000" spc="-4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Leave</a:t>
            </a:r>
            <a:r>
              <a:rPr sz="2000" spc="-3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&gt;</a:t>
            </a:r>
            <a:r>
              <a:rPr sz="2000" spc="-4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Leave</a:t>
            </a:r>
            <a:r>
              <a:rPr sz="2000" spc="-3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Accruals,</a:t>
            </a:r>
            <a:r>
              <a:rPr sz="2000" spc="-6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Usage,</a:t>
            </a:r>
            <a:r>
              <a:rPr sz="2000" spc="-3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and</a:t>
            </a:r>
            <a:r>
              <a:rPr sz="2000" spc="-4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Balances</a:t>
            </a:r>
            <a:r>
              <a:rPr sz="2000" spc="-5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By</a:t>
            </a:r>
            <a:r>
              <a:rPr sz="2000" spc="-4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Pay</a:t>
            </a:r>
            <a:r>
              <a:rPr sz="2000" spc="-50" dirty="0">
                <a:solidFill>
                  <a:srgbClr val="00346A"/>
                </a:solidFill>
                <a:latin typeface="Arial" panose="020B0604020202020204" pitchFamily="34" charset="0"/>
                <a:cs typeface="Arial" panose="020B0604020202020204" pitchFamily="34" charset="0"/>
              </a:rPr>
              <a:t> </a:t>
            </a:r>
            <a:r>
              <a:rPr sz="2000" spc="-10" dirty="0">
                <a:solidFill>
                  <a:srgbClr val="00346A"/>
                </a:solidFill>
                <a:latin typeface="Arial" panose="020B0604020202020204" pitchFamily="34" charset="0"/>
                <a:cs typeface="Arial" panose="020B0604020202020204" pitchFamily="34" charset="0"/>
              </a:rPr>
              <a:t>Period, </a:t>
            </a:r>
            <a:r>
              <a:rPr sz="2000" dirty="0">
                <a:solidFill>
                  <a:srgbClr val="00346A"/>
                </a:solidFill>
                <a:latin typeface="Arial" panose="020B0604020202020204" pitchFamily="34" charset="0"/>
                <a:cs typeface="Arial" panose="020B0604020202020204" pitchFamily="34" charset="0"/>
              </a:rPr>
              <a:t>Department</a:t>
            </a:r>
            <a:r>
              <a:rPr sz="2000" spc="-3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a:t>
            </a:r>
            <a:r>
              <a:rPr sz="2000" spc="-4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COMP</a:t>
            </a:r>
            <a:r>
              <a:rPr sz="2000" spc="-50" dirty="0">
                <a:solidFill>
                  <a:srgbClr val="00346A"/>
                </a:solidFill>
                <a:latin typeface="Arial" panose="020B0604020202020204" pitchFamily="34" charset="0"/>
                <a:cs typeface="Arial" panose="020B0604020202020204" pitchFamily="34" charset="0"/>
              </a:rPr>
              <a:t> </a:t>
            </a:r>
            <a:r>
              <a:rPr sz="2000" spc="-20" dirty="0">
                <a:solidFill>
                  <a:srgbClr val="00346A"/>
                </a:solidFill>
                <a:latin typeface="Arial" panose="020B0604020202020204" pitchFamily="34" charset="0"/>
                <a:cs typeface="Arial" panose="020B0604020202020204" pitchFamily="34" charset="0"/>
              </a:rPr>
              <a:t>ONLY</a:t>
            </a:r>
            <a:endParaRPr sz="2000" dirty="0">
              <a:latin typeface="Arial" panose="020B0604020202020204" pitchFamily="34" charset="0"/>
              <a:cs typeface="Arial" panose="020B0604020202020204" pitchFamily="34" charset="0"/>
            </a:endParaRPr>
          </a:p>
          <a:p>
            <a:pPr marL="297815" indent="-285115">
              <a:lnSpc>
                <a:spcPct val="100000"/>
              </a:lnSpc>
              <a:buFont typeface="Arial"/>
              <a:buChar char="•"/>
              <a:tabLst>
                <a:tab pos="297815" algn="l"/>
              </a:tabLst>
            </a:pPr>
            <a:r>
              <a:rPr sz="2000" dirty="0">
                <a:solidFill>
                  <a:srgbClr val="00346A"/>
                </a:solidFill>
                <a:latin typeface="Arial" panose="020B0604020202020204" pitchFamily="34" charset="0"/>
                <a:cs typeface="Arial" panose="020B0604020202020204" pitchFamily="34" charset="0"/>
              </a:rPr>
              <a:t>Employees</a:t>
            </a:r>
            <a:r>
              <a:rPr sz="2000" spc="-6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can</a:t>
            </a:r>
            <a:r>
              <a:rPr sz="2000" spc="-6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enter</a:t>
            </a:r>
            <a:r>
              <a:rPr sz="2000" spc="-6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comp</a:t>
            </a:r>
            <a:r>
              <a:rPr sz="2000" spc="-6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time</a:t>
            </a:r>
            <a:r>
              <a:rPr sz="2000" spc="-65"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through</a:t>
            </a:r>
            <a:r>
              <a:rPr sz="2000" spc="-60" dirty="0">
                <a:solidFill>
                  <a:srgbClr val="00346A"/>
                </a:solidFill>
                <a:latin typeface="Arial" panose="020B0604020202020204" pitchFamily="34" charset="0"/>
                <a:cs typeface="Arial" panose="020B0604020202020204" pitchFamily="34" charset="0"/>
              </a:rPr>
              <a:t> </a:t>
            </a:r>
            <a:r>
              <a:rPr lang="en-US" sz="2000" spc="-10" dirty="0">
                <a:solidFill>
                  <a:srgbClr val="00346A"/>
                </a:solidFill>
                <a:latin typeface="Arial" panose="020B0604020202020204" pitchFamily="34" charset="0"/>
                <a:cs typeface="Arial" panose="020B0604020202020204" pitchFamily="34" charset="0"/>
              </a:rPr>
              <a:t>06/04/2026</a:t>
            </a:r>
            <a:endParaRPr sz="2000" dirty="0">
              <a:latin typeface="Arial" panose="020B0604020202020204" pitchFamily="34" charset="0"/>
              <a:cs typeface="Arial" panose="020B0604020202020204" pitchFamily="34" charset="0"/>
            </a:endParaRPr>
          </a:p>
          <a:p>
            <a:pPr marL="297815" indent="-285115">
              <a:lnSpc>
                <a:spcPct val="100000"/>
              </a:lnSpc>
              <a:buFont typeface="Arial"/>
              <a:buChar char="•"/>
              <a:tabLst>
                <a:tab pos="297815" algn="l"/>
              </a:tabLst>
            </a:pPr>
            <a:r>
              <a:rPr sz="2000" dirty="0">
                <a:solidFill>
                  <a:srgbClr val="00346A"/>
                </a:solidFill>
                <a:latin typeface="Arial" panose="020B0604020202020204" pitchFamily="34" charset="0"/>
                <a:cs typeface="Arial" panose="020B0604020202020204" pitchFamily="34" charset="0"/>
              </a:rPr>
              <a:t>Comp</a:t>
            </a:r>
            <a:r>
              <a:rPr sz="2000" spc="-45" dirty="0">
                <a:solidFill>
                  <a:srgbClr val="00346A"/>
                </a:solidFill>
                <a:latin typeface="Arial" panose="020B0604020202020204" pitchFamily="34" charset="0"/>
                <a:cs typeface="Arial" panose="020B0604020202020204" pitchFamily="34" charset="0"/>
              </a:rPr>
              <a:t> </a:t>
            </a:r>
            <a:r>
              <a:rPr sz="2000" spc="-10" dirty="0">
                <a:solidFill>
                  <a:srgbClr val="00346A"/>
                </a:solidFill>
                <a:latin typeface="Arial" panose="020B0604020202020204" pitchFamily="34" charset="0"/>
                <a:cs typeface="Arial" panose="020B0604020202020204" pitchFamily="34" charset="0"/>
              </a:rPr>
              <a:t>cash-</a:t>
            </a:r>
            <a:r>
              <a:rPr sz="2000" dirty="0">
                <a:solidFill>
                  <a:srgbClr val="00346A"/>
                </a:solidFill>
                <a:latin typeface="Arial" panose="020B0604020202020204" pitchFamily="34" charset="0"/>
                <a:cs typeface="Arial" panose="020B0604020202020204" pitchFamily="34" charset="0"/>
              </a:rPr>
              <a:t>out</a:t>
            </a:r>
            <a:r>
              <a:rPr sz="2000" spc="-4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expected</a:t>
            </a:r>
            <a:r>
              <a:rPr lang="en-US" sz="2000" spc="-30" dirty="0">
                <a:solidFill>
                  <a:srgbClr val="00346A"/>
                </a:solidFill>
                <a:latin typeface="Arial" panose="020B0604020202020204" pitchFamily="34" charset="0"/>
                <a:cs typeface="Arial" panose="020B0604020202020204" pitchFamily="34" charset="0"/>
              </a:rPr>
              <a:t> 06/26/2026 paycheck</a:t>
            </a:r>
            <a:endParaRPr sz="2000" dirty="0">
              <a:latin typeface="Arial" panose="020B0604020202020204" pitchFamily="34" charset="0"/>
              <a:cs typeface="Arial" panose="020B0604020202020204" pitchFamily="34" charset="0"/>
            </a:endParaRPr>
          </a:p>
          <a:p>
            <a:pPr marL="12700">
              <a:spcBef>
                <a:spcPts val="2160"/>
              </a:spcBef>
            </a:pPr>
            <a:r>
              <a:rPr lang="en-US" sz="2000" dirty="0">
                <a:solidFill>
                  <a:srgbClr val="00346A"/>
                </a:solidFill>
                <a:latin typeface="Arial" panose="020B0604020202020204" pitchFamily="34" charset="0"/>
                <a:cs typeface="Arial" panose="020B0604020202020204" pitchFamily="34" charset="0"/>
              </a:rPr>
              <a:t>Use December</a:t>
            </a:r>
            <a:r>
              <a:rPr sz="2000" spc="-25" dirty="0">
                <a:solidFill>
                  <a:srgbClr val="00346A"/>
                </a:solidFill>
                <a:latin typeface="Arial" panose="020B0604020202020204" pitchFamily="34" charset="0"/>
                <a:cs typeface="Arial" panose="020B0604020202020204" pitchFamily="34" charset="0"/>
              </a:rPr>
              <a:t> </a:t>
            </a:r>
            <a:r>
              <a:rPr sz="2000" spc="-10" dirty="0">
                <a:solidFill>
                  <a:srgbClr val="00346A"/>
                </a:solidFill>
                <a:latin typeface="Arial" panose="020B0604020202020204" pitchFamily="34" charset="0"/>
                <a:cs typeface="Arial" panose="020B0604020202020204" pitchFamily="34" charset="0"/>
              </a:rPr>
              <a:t>Personal</a:t>
            </a:r>
            <a:r>
              <a:rPr sz="2000" spc="-5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Leave</a:t>
            </a:r>
            <a:r>
              <a:rPr sz="2000" spc="-30" dirty="0">
                <a:solidFill>
                  <a:srgbClr val="00346A"/>
                </a:solidFill>
                <a:latin typeface="Arial" panose="020B0604020202020204" pitchFamily="34" charset="0"/>
                <a:cs typeface="Arial" panose="020B0604020202020204" pitchFamily="34" charset="0"/>
              </a:rPr>
              <a:t> </a:t>
            </a:r>
            <a:r>
              <a:rPr sz="2000" dirty="0">
                <a:solidFill>
                  <a:srgbClr val="00346A"/>
                </a:solidFill>
                <a:latin typeface="Arial" panose="020B0604020202020204" pitchFamily="34" charset="0"/>
                <a:cs typeface="Arial" panose="020B0604020202020204" pitchFamily="34" charset="0"/>
              </a:rPr>
              <a:t>Days</a:t>
            </a:r>
            <a:r>
              <a:rPr sz="2000" spc="-55" dirty="0">
                <a:solidFill>
                  <a:srgbClr val="00346A"/>
                </a:solidFill>
                <a:latin typeface="Arial" panose="020B0604020202020204" pitchFamily="34" charset="0"/>
                <a:cs typeface="Arial" panose="020B0604020202020204" pitchFamily="34" charset="0"/>
              </a:rPr>
              <a:t> </a:t>
            </a:r>
            <a:r>
              <a:rPr sz="2000" spc="-10" dirty="0">
                <a:solidFill>
                  <a:srgbClr val="00346A"/>
                </a:solidFill>
                <a:latin typeface="Arial" panose="020B0604020202020204" pitchFamily="34" charset="0"/>
                <a:cs typeface="Arial" panose="020B0604020202020204" pitchFamily="34" charset="0"/>
              </a:rPr>
              <a:t>before</a:t>
            </a:r>
            <a:r>
              <a:rPr sz="2000" spc="-30" dirty="0">
                <a:solidFill>
                  <a:srgbClr val="00346A"/>
                </a:solidFill>
                <a:latin typeface="Arial" panose="020B0604020202020204" pitchFamily="34" charset="0"/>
                <a:cs typeface="Arial" panose="020B0604020202020204" pitchFamily="34" charset="0"/>
              </a:rPr>
              <a:t> </a:t>
            </a:r>
            <a:r>
              <a:rPr lang="en-US" sz="2000" dirty="0">
                <a:solidFill>
                  <a:srgbClr val="00346A"/>
                </a:solidFill>
                <a:latin typeface="Arial" panose="020B0604020202020204" pitchFamily="34" charset="0"/>
                <a:cs typeface="Arial" panose="020B0604020202020204" pitchFamily="34" charset="0"/>
              </a:rPr>
              <a:t>Fiscal Year</a:t>
            </a:r>
            <a:r>
              <a:rPr sz="2000" spc="-50" dirty="0">
                <a:solidFill>
                  <a:srgbClr val="00346A"/>
                </a:solidFill>
                <a:latin typeface="Arial" panose="020B0604020202020204" pitchFamily="34" charset="0"/>
                <a:cs typeface="Arial" panose="020B0604020202020204" pitchFamily="34" charset="0"/>
              </a:rPr>
              <a:t> </a:t>
            </a:r>
            <a:r>
              <a:rPr sz="2000" spc="-25" dirty="0">
                <a:solidFill>
                  <a:srgbClr val="00346A"/>
                </a:solidFill>
                <a:latin typeface="Arial" panose="020B0604020202020204" pitchFamily="34" charset="0"/>
                <a:cs typeface="Arial" panose="020B0604020202020204" pitchFamily="34" charset="0"/>
              </a:rPr>
              <a:t>end</a:t>
            </a:r>
            <a:endParaRPr lang="en-US" sz="2000"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EDACFE-4D39-8911-1D93-2E1DB4B39E6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8C546F-9141-EC77-2393-296A95F1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FE25245-51A4-31BE-FA15-F5B2FA5A5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D75795-3908-21FB-D1AE-D36A18D02BD8}"/>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Youth Compliance</a:t>
            </a:r>
          </a:p>
        </p:txBody>
      </p:sp>
      <p:sp>
        <p:nvSpPr>
          <p:cNvPr id="3" name="Text Placeholder 2">
            <a:extLst>
              <a:ext uri="{FF2B5EF4-FFF2-40B4-BE49-F238E27FC236}">
                <a16:creationId xmlns:a16="http://schemas.microsoft.com/office/drawing/2014/main" id="{50A9F0C7-70BE-BAC7-177B-195FEBC34B30}"/>
              </a:ext>
            </a:extLst>
          </p:cNvPr>
          <p:cNvSpPr>
            <a:spLocks noGrp="1"/>
          </p:cNvSpPr>
          <p:nvPr>
            <p:ph type="body" idx="1"/>
          </p:nvPr>
        </p:nvSpPr>
        <p:spPr>
          <a:xfrm>
            <a:off x="477980" y="4872922"/>
            <a:ext cx="4809244" cy="1208141"/>
          </a:xfrm>
        </p:spPr>
        <p:txBody>
          <a:bodyPr vert="horz" lIns="91440" tIns="45720" rIns="91440" bIns="45720" rtlCol="0">
            <a:normAutofit/>
          </a:bodyPr>
          <a:lstStyle/>
          <a:p>
            <a:r>
              <a:rPr lang="en-US" sz="3200" dirty="0">
                <a:solidFill>
                  <a:schemeClr val="accent2"/>
                </a:solidFill>
                <a:latin typeface="IBM Plex Sans" panose="020B0503050203000203" pitchFamily="34" charset="0"/>
              </a:rPr>
              <a:t>Sophia Andrews</a:t>
            </a:r>
          </a:p>
        </p:txBody>
      </p:sp>
      <p:sp>
        <p:nvSpPr>
          <p:cNvPr id="14" name="Rectangle 13">
            <a:extLst>
              <a:ext uri="{FF2B5EF4-FFF2-40B4-BE49-F238E27FC236}">
                <a16:creationId xmlns:a16="http://schemas.microsoft.com/office/drawing/2014/main" id="{548C9548-4F6E-1640-0A06-E4FECDB28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EF832CC-F4E0-2C3A-1189-7282E831F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sign, outdoor, clipart&#10;&#10;Description automatically generated">
            <a:extLst>
              <a:ext uri="{FF2B5EF4-FFF2-40B4-BE49-F238E27FC236}">
                <a16:creationId xmlns:a16="http://schemas.microsoft.com/office/drawing/2014/main" id="{11353B08-E324-DCAB-CE90-D831EC79365C}"/>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5705007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ECAC47F-F649-EBCA-1B8D-DAD1FF5ADC68}"/>
              </a:ext>
              <a:ext uri="{C183D7F6-B498-43B3-948B-1728B52AA6E4}">
                <adec:decorative xmlns:adec="http://schemas.microsoft.com/office/drawing/2017/decorative" val="0"/>
              </a:ext>
            </a:extLst>
          </p:cNvPr>
          <p:cNvSpPr>
            <a:spLocks noGrp="1"/>
          </p:cNvSpPr>
          <p:nvPr>
            <p:ph type="title"/>
          </p:nvPr>
        </p:nvSpPr>
        <p:spPr>
          <a:xfrm>
            <a:off x="916939" y="-1354217"/>
            <a:ext cx="9474835" cy="1354217"/>
          </a:xfrm>
        </p:spPr>
        <p:txBody>
          <a:bodyPr wrap="square" lIns="0" tIns="0" rIns="0" bIns="0" anchor="b">
            <a:spAutoFit/>
          </a:bodyPr>
          <a:lstStyle/>
          <a:p>
            <a:r>
              <a:rPr lang="en-US" dirty="0"/>
              <a:t>April –National Child Abuse Prevention Month</a:t>
            </a:r>
          </a:p>
        </p:txBody>
      </p:sp>
      <p:pic>
        <p:nvPicPr>
          <p:cNvPr id="5" name="Picture 4" descr="Banner reprenseting April is National Child Abuse Prevention Month. Blue pinwheel reprsents support of National Child Abuse Prevention Month.">
            <a:extLst>
              <a:ext uri="{FF2B5EF4-FFF2-40B4-BE49-F238E27FC236}">
                <a16:creationId xmlns:a16="http://schemas.microsoft.com/office/drawing/2014/main" id="{9544471A-E222-F042-6745-5DF1C0A26FDA}"/>
              </a:ext>
            </a:extLst>
          </p:cNvPr>
          <p:cNvPicPr>
            <a:picLocks noChangeAspect="1"/>
          </p:cNvPicPr>
          <p:nvPr/>
        </p:nvPicPr>
        <p:blipFill>
          <a:blip r:embed="rId3"/>
          <a:stretch>
            <a:fillRect/>
          </a:stretch>
        </p:blipFill>
        <p:spPr>
          <a:xfrm>
            <a:off x="0" y="0"/>
            <a:ext cx="12192000" cy="3048000"/>
          </a:xfrm>
          <a:prstGeom prst="rect">
            <a:avLst/>
          </a:prstGeom>
        </p:spPr>
      </p:pic>
      <p:pic>
        <p:nvPicPr>
          <p:cNvPr id="9" name="Picture 8" descr="Photograph of an outdoor sign for Gerold L. Schiebler, M.D. Children's Medical Services Center featuring logos for UF Health Pediatrics and Florida Health. Blue pinwheels are planted in front of the sign alongside a smaller sign promoting National Child Abuse Prevention Month by UF Compliance and Ethics University of Florida.">
            <a:extLst>
              <a:ext uri="{FF2B5EF4-FFF2-40B4-BE49-F238E27FC236}">
                <a16:creationId xmlns:a16="http://schemas.microsoft.com/office/drawing/2014/main" id="{75A23712-E01A-271C-0C21-286787498003}"/>
              </a:ext>
            </a:extLst>
          </p:cNvPr>
          <p:cNvPicPr>
            <a:picLocks noChangeAspect="1"/>
          </p:cNvPicPr>
          <p:nvPr/>
        </p:nvPicPr>
        <p:blipFill>
          <a:blip r:embed="rId4"/>
          <a:stretch>
            <a:fillRect/>
          </a:stretch>
        </p:blipFill>
        <p:spPr>
          <a:xfrm>
            <a:off x="3209862" y="3095968"/>
            <a:ext cx="4876800" cy="3657600"/>
          </a:xfrm>
          <a:prstGeom prst="rect">
            <a:avLst/>
          </a:prstGeom>
          <a:ln>
            <a:noFill/>
          </a:ln>
          <a:effectLst>
            <a:softEdge rad="112500"/>
          </a:effectLst>
        </p:spPr>
      </p:pic>
    </p:spTree>
    <p:extLst>
      <p:ext uri="{BB962C8B-B14F-4D97-AF65-F5344CB8AC3E}">
        <p14:creationId xmlns:p14="http://schemas.microsoft.com/office/powerpoint/2010/main" val="770453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39A8C-D837-E940-AFBB-2E7823E96F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B78EF-53AE-0A83-C227-300E54ED8265}"/>
              </a:ext>
            </a:extLst>
          </p:cNvPr>
          <p:cNvSpPr>
            <a:spLocks noGrp="1"/>
          </p:cNvSpPr>
          <p:nvPr>
            <p:ph type="title"/>
          </p:nvPr>
        </p:nvSpPr>
        <p:spPr>
          <a:xfrm>
            <a:off x="916939" y="629634"/>
            <a:ext cx="9474835" cy="696594"/>
          </a:xfrm>
        </p:spPr>
        <p:txBody>
          <a:bodyPr wrap="square">
            <a:normAutofit fontScale="90000"/>
          </a:bodyPr>
          <a:lstStyle/>
          <a:p>
            <a:r>
              <a:rPr lang="en-US" sz="4900" spc="-10" dirty="0">
                <a:latin typeface="Gentona Book" panose="00000500000000000000" pitchFamily="50" charset="0"/>
              </a:rPr>
              <a:t>Training</a:t>
            </a:r>
            <a:endParaRPr lang="en-US" sz="4100" dirty="0">
              <a:latin typeface="Gentona Book" panose="00000500000000000000" pitchFamily="50" charset="0"/>
            </a:endParaRPr>
          </a:p>
        </p:txBody>
      </p:sp>
      <p:sp>
        <p:nvSpPr>
          <p:cNvPr id="3" name="Content Placeholder 2">
            <a:extLst>
              <a:ext uri="{FF2B5EF4-FFF2-40B4-BE49-F238E27FC236}">
                <a16:creationId xmlns:a16="http://schemas.microsoft.com/office/drawing/2014/main" id="{CDFC54BF-8DE2-01C5-30B7-25B8AF201AC5}"/>
              </a:ext>
            </a:extLst>
          </p:cNvPr>
          <p:cNvSpPr>
            <a:spLocks noGrp="1"/>
          </p:cNvSpPr>
          <p:nvPr>
            <p:ph sz="half" idx="3"/>
          </p:nvPr>
        </p:nvSpPr>
        <p:spPr>
          <a:xfrm>
            <a:off x="792480" y="1630680"/>
            <a:ext cx="9977120" cy="5074920"/>
          </a:xfrm>
        </p:spPr>
        <p:txBody>
          <a:bodyPr vert="horz" wrap="square" lIns="91440" tIns="45720" rIns="91440" bIns="45720" rtlCol="0">
            <a:noAutofit/>
          </a:bodyPr>
          <a:lstStyle/>
          <a:p>
            <a:pPr marL="12700" marR="5080" indent="13970">
              <a:spcBef>
                <a:spcPts val="190"/>
              </a:spcBef>
            </a:pPr>
            <a:r>
              <a:rPr lang="en-US" sz="3200" b="1" dirty="0"/>
              <a:t>Mandatory Reporting of Child Abuse Training</a:t>
            </a:r>
          </a:p>
          <a:p>
            <a:pPr marL="469900" marR="5080" indent="-457200">
              <a:spcBef>
                <a:spcPts val="190"/>
              </a:spcBef>
              <a:buFont typeface="Arial" panose="020B0604020202020204" pitchFamily="34" charset="0"/>
              <a:buChar char="•"/>
            </a:pPr>
            <a:r>
              <a:rPr lang="en-US" sz="2800" dirty="0"/>
              <a:t>YCS100</a:t>
            </a:r>
          </a:p>
          <a:p>
            <a:pPr marL="12700" marR="5080" indent="13970">
              <a:spcBef>
                <a:spcPts val="190"/>
              </a:spcBef>
            </a:pPr>
            <a:endParaRPr lang="en-US" sz="2800" dirty="0"/>
          </a:p>
          <a:p>
            <a:pPr marL="12700" marR="5080" indent="13970">
              <a:spcBef>
                <a:spcPts val="190"/>
              </a:spcBef>
            </a:pPr>
            <a:r>
              <a:rPr lang="en-US" sz="3200" b="1" u="sng" dirty="0"/>
              <a:t>Topics</a:t>
            </a:r>
          </a:p>
          <a:p>
            <a:pPr marL="355600" marR="5080" indent="-342900">
              <a:spcBef>
                <a:spcPts val="190"/>
              </a:spcBef>
              <a:buFont typeface="Arial" panose="020B0604020202020204" pitchFamily="34" charset="0"/>
              <a:buChar char="•"/>
            </a:pPr>
            <a:r>
              <a:rPr lang="en-US" sz="3200" dirty="0"/>
              <a:t>Everyone in the state of Florida is a mandatory reporter of child abuse.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	</a:t>
            </a:r>
            <a:r>
              <a:rPr kumimoji="0" lang="en-US" sz="2400" b="1" i="0" u="sng" strike="noStrike" kern="0" cap="none" spc="0" normalizeH="0" baseline="0" noProof="0" dirty="0">
                <a:ln>
                  <a:noFill/>
                </a:ln>
                <a:solidFill>
                  <a:prstClr val="black"/>
                </a:solidFill>
                <a:effectLst/>
                <a:uLnTx/>
                <a:uFillTx/>
                <a:latin typeface="Calibri"/>
                <a:ea typeface="+mn-ea"/>
                <a:cs typeface="+mn-cs"/>
              </a:rPr>
              <a:t>General</a:t>
            </a:r>
            <a:r>
              <a:rPr kumimoji="0" lang="en-US" sz="2400" b="0" i="0" u="none" strike="noStrike" kern="0" cap="none" spc="0" normalizeH="0" baseline="0" noProof="0" dirty="0">
                <a:ln>
                  <a:noFill/>
                </a:ln>
                <a:solidFill>
                  <a:prstClr val="black"/>
                </a:solidFill>
                <a:effectLst/>
                <a:uLnTx/>
                <a:uFillTx/>
                <a:latin typeface="Calibri"/>
                <a:ea typeface="+mn-ea"/>
                <a:cs typeface="+mn-cs"/>
              </a:rPr>
              <a:t>: All citizens of the state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mn-ea"/>
                <a:cs typeface="+mn-cs"/>
              </a:rPr>
              <a:t>	</a:t>
            </a:r>
            <a:r>
              <a:rPr kumimoji="0" lang="en-US" sz="2400" b="1" i="0" u="sng" strike="noStrike" kern="0" cap="none" spc="0" normalizeH="0" baseline="0" noProof="0" dirty="0">
                <a:ln>
                  <a:noFill/>
                </a:ln>
                <a:solidFill>
                  <a:prstClr val="black"/>
                </a:solidFill>
                <a:effectLst/>
                <a:uLnTx/>
                <a:uFillTx/>
                <a:latin typeface="Calibri"/>
                <a:ea typeface="+mn-ea"/>
                <a:cs typeface="+mn-cs"/>
              </a:rPr>
              <a:t>Professional</a:t>
            </a:r>
            <a:r>
              <a:rPr kumimoji="0" lang="en-US" sz="2400" b="0" i="0" u="none" strike="noStrike" kern="0" cap="none" spc="0" normalizeH="0" baseline="0" noProof="0" dirty="0">
                <a:ln>
                  <a:noFill/>
                </a:ln>
                <a:solidFill>
                  <a:prstClr val="black"/>
                </a:solidFill>
                <a:effectLst/>
                <a:uLnTx/>
                <a:uFillTx/>
                <a:latin typeface="Calibri"/>
                <a:ea typeface="+mn-ea"/>
                <a:cs typeface="+mn-cs"/>
              </a:rPr>
              <a:t>: select professions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mn-ea"/>
                <a:cs typeface="+mn-cs"/>
              </a:rPr>
              <a:t>	</a:t>
            </a:r>
            <a:r>
              <a:rPr kumimoji="0" lang="en-US" sz="2400" b="1" i="0" u="sng" strike="noStrike" kern="0" cap="none" spc="0" normalizeH="0" baseline="0" noProof="0" dirty="0">
                <a:ln>
                  <a:noFill/>
                </a:ln>
                <a:solidFill>
                  <a:prstClr val="black"/>
                </a:solidFill>
                <a:effectLst/>
                <a:uLnTx/>
                <a:uFillTx/>
                <a:latin typeface="Calibri"/>
                <a:ea typeface="+mn-ea"/>
                <a:cs typeface="+mn-cs"/>
              </a:rPr>
              <a:t>Administrators</a:t>
            </a:r>
            <a:r>
              <a:rPr kumimoji="0" lang="en-US" sz="2400" b="0" i="0" u="none" strike="noStrike" kern="0" cap="none" spc="0" normalizeH="0" baseline="0" noProof="0" dirty="0">
                <a:ln>
                  <a:noFill/>
                </a:ln>
                <a:solidFill>
                  <a:prstClr val="black"/>
                </a:solidFill>
                <a:effectLst/>
                <a:uLnTx/>
                <a:uFillTx/>
                <a:latin typeface="Calibri"/>
                <a:ea typeface="+mn-ea"/>
                <a:cs typeface="+mn-cs"/>
              </a:rPr>
              <a:t>: select high ranking officials within the State 	University System</a:t>
            </a:r>
          </a:p>
          <a:p>
            <a:pPr marL="469900" marR="5080" lvl="1">
              <a:spcBef>
                <a:spcPts val="190"/>
              </a:spcBef>
            </a:pPr>
            <a:endParaRPr lang="en-US" sz="2800" dirty="0">
              <a:solidFill>
                <a:schemeClr val="tx1"/>
              </a:solidFill>
            </a:endParaRPr>
          </a:p>
        </p:txBody>
      </p:sp>
    </p:spTree>
    <p:extLst>
      <p:ext uri="{BB962C8B-B14F-4D97-AF65-F5344CB8AC3E}">
        <p14:creationId xmlns:p14="http://schemas.microsoft.com/office/powerpoint/2010/main" val="2170236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7A5E2-D53C-321F-1AAF-D011FABBDC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7CED36-B1D9-B8F3-C657-CA269E2F5477}"/>
              </a:ext>
            </a:extLst>
          </p:cNvPr>
          <p:cNvSpPr>
            <a:spLocks noGrp="1"/>
          </p:cNvSpPr>
          <p:nvPr>
            <p:ph type="title"/>
          </p:nvPr>
        </p:nvSpPr>
        <p:spPr>
          <a:xfrm>
            <a:off x="916939" y="629634"/>
            <a:ext cx="9474835" cy="696594"/>
          </a:xfrm>
        </p:spPr>
        <p:txBody>
          <a:bodyPr wrap="square">
            <a:normAutofit/>
          </a:bodyPr>
          <a:lstStyle/>
          <a:p>
            <a:r>
              <a:rPr lang="en-US" dirty="0"/>
              <a:t>Administrators</a:t>
            </a:r>
            <a:r>
              <a:rPr lang="en-US" sz="3600" dirty="0">
                <a:solidFill>
                  <a:schemeClr val="tx1"/>
                </a:solidFill>
              </a:rPr>
              <a:t>  </a:t>
            </a:r>
            <a:endParaRPr lang="en-US" dirty="0">
              <a:solidFill>
                <a:schemeClr val="tx1"/>
              </a:solidFill>
            </a:endParaRPr>
          </a:p>
        </p:txBody>
      </p:sp>
      <p:graphicFrame>
        <p:nvGraphicFramePr>
          <p:cNvPr id="5" name="Text Placeholder 2" descr="List of State University System Administrators">
            <a:extLst>
              <a:ext uri="{FF2B5EF4-FFF2-40B4-BE49-F238E27FC236}">
                <a16:creationId xmlns:a16="http://schemas.microsoft.com/office/drawing/2014/main" id="{CD8E95BA-BECA-411C-CE59-556609E1E032}"/>
              </a:ext>
            </a:extLst>
          </p:cNvPr>
          <p:cNvGraphicFramePr/>
          <p:nvPr>
            <p:extLst>
              <p:ext uri="{D42A27DB-BD31-4B8C-83A1-F6EECF244321}">
                <p14:modId xmlns:p14="http://schemas.microsoft.com/office/powerpoint/2010/main" val="2146719272"/>
              </p:ext>
            </p:extLst>
          </p:nvPr>
        </p:nvGraphicFramePr>
        <p:xfrm>
          <a:off x="609600" y="1577340"/>
          <a:ext cx="11328400" cy="4772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A1C0E98-D441-5664-83AD-6E2727431CC0}"/>
              </a:ext>
            </a:extLst>
          </p:cNvPr>
          <p:cNvSpPr txBox="1"/>
          <p:nvPr/>
        </p:nvSpPr>
        <p:spPr>
          <a:xfrm>
            <a:off x="695247" y="6165334"/>
            <a:ext cx="27129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7"/>
              </a:rPr>
              <a:t>BOG 3.002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321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9A379-7D8E-566B-7608-81EB80131563}"/>
              </a:ext>
            </a:extLst>
          </p:cNvPr>
          <p:cNvSpPr>
            <a:spLocks noGrp="1"/>
          </p:cNvSpPr>
          <p:nvPr>
            <p:ph type="title"/>
          </p:nvPr>
        </p:nvSpPr>
        <p:spPr>
          <a:xfrm>
            <a:off x="916939" y="629634"/>
            <a:ext cx="9474835" cy="696594"/>
          </a:xfrm>
        </p:spPr>
        <p:txBody>
          <a:bodyPr wrap="square">
            <a:normAutofit/>
          </a:bodyPr>
          <a:lstStyle/>
          <a:p>
            <a:r>
              <a:rPr lang="en-US" sz="4100" b="1" dirty="0"/>
              <a:t>Summer Camps</a:t>
            </a:r>
            <a:endParaRPr lang="en-US" sz="4100" b="1" dirty="0">
              <a:latin typeface="Gentona Book" panose="00000500000000000000" pitchFamily="50" charset="0"/>
            </a:endParaRPr>
          </a:p>
        </p:txBody>
      </p:sp>
      <p:sp>
        <p:nvSpPr>
          <p:cNvPr id="3" name="Content Placeholder 2">
            <a:extLst>
              <a:ext uri="{FF2B5EF4-FFF2-40B4-BE49-F238E27FC236}">
                <a16:creationId xmlns:a16="http://schemas.microsoft.com/office/drawing/2014/main" id="{F19FBA7E-BF1B-3B91-0D5D-61833E48E776}"/>
              </a:ext>
            </a:extLst>
          </p:cNvPr>
          <p:cNvSpPr>
            <a:spLocks noGrp="1"/>
          </p:cNvSpPr>
          <p:nvPr>
            <p:ph sz="half" idx="2"/>
          </p:nvPr>
        </p:nvSpPr>
        <p:spPr>
          <a:xfrm>
            <a:off x="916939" y="1418302"/>
            <a:ext cx="8557261" cy="5261898"/>
          </a:xfrm>
        </p:spPr>
        <p:txBody>
          <a:bodyPr vert="horz" wrap="square" lIns="91440" tIns="45720" rIns="91440" bIns="45720" rtlCol="0">
            <a:normAutofit/>
          </a:bodyPr>
          <a:lstStyle/>
          <a:p>
            <a:pPr marL="12065" marR="438150">
              <a:lnSpc>
                <a:spcPct val="98900"/>
              </a:lnSpc>
              <a:spcBef>
                <a:spcPts val="120"/>
              </a:spcBef>
              <a:tabLst>
                <a:tab pos="182880" algn="l"/>
                <a:tab pos="188595" algn="l"/>
              </a:tabLst>
            </a:pPr>
            <a:r>
              <a:rPr lang="en-US" sz="3500" dirty="0">
                <a:latin typeface="Calibri"/>
                <a:cs typeface="Calibri"/>
              </a:rPr>
              <a:t>Registration is required for summer camps.</a:t>
            </a:r>
          </a:p>
          <a:p>
            <a:pPr marL="926465" marR="438150" lvl="1" indent="-457200">
              <a:lnSpc>
                <a:spcPct val="98900"/>
              </a:lnSpc>
              <a:spcBef>
                <a:spcPts val="120"/>
              </a:spcBef>
              <a:buFont typeface="Arial" panose="020B0604020202020204" pitchFamily="34" charset="0"/>
              <a:buChar char="•"/>
              <a:tabLst>
                <a:tab pos="182880" algn="l"/>
                <a:tab pos="188595" algn="l"/>
              </a:tabLst>
            </a:pPr>
            <a:r>
              <a:rPr lang="en-US" sz="2800" dirty="0">
                <a:solidFill>
                  <a:schemeClr val="tx1"/>
                </a:solidFill>
                <a:latin typeface="Calibri"/>
                <a:cs typeface="Calibri"/>
              </a:rPr>
              <a:t>30 days in advance for day camps</a:t>
            </a:r>
          </a:p>
          <a:p>
            <a:pPr marL="926465" marR="438150" lvl="1" indent="-457200">
              <a:lnSpc>
                <a:spcPct val="98900"/>
              </a:lnSpc>
              <a:spcBef>
                <a:spcPts val="120"/>
              </a:spcBef>
              <a:buFont typeface="Arial" panose="020B0604020202020204" pitchFamily="34" charset="0"/>
              <a:buChar char="•"/>
              <a:tabLst>
                <a:tab pos="182880" algn="l"/>
                <a:tab pos="188595" algn="l"/>
              </a:tabLst>
            </a:pPr>
            <a:r>
              <a:rPr lang="en-US" sz="2800" dirty="0">
                <a:solidFill>
                  <a:schemeClr val="tx1"/>
                </a:solidFill>
                <a:latin typeface="Calibri"/>
                <a:cs typeface="Calibri"/>
              </a:rPr>
              <a:t>60 days in advance for overnight camps</a:t>
            </a:r>
          </a:p>
          <a:p>
            <a:pPr marL="469265" marR="438150" indent="-457200">
              <a:lnSpc>
                <a:spcPct val="98900"/>
              </a:lnSpc>
              <a:spcBef>
                <a:spcPts val="120"/>
              </a:spcBef>
              <a:buFont typeface="Arial" panose="020B0604020202020204" pitchFamily="34" charset="0"/>
              <a:buChar char="•"/>
              <a:tabLst>
                <a:tab pos="182880" algn="l"/>
                <a:tab pos="188595" algn="l"/>
              </a:tabLst>
            </a:pPr>
            <a:endParaRPr lang="en-US" sz="2800" dirty="0">
              <a:solidFill>
                <a:srgbClr val="4D4D4D"/>
              </a:solidFill>
              <a:latin typeface="Calibri"/>
              <a:cs typeface="Calibri"/>
            </a:endParaRPr>
          </a:p>
          <a:p>
            <a:pPr marL="469265" marR="438150" lvl="1">
              <a:lnSpc>
                <a:spcPct val="98900"/>
              </a:lnSpc>
              <a:spcBef>
                <a:spcPts val="120"/>
              </a:spcBef>
              <a:tabLst>
                <a:tab pos="182880" algn="l"/>
                <a:tab pos="188595" algn="l"/>
              </a:tabLst>
            </a:pPr>
            <a:endParaRPr lang="en-US" sz="3600" dirty="0">
              <a:solidFill>
                <a:srgbClr val="4D4D4D"/>
              </a:solidFill>
              <a:latin typeface="Times New Roman"/>
              <a:cs typeface="Times New Roman"/>
            </a:endParaRPr>
          </a:p>
          <a:p>
            <a:pPr marL="469265" marR="438150" lvl="1">
              <a:lnSpc>
                <a:spcPct val="98900"/>
              </a:lnSpc>
              <a:spcBef>
                <a:spcPts val="120"/>
              </a:spcBef>
              <a:tabLst>
                <a:tab pos="182880" algn="l"/>
                <a:tab pos="188595" algn="l"/>
              </a:tabLst>
            </a:pPr>
            <a:endParaRPr lang="en-US" dirty="0">
              <a:solidFill>
                <a:srgbClr val="4D4D4D"/>
              </a:solidFill>
              <a:latin typeface="Times New Roman"/>
              <a:cs typeface="Times New Roman"/>
            </a:endParaRPr>
          </a:p>
          <a:p>
            <a:pPr marL="469265" marR="438150" lvl="1">
              <a:lnSpc>
                <a:spcPct val="98900"/>
              </a:lnSpc>
              <a:spcBef>
                <a:spcPts val="120"/>
              </a:spcBef>
              <a:tabLst>
                <a:tab pos="182880" algn="l"/>
                <a:tab pos="188595" algn="l"/>
              </a:tabLst>
            </a:pPr>
            <a:endParaRPr lang="en-US" dirty="0">
              <a:solidFill>
                <a:srgbClr val="4D4D4D"/>
              </a:solidFill>
              <a:latin typeface="Times New Roman"/>
              <a:cs typeface="Times New Roman"/>
            </a:endParaRPr>
          </a:p>
          <a:p>
            <a:pPr marL="469265" marR="438150" lvl="1">
              <a:lnSpc>
                <a:spcPct val="98900"/>
              </a:lnSpc>
              <a:spcBef>
                <a:spcPts val="120"/>
              </a:spcBef>
              <a:tabLst>
                <a:tab pos="182880" algn="l"/>
                <a:tab pos="188595" algn="l"/>
              </a:tabLst>
            </a:pPr>
            <a:endParaRPr lang="en-US" dirty="0">
              <a:solidFill>
                <a:srgbClr val="4D4D4D"/>
              </a:solidFill>
              <a:latin typeface="Times New Roman"/>
              <a:cs typeface="Times New Roman"/>
            </a:endParaRPr>
          </a:p>
          <a:p>
            <a:pPr marL="469265" marR="438150" lvl="1">
              <a:lnSpc>
                <a:spcPct val="98900"/>
              </a:lnSpc>
              <a:spcBef>
                <a:spcPts val="120"/>
              </a:spcBef>
              <a:tabLst>
                <a:tab pos="182880" algn="l"/>
                <a:tab pos="188595" algn="l"/>
              </a:tabLst>
            </a:pPr>
            <a:endParaRPr lang="en-US" dirty="0">
              <a:solidFill>
                <a:srgbClr val="4D4D4D"/>
              </a:solidFill>
              <a:latin typeface="Times New Roman"/>
              <a:cs typeface="Times New Roman"/>
            </a:endParaRPr>
          </a:p>
          <a:p>
            <a:pPr marL="0" indent="0">
              <a:buNone/>
            </a:pPr>
            <a:endParaRPr lang="en-US" dirty="0">
              <a:hlinkClick r:id="" action="ppaction://noaction"/>
            </a:endParaRPr>
          </a:p>
          <a:p>
            <a:pPr marL="0" indent="0">
              <a:buNone/>
            </a:pPr>
            <a:endParaRPr lang="en-US" dirty="0">
              <a:hlinkClick r:id="" action="ppaction://noaction"/>
            </a:endParaRPr>
          </a:p>
          <a:p>
            <a:r>
              <a:rPr lang="en-US" dirty="0">
                <a:hlinkClick r:id="rId3"/>
              </a:rPr>
              <a:t>Resources | Youth Compliance | University of Florida</a:t>
            </a:r>
            <a:endParaRPr lang="en-US" dirty="0"/>
          </a:p>
        </p:txBody>
      </p:sp>
    </p:spTree>
    <p:extLst>
      <p:ext uri="{BB962C8B-B14F-4D97-AF65-F5344CB8AC3E}">
        <p14:creationId xmlns:p14="http://schemas.microsoft.com/office/powerpoint/2010/main" val="2814741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024F0-97BA-F942-CDF2-827AC155C3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482627-CC90-56C4-5796-4DF8A331BF9A}"/>
              </a:ext>
            </a:extLst>
          </p:cNvPr>
          <p:cNvSpPr>
            <a:spLocks noGrp="1"/>
          </p:cNvSpPr>
          <p:nvPr>
            <p:ph type="title"/>
          </p:nvPr>
        </p:nvSpPr>
        <p:spPr>
          <a:xfrm>
            <a:off x="916939" y="629634"/>
            <a:ext cx="9474835" cy="696594"/>
          </a:xfrm>
        </p:spPr>
        <p:txBody>
          <a:bodyPr wrap="square">
            <a:normAutofit/>
          </a:bodyPr>
          <a:lstStyle/>
          <a:p>
            <a:r>
              <a:rPr lang="en-US" dirty="0"/>
              <a:t>Summer Camp List</a:t>
            </a:r>
          </a:p>
        </p:txBody>
      </p:sp>
      <p:sp>
        <p:nvSpPr>
          <p:cNvPr id="3" name="Text Placeholder 2">
            <a:extLst>
              <a:ext uri="{FF2B5EF4-FFF2-40B4-BE49-F238E27FC236}">
                <a16:creationId xmlns:a16="http://schemas.microsoft.com/office/drawing/2014/main" id="{31F8CE27-3D2D-1BA4-0D6E-26CEC51BD85E}"/>
              </a:ext>
            </a:extLst>
          </p:cNvPr>
          <p:cNvSpPr>
            <a:spLocks noGrp="1"/>
          </p:cNvSpPr>
          <p:nvPr>
            <p:ph sz="half" idx="2"/>
          </p:nvPr>
        </p:nvSpPr>
        <p:spPr>
          <a:xfrm>
            <a:off x="609600" y="1577340"/>
            <a:ext cx="11214100" cy="696594"/>
          </a:xfrm>
        </p:spPr>
        <p:txBody>
          <a:bodyPr wrap="square">
            <a:normAutofit/>
          </a:bodyPr>
          <a:lstStyle/>
          <a:p>
            <a:pPr>
              <a:spcAft>
                <a:spcPts val="600"/>
              </a:spcAft>
            </a:pPr>
            <a:r>
              <a:rPr lang="en-US" sz="2800" dirty="0"/>
              <a:t>UF HR provides a detailed itemized list of university and local summer camps.  </a:t>
            </a:r>
          </a:p>
          <a:p>
            <a:pPr>
              <a:spcAft>
                <a:spcPts val="600"/>
              </a:spcAft>
            </a:pPr>
            <a:endParaRPr lang="en-US" dirty="0"/>
          </a:p>
        </p:txBody>
      </p:sp>
      <p:pic>
        <p:nvPicPr>
          <p:cNvPr id="5" name="Picture 4" descr="A table listing various summer camps with details including camp names, dates, age groups, locations, contact persons, emails, and phone numbers. Camps range from sports and design programs to youth institutes, with specific locations in Florida and contact information highlighted in orange text.">
            <a:extLst>
              <a:ext uri="{FF2B5EF4-FFF2-40B4-BE49-F238E27FC236}">
                <a16:creationId xmlns:a16="http://schemas.microsoft.com/office/drawing/2014/main" id="{6A1650BC-8DFD-AF12-34E1-6447C4F8B12D}"/>
              </a:ext>
            </a:extLst>
          </p:cNvPr>
          <p:cNvPicPr>
            <a:picLocks noChangeAspect="1"/>
          </p:cNvPicPr>
          <p:nvPr/>
        </p:nvPicPr>
        <p:blipFill>
          <a:blip r:embed="rId2"/>
          <a:stretch>
            <a:fillRect/>
          </a:stretch>
        </p:blipFill>
        <p:spPr>
          <a:xfrm>
            <a:off x="1841904" y="2113566"/>
            <a:ext cx="7624904" cy="4114800"/>
          </a:xfrm>
          <a:prstGeom prst="rect">
            <a:avLst/>
          </a:prstGeom>
        </p:spPr>
      </p:pic>
      <p:sp>
        <p:nvSpPr>
          <p:cNvPr id="13" name="TextBox 12">
            <a:extLst>
              <a:ext uri="{FF2B5EF4-FFF2-40B4-BE49-F238E27FC236}">
                <a16:creationId xmlns:a16="http://schemas.microsoft.com/office/drawing/2014/main" id="{4BA45063-0E14-C0CC-7D48-46BA7CC33A7A}"/>
              </a:ext>
            </a:extLst>
          </p:cNvPr>
          <p:cNvSpPr txBox="1"/>
          <p:nvPr/>
        </p:nvSpPr>
        <p:spPr>
          <a:xfrm>
            <a:off x="393700" y="6328172"/>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Summer Camps 2026 – Worklife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8794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C2D4B-7615-7B8B-5D6E-8E5AE5274F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031867-B049-4B42-8A54-610A233A9591}"/>
              </a:ext>
            </a:extLst>
          </p:cNvPr>
          <p:cNvSpPr>
            <a:spLocks noGrp="1"/>
          </p:cNvSpPr>
          <p:nvPr>
            <p:ph type="title"/>
          </p:nvPr>
        </p:nvSpPr>
        <p:spPr>
          <a:xfrm>
            <a:off x="916939" y="629634"/>
            <a:ext cx="9474835" cy="696594"/>
          </a:xfrm>
        </p:spPr>
        <p:txBody>
          <a:bodyPr wrap="square">
            <a:normAutofit/>
          </a:bodyPr>
          <a:lstStyle/>
          <a:p>
            <a:r>
              <a:rPr lang="en-US" dirty="0"/>
              <a:t>UFCE Learn over Lunch</a:t>
            </a:r>
          </a:p>
        </p:txBody>
      </p:sp>
      <p:sp>
        <p:nvSpPr>
          <p:cNvPr id="3" name="Text Placeholder 2">
            <a:extLst>
              <a:ext uri="{FF2B5EF4-FFF2-40B4-BE49-F238E27FC236}">
                <a16:creationId xmlns:a16="http://schemas.microsoft.com/office/drawing/2014/main" id="{AF9675A3-9D64-ACF4-C7B2-B28382C551B6}"/>
              </a:ext>
            </a:extLst>
          </p:cNvPr>
          <p:cNvSpPr>
            <a:spLocks noGrp="1"/>
          </p:cNvSpPr>
          <p:nvPr>
            <p:ph sz="half" idx="2"/>
          </p:nvPr>
        </p:nvSpPr>
        <p:spPr>
          <a:xfrm>
            <a:off x="609600" y="1577340"/>
            <a:ext cx="11214100" cy="4837420"/>
          </a:xfrm>
        </p:spPr>
        <p:txBody>
          <a:bodyPr wrap="square">
            <a:normAutofit fontScale="25000" lnSpcReduction="20000"/>
          </a:bodyPr>
          <a:lstStyle/>
          <a:p>
            <a:r>
              <a:rPr lang="en-US" sz="6000" b="1" dirty="0"/>
              <a:t>25-26 UFCE Learn over Lunch Webinar Series</a:t>
            </a:r>
            <a:endParaRPr lang="en-US" sz="6000" dirty="0"/>
          </a:p>
          <a:p>
            <a:r>
              <a:rPr lang="en-US" sz="6000" dirty="0"/>
              <a:t>UF Compliance and Ethics is pleased to announce the 2025-2026 UFCE Learn over Lunch series.  As always, sessions will be held over Zoom and will start at noon.</a:t>
            </a:r>
          </a:p>
          <a:p>
            <a:endParaRPr lang="en-US" sz="6000" dirty="0"/>
          </a:p>
          <a:p>
            <a:r>
              <a:rPr lang="en-US" sz="6000" dirty="0"/>
              <a:t>UF is committed to providing enriching experiences for youth in both in-person and virtual settings. To uphold that commitment, event planners must understand their responsibilities. Attending this Learn over Lunch is a smart, proactive way to get a solid head start. Reserve your spot today.</a:t>
            </a:r>
          </a:p>
          <a:p>
            <a:endParaRPr lang="en-US" sz="6000" dirty="0"/>
          </a:p>
          <a:p>
            <a:r>
              <a:rPr lang="en-US" sz="6000" b="1" dirty="0"/>
              <a:t>When: </a:t>
            </a:r>
            <a:r>
              <a:rPr lang="en-US" sz="6000" dirty="0"/>
              <a:t>Thursday, April 9, noon – 12:50</a:t>
            </a:r>
          </a:p>
          <a:p>
            <a:r>
              <a:rPr lang="en-US" sz="6000" b="1" dirty="0"/>
              <a:t>How to sign up: </a:t>
            </a:r>
            <a:r>
              <a:rPr lang="en-US" sz="6000" dirty="0">
                <a:hlinkClick r:id="rId2" tooltip="https://ufl.zoom.us/meeting/register/w7oj0ixftjmbxmlbr0jztw"/>
              </a:rPr>
              <a:t>Registration Link</a:t>
            </a:r>
            <a:r>
              <a:rPr lang="en-US" sz="6000" dirty="0"/>
              <a:t> (Required for access) </a:t>
            </a:r>
            <a:br>
              <a:rPr lang="en-US" sz="6000" dirty="0"/>
            </a:br>
            <a:endParaRPr lang="en-US" sz="6000" dirty="0"/>
          </a:p>
          <a:p>
            <a:r>
              <a:rPr lang="en-US" sz="6000" b="1" dirty="0"/>
              <a:t>Youth Compliance: Summer Camps and Child Abuse Reporting</a:t>
            </a:r>
            <a:endParaRPr lang="en-US" sz="6000" dirty="0"/>
          </a:p>
          <a:p>
            <a:r>
              <a:rPr lang="en-US" sz="6000" dirty="0"/>
              <a:t>Are you planning events for youth under 18 at UF? If so, don’t miss our upcoming UFCE Learn over Lunch webinar (via Zoom)! </a:t>
            </a:r>
          </a:p>
          <a:p>
            <a:endParaRPr lang="en-US" sz="6000" dirty="0"/>
          </a:p>
          <a:p>
            <a:r>
              <a:rPr lang="en-US" sz="6000" b="1" dirty="0"/>
              <a:t>Guest Speakers: </a:t>
            </a:r>
            <a:r>
              <a:rPr lang="en-US" sz="6000" dirty="0"/>
              <a:t>	</a:t>
            </a:r>
          </a:p>
          <a:p>
            <a:pPr marL="1028700" lvl="1" indent="-571500">
              <a:buFont typeface="Arial" panose="020B0604020202020204" pitchFamily="34" charset="0"/>
              <a:buChar char="•"/>
            </a:pPr>
            <a:r>
              <a:rPr lang="en-US" sz="6000" dirty="0"/>
              <a:t>Sophia Andrews, Assistant Director, Youth Compliance</a:t>
            </a:r>
          </a:p>
          <a:p>
            <a:pPr marL="1028700" lvl="1" indent="-571500">
              <a:buFont typeface="Arial" panose="020B0604020202020204" pitchFamily="34" charset="0"/>
              <a:buChar char="•"/>
            </a:pPr>
            <a:r>
              <a:rPr lang="en-US" sz="6000" dirty="0"/>
              <a:t>Ivelisse Munoz Medina, Assistant Director of Talent Acquisition and Onboarding, Human Resources</a:t>
            </a:r>
          </a:p>
          <a:p>
            <a:pPr marL="1028700" lvl="1" indent="-571500">
              <a:buFont typeface="Arial" panose="020B0604020202020204" pitchFamily="34" charset="0"/>
              <a:buChar char="•"/>
            </a:pPr>
            <a:r>
              <a:rPr lang="en-US" sz="6000" dirty="0"/>
              <a:t>Greg Banks, Insurance &amp; Risk Coordinator, Environmental Health &amp; Safety </a:t>
            </a:r>
          </a:p>
          <a:p>
            <a:endParaRPr lang="en-US" sz="6000" dirty="0"/>
          </a:p>
          <a:p>
            <a:r>
              <a:rPr lang="en-US" sz="6000" b="1" dirty="0"/>
              <a:t>Key topics include:</a:t>
            </a:r>
          </a:p>
          <a:p>
            <a:pPr marL="1028700" lvl="1" indent="-571500">
              <a:buFont typeface="Arial" panose="020B0604020202020204" pitchFamily="34" charset="0"/>
              <a:buChar char="•"/>
            </a:pPr>
            <a:r>
              <a:rPr lang="en-US" sz="6000" dirty="0"/>
              <a:t>Steps to register your event with the Youth Compliance </a:t>
            </a:r>
          </a:p>
          <a:p>
            <a:pPr marL="1028700" lvl="1" indent="-571500">
              <a:buFont typeface="Arial" panose="020B0604020202020204" pitchFamily="34" charset="0"/>
              <a:buChar char="•"/>
            </a:pPr>
            <a:r>
              <a:rPr lang="en-US" sz="6000" dirty="0"/>
              <a:t>How to obtain required parental/guardian consent and youth protection trainings</a:t>
            </a:r>
          </a:p>
          <a:p>
            <a:pPr marL="1028700" lvl="1" indent="-571500">
              <a:buFont typeface="Arial" panose="020B0604020202020204" pitchFamily="34" charset="0"/>
              <a:buChar char="•"/>
            </a:pPr>
            <a:r>
              <a:rPr lang="en-US" sz="6000" dirty="0"/>
              <a:t>Florida’s Child Abuse Reporting laws and the obligation to report suspected abuse, abandonment, or neglect</a:t>
            </a:r>
          </a:p>
          <a:p>
            <a:pPr marL="1028700" lvl="1" indent="-571500">
              <a:buFont typeface="Arial" panose="020B0604020202020204" pitchFamily="34" charset="0"/>
              <a:buChar char="•"/>
            </a:pPr>
            <a:r>
              <a:rPr lang="en-US" sz="6000" dirty="0"/>
              <a:t>Summer Camp Insurance</a:t>
            </a:r>
          </a:p>
          <a:p>
            <a:pPr marL="1028700" lvl="1" indent="-571500">
              <a:buFont typeface="Arial" panose="020B0604020202020204" pitchFamily="34" charset="0"/>
              <a:buChar char="•"/>
            </a:pPr>
            <a:r>
              <a:rPr lang="en-US" sz="6000" dirty="0"/>
              <a:t>Necessary background checks</a:t>
            </a:r>
          </a:p>
          <a:p>
            <a:pPr marL="1028700" lvl="1" indent="-571500">
              <a:buFont typeface="Arial" panose="020B0604020202020204" pitchFamily="34" charset="0"/>
              <a:buChar char="•"/>
            </a:pPr>
            <a:r>
              <a:rPr lang="en-US" sz="6000" dirty="0"/>
              <a:t>Additional safeguards and best practices</a:t>
            </a:r>
          </a:p>
          <a:p>
            <a:endParaRPr lang="en-US" sz="6000" dirty="0"/>
          </a:p>
          <a:p>
            <a:pPr>
              <a:spcAft>
                <a:spcPts val="600"/>
              </a:spcAft>
            </a:pPr>
            <a:endParaRPr lang="en-US" dirty="0"/>
          </a:p>
        </p:txBody>
      </p:sp>
    </p:spTree>
    <p:extLst>
      <p:ext uri="{BB962C8B-B14F-4D97-AF65-F5344CB8AC3E}">
        <p14:creationId xmlns:p14="http://schemas.microsoft.com/office/powerpoint/2010/main" val="2769247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A background photo of the front brick and steps of Griffin-Floyd Hall, adjacent to the Plaza of the Americas, separated by a sidewalk and live oak and date palm trees. ">
            <a:extLst>
              <a:ext uri="{FF2B5EF4-FFF2-40B4-BE49-F238E27FC236}">
                <a16:creationId xmlns:a16="http://schemas.microsoft.com/office/drawing/2014/main" id="{61A1C125-D213-4721-8767-8AF818FDE9E1}"/>
              </a:ext>
              <a:ext uri="{C183D7F6-B498-43B3-948B-1728B52AA6E4}">
                <adec:decorative xmlns:adec="http://schemas.microsoft.com/office/drawing/2017/decorative" val="0"/>
              </a:ext>
            </a:extLst>
          </p:cNvPr>
          <p:cNvPicPr>
            <a:picLocks noChangeAspect="1"/>
          </p:cNvPicPr>
          <p:nvPr/>
        </p:nvPicPr>
        <p:blipFill>
          <a:blip r:embed="rId2">
            <a:alphaModFix amt="40000"/>
          </a:blip>
          <a:srcRect t="15367" b="363"/>
          <a:stretch>
            <a:fill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8D170898-548F-43A4-A03A-2E991FE1621B}"/>
              </a:ext>
            </a:extLst>
          </p:cNvPr>
          <p:cNvSpPr>
            <a:spLocks noGrp="1"/>
          </p:cNvSpPr>
          <p:nvPr>
            <p:ph type="title"/>
          </p:nvPr>
        </p:nvSpPr>
        <p:spPr>
          <a:xfrm>
            <a:off x="841249" y="941832"/>
            <a:ext cx="10506456" cy="2057400"/>
          </a:xfrm>
        </p:spPr>
        <p:txBody>
          <a:bodyPr vert="horz" lIns="91440" tIns="45720" rIns="91440" bIns="45720" rtlCol="0" anchor="b">
            <a:normAutofit/>
          </a:bodyPr>
          <a:lstStyle/>
          <a:p>
            <a:pPr algn="l"/>
            <a:r>
              <a:rPr lang="en-US" sz="5000" dirty="0">
                <a:solidFill>
                  <a:schemeClr val="bg1"/>
                </a:solidFill>
                <a:latin typeface="+mj-lt"/>
              </a:rPr>
              <a:t>ESSENTIAL EMPLOYEES</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descr="Griffin Floyd Hall, adjacent to the Plaza of the Americas. A photo of the facade of the building and a sidewalk, framed by date palms and Live Oak trees. Library West is in the background. &#10;">
            <a:extLst>
              <a:ext uri="{FF2B5EF4-FFF2-40B4-BE49-F238E27FC236}">
                <a16:creationId xmlns:a16="http://schemas.microsoft.com/office/drawing/2014/main" id="{2D0137B6-D475-4488-B88F-5C648207C7F5}"/>
              </a:ext>
            </a:extLst>
          </p:cNvPr>
          <p:cNvSpPr txBox="1">
            <a:spLocks/>
          </p:cNvSpPr>
          <p:nvPr/>
        </p:nvSpPr>
        <p:spPr>
          <a:xfrm>
            <a:off x="841248" y="3502152"/>
            <a:ext cx="10506456" cy="2670048"/>
          </a:xfrm>
          <a:prstGeom prst="rect">
            <a:avLst/>
          </a:prstGeom>
        </p:spPr>
        <p:txBody>
          <a:bodyPr vert="horz" lIns="91440" tIns="45720" rIns="91440" bIns="45720" rtlCol="0" anchor="t">
            <a:normAutofit fontScale="92500" lnSpcReduction="10000"/>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342900" marR="0" lvl="0" indent="-228600" algn="l" defTabSz="914400" rtl="0" eaLnBrk="1" fontAlgn="auto" latinLnBrk="0" hangingPunct="1">
              <a:lnSpc>
                <a:spcPct val="90000"/>
              </a:lnSpc>
              <a:spcBef>
                <a:spcPts val="1000"/>
              </a:spcBef>
              <a:spcAft>
                <a:spcPts val="0"/>
              </a:spcAft>
              <a:buClr>
                <a:srgbClr val="005496"/>
              </a:buClr>
              <a:buSzPct val="80000"/>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uLnTx/>
                <a:uFillTx/>
                <a:latin typeface="Calibri" panose="020F0502020204030204"/>
                <a:ea typeface="+mj-ea"/>
                <a:cs typeface="+mj-cs"/>
              </a:rPr>
              <a:t>Essential employees provide vital support to the University of Florida in the event of an emergency or disaster that results in the official suspension of classes and/or closing of offices. Essential employees also support planned campus closures for events such as commencement.</a:t>
            </a:r>
            <a:endParaRPr kumimoji="0" lang="en-US" sz="2800" b="0"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7384459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E7A6BC-892B-7933-5DBD-63C26A64D7D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06EF8C-DF09-AA2E-9CA4-533B3459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F6F10CF-1CF0-BF16-623D-91DD8B4BC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373D27-EAD7-6827-8FAD-6A125C5C492C}"/>
              </a:ext>
            </a:extLst>
          </p:cNvPr>
          <p:cNvSpPr>
            <a:spLocks noGrp="1"/>
          </p:cNvSpPr>
          <p:nvPr>
            <p:ph type="title"/>
          </p:nvPr>
        </p:nvSpPr>
        <p:spPr>
          <a:xfrm>
            <a:off x="477980" y="1122363"/>
            <a:ext cx="5062741" cy="3204134"/>
          </a:xfrm>
        </p:spPr>
        <p:txBody>
          <a:bodyPr vert="horz" lIns="91440" tIns="45720" rIns="91440" bIns="45720" rtlCol="0" anchor="b">
            <a:normAutofit/>
          </a:bodyPr>
          <a:lstStyle/>
          <a:p>
            <a:r>
              <a:rPr lang="en-US" sz="4800" dirty="0">
                <a:solidFill>
                  <a:schemeClr val="tx1"/>
                </a:solidFill>
                <a:latin typeface="IBM Plex Sans" panose="020B0503050203000203" pitchFamily="34" charset="0"/>
              </a:rPr>
              <a:t>Employee Education Program</a:t>
            </a:r>
          </a:p>
        </p:txBody>
      </p:sp>
      <p:sp>
        <p:nvSpPr>
          <p:cNvPr id="3" name="Text Placeholder 2">
            <a:extLst>
              <a:ext uri="{FF2B5EF4-FFF2-40B4-BE49-F238E27FC236}">
                <a16:creationId xmlns:a16="http://schemas.microsoft.com/office/drawing/2014/main" id="{59A6F5E2-F63A-2C23-535D-8C362CB325AC}"/>
              </a:ext>
            </a:extLst>
          </p:cNvPr>
          <p:cNvSpPr>
            <a:spLocks noGrp="1"/>
          </p:cNvSpPr>
          <p:nvPr>
            <p:ph type="body" idx="1"/>
          </p:nvPr>
        </p:nvSpPr>
        <p:spPr>
          <a:xfrm>
            <a:off x="477980" y="4872922"/>
            <a:ext cx="4809244" cy="1208141"/>
          </a:xfrm>
        </p:spPr>
        <p:txBody>
          <a:bodyPr vert="horz" lIns="91440" tIns="45720" rIns="91440" bIns="45720" rtlCol="0">
            <a:normAutofit/>
          </a:bodyPr>
          <a:lstStyle/>
          <a:p>
            <a:r>
              <a:rPr lang="en-US" sz="3200" dirty="0" err="1">
                <a:solidFill>
                  <a:schemeClr val="accent2"/>
                </a:solidFill>
                <a:latin typeface="IBM Plex Sans" panose="020B0503050203000203" pitchFamily="34" charset="0"/>
              </a:rPr>
              <a:t>Verlissa</a:t>
            </a:r>
            <a:r>
              <a:rPr lang="en-US" sz="3200" dirty="0">
                <a:solidFill>
                  <a:schemeClr val="accent2"/>
                </a:solidFill>
                <a:latin typeface="IBM Plex Sans" panose="020B0503050203000203" pitchFamily="34" charset="0"/>
              </a:rPr>
              <a:t> Ford</a:t>
            </a:r>
          </a:p>
        </p:txBody>
      </p:sp>
      <p:sp>
        <p:nvSpPr>
          <p:cNvPr id="14" name="Rectangle 13">
            <a:extLst>
              <a:ext uri="{FF2B5EF4-FFF2-40B4-BE49-F238E27FC236}">
                <a16:creationId xmlns:a16="http://schemas.microsoft.com/office/drawing/2014/main" id="{AA4FC9AA-0C76-2B7B-9E96-A48A50B38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BED9EA8-57C4-9905-60FC-348E2AFB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sign, outdoor, clipart&#10;&#10;Description automatically generated">
            <a:extLst>
              <a:ext uri="{FF2B5EF4-FFF2-40B4-BE49-F238E27FC236}">
                <a16:creationId xmlns:a16="http://schemas.microsoft.com/office/drawing/2014/main" id="{B658FF82-D8A4-D9E0-16DC-D24C5122DCF4}"/>
              </a:ext>
            </a:extLst>
          </p:cNvPr>
          <p:cNvPicPr>
            <a:picLocks noChangeAspect="1"/>
          </p:cNvPicPr>
          <p:nvPr/>
        </p:nvPicPr>
        <p:blipFill>
          <a:blip r:embed="rId3"/>
          <a:stretch>
            <a:fillRect/>
          </a:stretch>
        </p:blipFill>
        <p:spPr>
          <a:xfrm>
            <a:off x="8680690" y="6137464"/>
            <a:ext cx="3175000" cy="368300"/>
          </a:xfrm>
          <a:prstGeom prst="rect">
            <a:avLst/>
          </a:prstGeom>
        </p:spPr>
      </p:pic>
    </p:spTree>
    <p:extLst>
      <p:ext uri="{BB962C8B-B14F-4D97-AF65-F5344CB8AC3E}">
        <p14:creationId xmlns:p14="http://schemas.microsoft.com/office/powerpoint/2010/main" val="838347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6B401-1A8A-87FF-AEE9-3172CDC500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93AC78-2A3C-49D9-1166-77ACC95AF6AA}"/>
              </a:ext>
            </a:extLst>
          </p:cNvPr>
          <p:cNvSpPr>
            <a:spLocks noGrp="1"/>
          </p:cNvSpPr>
          <p:nvPr>
            <p:ph type="title"/>
          </p:nvPr>
        </p:nvSpPr>
        <p:spPr>
          <a:xfrm>
            <a:off x="557524" y="236249"/>
            <a:ext cx="10844048" cy="1245710"/>
          </a:xfrm>
        </p:spPr>
        <p:txBody>
          <a:bodyPr>
            <a:normAutofit/>
          </a:bodyPr>
          <a:lstStyle/>
          <a:p>
            <a:pPr algn="ctr"/>
            <a:r>
              <a:rPr lang="en-US" sz="3600" dirty="0">
                <a:latin typeface="Arial Black" panose="020B0A04020102020204" pitchFamily="34" charset="0"/>
              </a:rPr>
              <a:t>Employee Education Program (EEP)</a:t>
            </a:r>
          </a:p>
        </p:txBody>
      </p:sp>
      <p:sp>
        <p:nvSpPr>
          <p:cNvPr id="3" name="Content Placeholder 2">
            <a:extLst>
              <a:ext uri="{FF2B5EF4-FFF2-40B4-BE49-F238E27FC236}">
                <a16:creationId xmlns:a16="http://schemas.microsoft.com/office/drawing/2014/main" id="{25A68B49-1D41-ACF9-5123-5F3B89D8AAFF}"/>
              </a:ext>
            </a:extLst>
          </p:cNvPr>
          <p:cNvSpPr>
            <a:spLocks noGrp="1"/>
          </p:cNvSpPr>
          <p:nvPr>
            <p:ph idx="1"/>
          </p:nvPr>
        </p:nvSpPr>
        <p:spPr>
          <a:xfrm>
            <a:off x="721748" y="998868"/>
            <a:ext cx="10515600" cy="5705864"/>
          </a:xfrm>
        </p:spPr>
        <p:txBody>
          <a:bodyPr>
            <a:normAutofit fontScale="92500" lnSpcReduction="10000"/>
          </a:bodyPr>
          <a:lstStyle/>
          <a:p>
            <a:pPr marL="0" indent="0">
              <a:buNone/>
            </a:pPr>
            <a:endParaRPr lang="en-US" sz="2000" dirty="0">
              <a:solidFill>
                <a:srgbClr val="000000"/>
              </a:solidFill>
              <a:latin typeface="Gentona Book" panose="00000500000000000000"/>
            </a:endParaRPr>
          </a:p>
          <a:p>
            <a:pPr marL="0" indent="0">
              <a:lnSpc>
                <a:spcPct val="100000"/>
              </a:lnSpc>
              <a:spcBef>
                <a:spcPts val="0"/>
              </a:spcBef>
              <a:buNone/>
              <a:defRPr/>
            </a:pPr>
            <a:r>
              <a:rPr lang="en-US" sz="1800" dirty="0">
                <a:solidFill>
                  <a:srgbClr val="000000"/>
                </a:solidFill>
                <a:latin typeface="Aptos" panose="020B0004020202020204" pitchFamily="34" charset="0"/>
                <a:cs typeface="Arial" panose="020B0604020202020204" pitchFamily="34" charset="0"/>
              </a:rPr>
              <a:t>A professional and personal development opportunity that enables fulltime (1.0 FTE) UF staff and faculty, employed at least (6) months, to receive: </a:t>
            </a:r>
          </a:p>
          <a:p>
            <a:pPr marL="0" indent="0">
              <a:lnSpc>
                <a:spcPct val="100000"/>
              </a:lnSpc>
              <a:spcBef>
                <a:spcPts val="0"/>
              </a:spcBef>
              <a:buNone/>
              <a:defRPr/>
            </a:pPr>
            <a:endParaRPr lang="en-US" sz="1800" dirty="0">
              <a:solidFill>
                <a:srgbClr val="000000"/>
              </a:solidFill>
              <a:latin typeface="Aptos" panose="020B0004020202020204" pitchFamily="34" charset="0"/>
              <a:cs typeface="Arial" panose="020B0604020202020204" pitchFamily="34" charset="0"/>
            </a:endParaRPr>
          </a:p>
          <a:p>
            <a:pPr>
              <a:lnSpc>
                <a:spcPct val="100000"/>
              </a:lnSpc>
              <a:spcBef>
                <a:spcPts val="0"/>
              </a:spcBef>
              <a:defRPr/>
            </a:pPr>
            <a:r>
              <a:rPr lang="en-US" sz="1800" dirty="0">
                <a:solidFill>
                  <a:srgbClr val="000000"/>
                </a:solidFill>
                <a:latin typeface="Aptos" panose="020B0004020202020204" pitchFamily="34" charset="0"/>
                <a:cs typeface="Arial" panose="020B0604020202020204" pitchFamily="34" charset="0"/>
              </a:rPr>
              <a:t>Tuition assistance up to (6) eligible credits per semester term. </a:t>
            </a:r>
          </a:p>
          <a:p>
            <a:pPr>
              <a:spcBef>
                <a:spcPts val="0"/>
              </a:spcBef>
            </a:pPr>
            <a:r>
              <a:rPr lang="en-US" sz="1800" dirty="0">
                <a:solidFill>
                  <a:srgbClr val="000000"/>
                </a:solidFill>
                <a:latin typeface="Aptos" panose="020B0004020202020204" pitchFamily="34" charset="0"/>
              </a:rPr>
              <a:t>Florida public university (or college, if TEAMS) closest to their work location. </a:t>
            </a:r>
          </a:p>
          <a:p>
            <a:pPr>
              <a:spcBef>
                <a:spcPts val="0"/>
              </a:spcBef>
            </a:pPr>
            <a:r>
              <a:rPr lang="en-US" sz="1800" dirty="0">
                <a:solidFill>
                  <a:srgbClr val="000000"/>
                </a:solidFill>
                <a:latin typeface="Aptos" panose="020B0004020202020204" pitchFamily="34" charset="0"/>
              </a:rPr>
              <a:t>M</a:t>
            </a:r>
            <a:r>
              <a:rPr lang="en-US" sz="1800" dirty="0">
                <a:solidFill>
                  <a:prstClr val="black"/>
                </a:solidFill>
                <a:latin typeface="Aptos" panose="020B0004020202020204" pitchFamily="34" charset="0"/>
              </a:rPr>
              <a:t>ust be admitted, or have expectation of admission, to their EEP eligible institution (for semester of attendance) as degree or non-degree seeking student. </a:t>
            </a:r>
          </a:p>
          <a:p>
            <a:pPr marL="0" indent="0" algn="ctr">
              <a:lnSpc>
                <a:spcPct val="100000"/>
              </a:lnSpc>
              <a:spcBef>
                <a:spcPts val="0"/>
              </a:spcBef>
              <a:buNone/>
              <a:defRPr/>
            </a:pPr>
            <a:endParaRPr lang="en-US" sz="1900" dirty="0">
              <a:solidFill>
                <a:schemeClr val="tx1"/>
              </a:solidFill>
              <a:latin typeface="Arial Black" panose="020B0A04020102020204" pitchFamily="34" charset="0"/>
              <a:cs typeface="Arial" panose="020B0604020202020204" pitchFamily="34" charset="0"/>
            </a:endParaRPr>
          </a:p>
          <a:p>
            <a:pPr marL="0" indent="0" algn="ctr">
              <a:lnSpc>
                <a:spcPct val="100000"/>
              </a:lnSpc>
              <a:spcBef>
                <a:spcPts val="0"/>
              </a:spcBef>
              <a:buNone/>
              <a:defRPr/>
            </a:pPr>
            <a:r>
              <a:rPr lang="en-US" sz="2100" dirty="0">
                <a:solidFill>
                  <a:schemeClr val="tx1"/>
                </a:solidFill>
                <a:latin typeface="Arial Black" panose="020B0A04020102020204" pitchFamily="34" charset="0"/>
                <a:cs typeface="Arial" panose="020B0604020202020204" pitchFamily="34" charset="0"/>
              </a:rPr>
              <a:t>Accepting Summer Applications Now!</a:t>
            </a:r>
          </a:p>
          <a:p>
            <a:pPr marL="0" indent="0" algn="ctr">
              <a:lnSpc>
                <a:spcPct val="100000"/>
              </a:lnSpc>
              <a:spcBef>
                <a:spcPts val="0"/>
              </a:spcBef>
              <a:buNone/>
              <a:defRPr/>
            </a:pPr>
            <a:r>
              <a:rPr lang="en-US" sz="2100" b="1" dirty="0">
                <a:solidFill>
                  <a:schemeClr val="tx1"/>
                </a:solidFill>
                <a:latin typeface="Arial" panose="020B0604020202020204" pitchFamily="34" charset="0"/>
                <a:cs typeface="Arial" panose="020B0604020202020204" pitchFamily="34" charset="0"/>
              </a:rPr>
              <a:t>Application &amp; Director Approval Deadlines</a:t>
            </a:r>
          </a:p>
          <a:p>
            <a:pPr marL="0" indent="0" algn="ctr">
              <a:lnSpc>
                <a:spcPct val="100000"/>
              </a:lnSpc>
              <a:spcBef>
                <a:spcPts val="0"/>
              </a:spcBef>
              <a:buNone/>
              <a:defRPr/>
            </a:pPr>
            <a:endParaRPr lang="en-US" sz="2100" dirty="0">
              <a:solidFill>
                <a:srgbClr val="ED5009"/>
              </a:solidFill>
              <a:latin typeface="Arial Black" panose="020B0A04020102020204" pitchFamily="34" charset="0"/>
              <a:cs typeface="Arial" panose="020B0604020202020204" pitchFamily="34" charset="0"/>
            </a:endParaRPr>
          </a:p>
          <a:p>
            <a:pPr marL="0" indent="0" algn="ctr">
              <a:lnSpc>
                <a:spcPct val="100000"/>
              </a:lnSpc>
              <a:spcBef>
                <a:spcPts val="0"/>
              </a:spcBef>
              <a:buNone/>
              <a:defRPr/>
            </a:pPr>
            <a:r>
              <a:rPr lang="en-US" sz="2100" dirty="0">
                <a:solidFill>
                  <a:srgbClr val="ED5009"/>
                </a:solidFill>
                <a:latin typeface="Arial Black" panose="020B0A04020102020204" pitchFamily="34" charset="0"/>
                <a:cs typeface="Arial" panose="020B0604020202020204" pitchFamily="34" charset="0"/>
              </a:rPr>
              <a:t>UF EEP Summer A/C Semester – 5PM, April 28</a:t>
            </a:r>
          </a:p>
          <a:p>
            <a:pPr marL="0" indent="0" algn="ctr">
              <a:lnSpc>
                <a:spcPct val="100000"/>
              </a:lnSpc>
              <a:spcBef>
                <a:spcPts val="0"/>
              </a:spcBef>
              <a:buNone/>
              <a:defRPr/>
            </a:pPr>
            <a:r>
              <a:rPr lang="en-US" sz="2100" dirty="0">
                <a:solidFill>
                  <a:srgbClr val="ED5009"/>
                </a:solidFill>
                <a:latin typeface="Arial Black" panose="020B0A04020102020204" pitchFamily="34" charset="0"/>
                <a:cs typeface="Arial" panose="020B0604020202020204" pitchFamily="34" charset="0"/>
              </a:rPr>
              <a:t>UF EEP *Summer B Semester – 5PM, June 15</a:t>
            </a:r>
          </a:p>
          <a:p>
            <a:pPr marL="0" indent="0" algn="ctr">
              <a:lnSpc>
                <a:spcPct val="100000"/>
              </a:lnSpc>
              <a:spcBef>
                <a:spcPts val="0"/>
              </a:spcBef>
              <a:buNone/>
              <a:defRPr/>
            </a:pPr>
            <a:r>
              <a:rPr lang="en-US" sz="1700" dirty="0">
                <a:solidFill>
                  <a:srgbClr val="000000"/>
                </a:solidFill>
                <a:latin typeface="Arial" panose="020B0604020202020204" pitchFamily="34" charset="0"/>
                <a:cs typeface="Arial" panose="020B0604020202020204" pitchFamily="34" charset="0"/>
              </a:rPr>
              <a:t>*</a:t>
            </a:r>
            <a:r>
              <a:rPr lang="en-US" sz="1700" dirty="0">
                <a:solidFill>
                  <a:srgbClr val="000066"/>
                </a:solidFill>
                <a:latin typeface="Arial" panose="020B0604020202020204" pitchFamily="34" charset="0"/>
                <a:cs typeface="Arial" panose="020B0604020202020204" pitchFamily="34" charset="0"/>
              </a:rPr>
              <a:t>UF</a:t>
            </a:r>
            <a:r>
              <a:rPr lang="en-US" sz="1700" dirty="0">
                <a:solidFill>
                  <a:srgbClr val="000000"/>
                </a:solidFill>
                <a:latin typeface="Arial" panose="020B0604020202020204" pitchFamily="34" charset="0"/>
                <a:cs typeface="Arial" panose="020B0604020202020204" pitchFamily="34" charset="0"/>
              </a:rPr>
              <a:t> Summer B requires </a:t>
            </a:r>
            <a:r>
              <a:rPr lang="en-US" sz="1700" dirty="0">
                <a:solidFill>
                  <a:srgbClr val="002060"/>
                </a:solidFill>
                <a:latin typeface="Arial" panose="020B0604020202020204" pitchFamily="34" charset="0"/>
                <a:cs typeface="Arial" panose="020B0604020202020204" pitchFamily="34" charset="0"/>
              </a:rPr>
              <a:t>separate EEP application</a:t>
            </a:r>
            <a:r>
              <a:rPr lang="en-US" sz="1700" dirty="0">
                <a:solidFill>
                  <a:srgbClr val="000000"/>
                </a:solidFill>
                <a:latin typeface="Arial" panose="020B0604020202020204" pitchFamily="34" charset="0"/>
                <a:cs typeface="Arial" panose="020B0604020202020204" pitchFamily="34" charset="0"/>
              </a:rPr>
              <a:t>, registration period, approval deadlines</a:t>
            </a:r>
          </a:p>
          <a:p>
            <a:pPr marL="0" indent="0" algn="ctr">
              <a:lnSpc>
                <a:spcPct val="100000"/>
              </a:lnSpc>
              <a:spcBef>
                <a:spcPts val="0"/>
              </a:spcBef>
              <a:buNone/>
              <a:defRPr/>
            </a:pPr>
            <a:endParaRPr lang="en-US" sz="2100" dirty="0">
              <a:solidFill>
                <a:srgbClr val="000000"/>
              </a:solidFill>
              <a:latin typeface="Arial" panose="020B0604020202020204" pitchFamily="34" charset="0"/>
              <a:cs typeface="Arial" panose="020B0604020202020204" pitchFamily="34" charset="0"/>
            </a:endParaRPr>
          </a:p>
          <a:p>
            <a:pPr marL="0" indent="0" algn="ctr">
              <a:lnSpc>
                <a:spcPct val="100000"/>
              </a:lnSpc>
              <a:spcBef>
                <a:spcPts val="0"/>
              </a:spcBef>
              <a:buNone/>
              <a:defRPr/>
            </a:pPr>
            <a:endParaRPr lang="en-US" sz="1700" dirty="0">
              <a:solidFill>
                <a:srgbClr val="000000"/>
              </a:solidFill>
              <a:latin typeface="Arial" panose="020B0604020202020204" pitchFamily="34" charset="0"/>
              <a:cs typeface="Arial" panose="020B0604020202020204" pitchFamily="34" charset="0"/>
            </a:endParaRPr>
          </a:p>
          <a:p>
            <a:pPr marL="0" indent="0" algn="ctr">
              <a:lnSpc>
                <a:spcPct val="100000"/>
              </a:lnSpc>
              <a:spcBef>
                <a:spcPts val="0"/>
              </a:spcBef>
              <a:buNone/>
              <a:defRPr/>
            </a:pPr>
            <a:endParaRPr lang="en-US" sz="2000" b="1" dirty="0">
              <a:solidFill>
                <a:schemeClr val="tx2">
                  <a:lumMod val="75000"/>
                  <a:lumOff val="25000"/>
                </a:schemeClr>
              </a:solidFill>
              <a:latin typeface="Aptos" panose="020B0004020202020204" pitchFamily="34" charset="0"/>
              <a:cs typeface="Arial" panose="020B0604020202020204" pitchFamily="34" charset="0"/>
            </a:endParaRPr>
          </a:p>
          <a:p>
            <a:pPr marL="0" indent="0" algn="ctr">
              <a:lnSpc>
                <a:spcPct val="100000"/>
              </a:lnSpc>
              <a:spcBef>
                <a:spcPts val="0"/>
              </a:spcBef>
              <a:buNone/>
              <a:defRPr/>
            </a:pPr>
            <a:r>
              <a:rPr lang="en-US" sz="1900" b="1" dirty="0">
                <a:solidFill>
                  <a:schemeClr val="tx2">
                    <a:lumMod val="75000"/>
                    <a:lumOff val="25000"/>
                  </a:schemeClr>
                </a:solidFill>
                <a:latin typeface="Arial Black" panose="020B0A04020102020204" pitchFamily="34" charset="0"/>
                <a:cs typeface="Arial" panose="020B0604020202020204" pitchFamily="34" charset="0"/>
              </a:rPr>
              <a:t>Summer 2026 Information Session - </a:t>
            </a:r>
            <a:r>
              <a:rPr lang="en-US" sz="1900" b="1" dirty="0">
                <a:solidFill>
                  <a:schemeClr val="tx2">
                    <a:lumMod val="90000"/>
                    <a:lumOff val="10000"/>
                  </a:schemeClr>
                </a:solidFill>
                <a:latin typeface="Arial Black" panose="020B0A04020102020204" pitchFamily="34" charset="0"/>
                <a:cs typeface="Arial" panose="020B0604020202020204" pitchFamily="34" charset="0"/>
              </a:rPr>
              <a:t> </a:t>
            </a:r>
            <a:r>
              <a:rPr lang="en-US" sz="1900" b="1" dirty="0">
                <a:solidFill>
                  <a:schemeClr val="tx2">
                    <a:lumMod val="75000"/>
                    <a:lumOff val="25000"/>
                  </a:schemeClr>
                </a:solidFill>
                <a:latin typeface="Arial Black" panose="020B0A04020102020204" pitchFamily="34" charset="0"/>
                <a:cs typeface="Arial" panose="020B0604020202020204" pitchFamily="34" charset="0"/>
              </a:rPr>
              <a:t>April 16, 230 PM via Zoom</a:t>
            </a:r>
          </a:p>
          <a:p>
            <a:pPr marL="0" indent="0" algn="ctr">
              <a:lnSpc>
                <a:spcPct val="100000"/>
              </a:lnSpc>
              <a:spcBef>
                <a:spcPts val="0"/>
              </a:spcBef>
              <a:buNone/>
              <a:defRPr/>
            </a:pPr>
            <a:r>
              <a:rPr lang="en-US" sz="2200" b="1" dirty="0">
                <a:solidFill>
                  <a:srgbClr val="ED5009"/>
                </a:solidFill>
                <a:latin typeface="Arial Black" panose="020B0A040201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Registration Open!</a:t>
            </a:r>
            <a:endParaRPr lang="en-US" sz="2200" b="1" dirty="0">
              <a:solidFill>
                <a:srgbClr val="ED5009"/>
              </a:solidFill>
              <a:latin typeface="Arial Black" panose="020B0A04020102020204" pitchFamily="34" charset="0"/>
              <a:cs typeface="Arial" panose="020B0604020202020204" pitchFamily="34" charset="0"/>
            </a:endParaRPr>
          </a:p>
          <a:p>
            <a:pPr marL="0" indent="0">
              <a:lnSpc>
                <a:spcPct val="100000"/>
              </a:lnSpc>
              <a:spcBef>
                <a:spcPts val="0"/>
              </a:spcBef>
              <a:buNone/>
              <a:defRPr/>
            </a:pPr>
            <a:endParaRPr lang="en-US" sz="1700" dirty="0"/>
          </a:p>
          <a:p>
            <a:pPr marL="0" indent="0">
              <a:lnSpc>
                <a:spcPct val="80000"/>
              </a:lnSpc>
              <a:spcAft>
                <a:spcPts val="800"/>
              </a:spcAft>
              <a:buNone/>
              <a:defRPr/>
            </a:pPr>
            <a:r>
              <a:rPr lang="en-US" sz="2000" dirty="0"/>
              <a:t> </a:t>
            </a:r>
          </a:p>
          <a:p>
            <a:pPr marL="0" indent="0">
              <a:lnSpc>
                <a:spcPct val="80000"/>
              </a:lnSpc>
              <a:spcAft>
                <a:spcPts val="800"/>
              </a:spcAft>
              <a:buNone/>
              <a:defRPr/>
            </a:pPr>
            <a:endParaRPr lang="en-US" sz="2000" dirty="0"/>
          </a:p>
        </p:txBody>
      </p:sp>
      <p:sp>
        <p:nvSpPr>
          <p:cNvPr id="7" name="TextBox 6">
            <a:extLst>
              <a:ext uri="{FF2B5EF4-FFF2-40B4-BE49-F238E27FC236}">
                <a16:creationId xmlns:a16="http://schemas.microsoft.com/office/drawing/2014/main" id="{819588D2-596C-5F1E-B3A2-ECD732E2158C}"/>
              </a:ext>
            </a:extLst>
          </p:cNvPr>
          <p:cNvSpPr txBox="1"/>
          <p:nvPr/>
        </p:nvSpPr>
        <p:spPr>
          <a:xfrm>
            <a:off x="1600966" y="6221641"/>
            <a:ext cx="8300620" cy="400110"/>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005594"/>
              </a:solidFill>
              <a:effectLst/>
              <a:uLnTx/>
              <a:uFillTx/>
              <a:latin typeface="Gentona Bold" panose="00000500000000000000" pitchFamily="50" charset="0"/>
              <a:ea typeface="+mn-ea"/>
              <a:cs typeface="+mn-cs"/>
            </a:endParaRPr>
          </a:p>
        </p:txBody>
      </p:sp>
      <p:sp>
        <p:nvSpPr>
          <p:cNvPr id="5" name="TextBox 4">
            <a:extLst>
              <a:ext uri="{FF2B5EF4-FFF2-40B4-BE49-F238E27FC236}">
                <a16:creationId xmlns:a16="http://schemas.microsoft.com/office/drawing/2014/main" id="{641E788B-9EF2-9B60-BBF6-1C96FE2FC4E3}"/>
              </a:ext>
            </a:extLst>
          </p:cNvPr>
          <p:cNvSpPr txBox="1"/>
          <p:nvPr/>
        </p:nvSpPr>
        <p:spPr>
          <a:xfrm>
            <a:off x="1682025" y="6221641"/>
            <a:ext cx="7991061" cy="338554"/>
          </a:xfrm>
          <a:prstGeom prst="rect">
            <a:avLst/>
          </a:prstGeom>
          <a:noFill/>
        </p:spPr>
        <p:txBody>
          <a:bodyPr wrap="square">
            <a:spAutoFit/>
          </a:bodyPr>
          <a:lstStyle/>
          <a:p>
            <a:pPr algn="ctr">
              <a:defRPr/>
            </a:pPr>
            <a:r>
              <a:rPr lang="en-US" sz="1600" dirty="0">
                <a:solidFill>
                  <a:srgbClr val="000A14"/>
                </a:solidFill>
                <a:latin typeface="Aptos" panose="020B0004020202020204" pitchFamily="34" charset="0"/>
                <a:cs typeface="Arial" panose="020B0604020202020204" pitchFamily="34" charset="0"/>
              </a:rPr>
              <a:t>Questions?</a:t>
            </a:r>
            <a:r>
              <a:rPr lang="en-US" sz="1600" dirty="0">
                <a:latin typeface="Aptos" panose="020B0004020202020204" pitchFamily="34" charset="0"/>
                <a:cs typeface="Arial" panose="020B0604020202020204" pitchFamily="34" charset="0"/>
              </a:rPr>
              <a:t> </a:t>
            </a:r>
            <a:r>
              <a:rPr lang="en-US" sz="1600" dirty="0">
                <a:solidFill>
                  <a:schemeClr val="tx2">
                    <a:lumMod val="75000"/>
                    <a:lumOff val="25000"/>
                  </a:schemeClr>
                </a:solidFill>
                <a:latin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EEP website </a:t>
            </a:r>
            <a:r>
              <a:rPr lang="en-US" sz="1600" dirty="0">
                <a:solidFill>
                  <a:srgbClr val="000A14"/>
                </a:solidFill>
                <a:latin typeface="Aptos" panose="020B0004020202020204" pitchFamily="34" charset="0"/>
                <a:cs typeface="Arial" panose="020B0604020202020204" pitchFamily="34" charset="0"/>
              </a:rPr>
              <a:t>or Contact </a:t>
            </a:r>
            <a:r>
              <a:rPr lang="en-US" sz="1600" dirty="0">
                <a:solidFill>
                  <a:schemeClr val="tx2">
                    <a:lumMod val="75000"/>
                    <a:lumOff val="25000"/>
                  </a:schemeClr>
                </a:solidFill>
                <a:latin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eep@admin.ufl.edu</a:t>
            </a:r>
            <a:r>
              <a:rPr lang="en-US" sz="1600" dirty="0">
                <a:solidFill>
                  <a:schemeClr val="tx2">
                    <a:lumMod val="75000"/>
                    <a:lumOff val="25000"/>
                  </a:schemeClr>
                </a:solidFill>
                <a:latin typeface="Aptos" panose="020B0004020202020204" pitchFamily="34" charset="0"/>
                <a:cs typeface="Arial" panose="020B0604020202020204" pitchFamily="34" charset="0"/>
              </a:rPr>
              <a:t> </a:t>
            </a:r>
            <a:r>
              <a:rPr lang="en-US" sz="1600" dirty="0">
                <a:solidFill>
                  <a:srgbClr val="000A14"/>
                </a:solidFill>
                <a:latin typeface="Aptos" panose="020B0004020202020204" pitchFamily="34" charset="0"/>
                <a:cs typeface="Arial" panose="020B0604020202020204" pitchFamily="34" charset="0"/>
              </a:rPr>
              <a:t>or</a:t>
            </a:r>
            <a:r>
              <a:rPr lang="en-US" sz="1600" dirty="0">
                <a:latin typeface="Aptos" panose="020B0004020202020204" pitchFamily="34" charset="0"/>
                <a:cs typeface="Arial" panose="020B0604020202020204" pitchFamily="34" charset="0"/>
              </a:rPr>
              <a:t> </a:t>
            </a:r>
            <a:r>
              <a:rPr lang="en-US" sz="1600" dirty="0">
                <a:solidFill>
                  <a:schemeClr val="tx2">
                    <a:lumMod val="75000"/>
                    <a:lumOff val="25000"/>
                  </a:schemeClr>
                </a:solidFill>
                <a:latin typeface="Aptos" panose="020B0004020202020204" pitchFamily="34" charset="0"/>
                <a:cs typeface="Arial" panose="020B0604020202020204" pitchFamily="34" charset="0"/>
              </a:rPr>
              <a:t>352-273-0149</a:t>
            </a:r>
          </a:p>
        </p:txBody>
      </p:sp>
    </p:spTree>
    <p:extLst>
      <p:ext uri="{BB962C8B-B14F-4D97-AF65-F5344CB8AC3E}">
        <p14:creationId xmlns:p14="http://schemas.microsoft.com/office/powerpoint/2010/main" val="167000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12F220-B110-F9ED-DE28-098F856635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31C50-8150-0287-5F61-26DE0F2C2B2F}"/>
              </a:ext>
            </a:extLst>
          </p:cNvPr>
          <p:cNvSpPr>
            <a:spLocks noGrp="1"/>
          </p:cNvSpPr>
          <p:nvPr>
            <p:ph type="title"/>
          </p:nvPr>
        </p:nvSpPr>
        <p:spPr>
          <a:xfrm>
            <a:off x="862499" y="441533"/>
            <a:ext cx="5750019" cy="904844"/>
          </a:xfrm>
        </p:spPr>
        <p:txBody>
          <a:bodyPr vert="horz" lIns="91440" tIns="45720" rIns="91440" bIns="45720" rtlCol="0" anchor="b">
            <a:normAutofit fontScale="90000"/>
          </a:bodyPr>
          <a:lstStyle/>
          <a:p>
            <a:r>
              <a:rPr lang="en-US" dirty="0">
                <a:solidFill>
                  <a:srgbClr val="FA4616"/>
                </a:solidFill>
                <a:latin typeface="IBM Plex Sans" panose="020B0503050203000203" pitchFamily="34" charset="0"/>
              </a:rPr>
              <a:t>Important Dates</a:t>
            </a:r>
          </a:p>
        </p:txBody>
      </p:sp>
      <p:sp>
        <p:nvSpPr>
          <p:cNvPr id="6" name="Text Placeholder 5">
            <a:extLst>
              <a:ext uri="{FF2B5EF4-FFF2-40B4-BE49-F238E27FC236}">
                <a16:creationId xmlns:a16="http://schemas.microsoft.com/office/drawing/2014/main" id="{E1F13916-4717-D1D1-A73C-768C4E05EE5F}"/>
              </a:ext>
            </a:extLst>
          </p:cNvPr>
          <p:cNvSpPr>
            <a:spLocks noGrp="1"/>
          </p:cNvSpPr>
          <p:nvPr>
            <p:ph type="body" idx="1"/>
          </p:nvPr>
        </p:nvSpPr>
        <p:spPr>
          <a:xfrm>
            <a:off x="967651" y="1619005"/>
            <a:ext cx="9977990" cy="4012249"/>
          </a:xfrm>
        </p:spPr>
        <p:txBody>
          <a:bodyPr>
            <a:normAutofit/>
          </a:bodyPr>
          <a:lstStyle/>
          <a:p>
            <a:r>
              <a:rPr lang="en-US" sz="2000" dirty="0">
                <a:solidFill>
                  <a:srgbClr val="002657"/>
                </a:solidFill>
                <a:latin typeface="IBM Plex Sans" panose="020B0503050203000203" pitchFamily="34" charset="0"/>
              </a:rPr>
              <a:t>April 23 • Benefits Lunch and Learn: Retirement Planning (12pm-1:30pm)</a:t>
            </a:r>
            <a:br>
              <a:rPr lang="en-US" sz="2000" dirty="0">
                <a:solidFill>
                  <a:srgbClr val="002657"/>
                </a:solidFill>
                <a:latin typeface="IBM Plex Sans" panose="020B0503050203000203" pitchFamily="34" charset="0"/>
              </a:rPr>
            </a:br>
            <a:r>
              <a:rPr lang="en-US" sz="2000" dirty="0">
                <a:solidFill>
                  <a:srgbClr val="002657"/>
                </a:solidFill>
                <a:latin typeface="IBM Plex Sans" panose="020B0503050203000203" pitchFamily="34" charset="0"/>
              </a:rPr>
              <a:t>	    In-person (UFHR Room 120) &amp; Zoom</a:t>
            </a:r>
          </a:p>
          <a:p>
            <a:r>
              <a:rPr lang="en-US" sz="2000" dirty="0">
                <a:solidFill>
                  <a:srgbClr val="002657"/>
                </a:solidFill>
                <a:latin typeface="IBM Plex Sans" panose="020B0503050203000203" pitchFamily="34" charset="0"/>
              </a:rPr>
              <a:t>April 30 • UF Engaged Deadline</a:t>
            </a:r>
          </a:p>
          <a:p>
            <a:r>
              <a:rPr lang="en-US" sz="2000" dirty="0">
                <a:solidFill>
                  <a:srgbClr val="002657"/>
                </a:solidFill>
                <a:latin typeface="IBM Plex Sans" panose="020B0503050203000203" pitchFamily="34" charset="0"/>
              </a:rPr>
              <a:t>May 1 • Application Deadline for UFHR Leadership Development Programs 		(Managers Cohort, ALAP, Academy)</a:t>
            </a:r>
          </a:p>
          <a:p>
            <a:r>
              <a:rPr lang="en-US" sz="2000" dirty="0">
                <a:solidFill>
                  <a:srgbClr val="002657"/>
                </a:solidFill>
                <a:latin typeface="IBM Plex Sans" panose="020B0503050203000203" pitchFamily="34" charset="0"/>
              </a:rPr>
              <a:t>May 6 • HR Forum</a:t>
            </a:r>
          </a:p>
          <a:p>
            <a:endParaRPr lang="en-US" dirty="0">
              <a:solidFill>
                <a:schemeClr val="accent2"/>
              </a:solidFill>
              <a:latin typeface="IBM Plex Sans" panose="020B0503050203000203" pitchFamily="34" charset="0"/>
            </a:endParaRPr>
          </a:p>
          <a:p>
            <a:endParaRPr lang="en-US" dirty="0">
              <a:solidFill>
                <a:schemeClr val="accent2"/>
              </a:solidFill>
              <a:latin typeface="IBM Plex Sans" panose="020B0503050203000203" pitchFamily="34" charset="0"/>
            </a:endParaRPr>
          </a:p>
          <a:p>
            <a:endParaRPr lang="en-US" dirty="0">
              <a:solidFill>
                <a:schemeClr val="accent2"/>
              </a:solidFill>
              <a:latin typeface="IBM Plex Sans" panose="020B0503050203000203" pitchFamily="34" charset="0"/>
            </a:endParaRPr>
          </a:p>
          <a:p>
            <a:endParaRPr lang="en-US" dirty="0">
              <a:solidFill>
                <a:schemeClr val="accent2"/>
              </a:solidFill>
              <a:latin typeface="IBM Plex Sans" panose="020B0503050203000203" pitchFamily="34" charset="0"/>
            </a:endParaRPr>
          </a:p>
          <a:p>
            <a:endParaRPr lang="en-US" dirty="0">
              <a:solidFill>
                <a:schemeClr val="accent2"/>
              </a:solidFill>
              <a:latin typeface="IBM Plex Sans" panose="020B0503050203000203" pitchFamily="34" charset="0"/>
            </a:endParaRPr>
          </a:p>
        </p:txBody>
      </p:sp>
      <p:pic>
        <p:nvPicPr>
          <p:cNvPr id="3" name="Picture 2" descr="A picture containing text, sign, outdoor, clipart&#10;&#10;Description automatically generated">
            <a:extLst>
              <a:ext uri="{FF2B5EF4-FFF2-40B4-BE49-F238E27FC236}">
                <a16:creationId xmlns:a16="http://schemas.microsoft.com/office/drawing/2014/main" id="{E094FEF6-82E9-339F-0F34-1C8135862446}"/>
              </a:ext>
            </a:extLst>
          </p:cNvPr>
          <p:cNvPicPr>
            <a:picLocks noChangeAspect="1"/>
          </p:cNvPicPr>
          <p:nvPr/>
        </p:nvPicPr>
        <p:blipFill>
          <a:blip r:embed="rId3"/>
          <a:stretch>
            <a:fillRect/>
          </a:stretch>
        </p:blipFill>
        <p:spPr>
          <a:xfrm>
            <a:off x="562509" y="6048167"/>
            <a:ext cx="3175000" cy="368300"/>
          </a:xfrm>
          <a:prstGeom prst="rect">
            <a:avLst/>
          </a:prstGeom>
        </p:spPr>
      </p:pic>
    </p:spTree>
    <p:extLst>
      <p:ext uri="{BB962C8B-B14F-4D97-AF65-F5344CB8AC3E}">
        <p14:creationId xmlns:p14="http://schemas.microsoft.com/office/powerpoint/2010/main" val="191222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70898-548F-43A4-A03A-2E991FE1621B}"/>
              </a:ext>
            </a:extLst>
          </p:cNvPr>
          <p:cNvSpPr>
            <a:spLocks noGrp="1"/>
          </p:cNvSpPr>
          <p:nvPr>
            <p:ph type="title"/>
          </p:nvPr>
        </p:nvSpPr>
        <p:spPr/>
        <p:txBody>
          <a:bodyPr/>
          <a:lstStyle/>
          <a:p>
            <a:r>
              <a:rPr lang="en-US" dirty="0"/>
              <a:t>ESSENTIAL EMPLOYEES</a:t>
            </a:r>
          </a:p>
        </p:txBody>
      </p:sp>
      <p:sp>
        <p:nvSpPr>
          <p:cNvPr id="3" name="Content Placeholder 2">
            <a:extLst>
              <a:ext uri="{FF2B5EF4-FFF2-40B4-BE49-F238E27FC236}">
                <a16:creationId xmlns:a16="http://schemas.microsoft.com/office/drawing/2014/main" id="{2D0137B6-D475-4488-B88F-5C648207C7F5}"/>
              </a:ext>
            </a:extLst>
          </p:cNvPr>
          <p:cNvSpPr txBox="1">
            <a:spLocks/>
          </p:cNvSpPr>
          <p:nvPr/>
        </p:nvSpPr>
        <p:spPr>
          <a:xfrm>
            <a:off x="756902" y="1690688"/>
            <a:ext cx="5216435" cy="4451780"/>
          </a:xfrm>
          <a:prstGeom prst="rect">
            <a:avLst/>
          </a:prstGeom>
        </p:spPr>
        <p:txBody>
          <a:bodyPr vert="horz" lIns="91440" tIns="45720" rIns="91440" bIns="45720" rtlCol="0" anchor="t">
            <a:noAutofit/>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00000"/>
              </a:lnSpc>
              <a:spcBef>
                <a:spcPts val="1000"/>
              </a:spcBef>
              <a:spcAft>
                <a:spcPts val="0"/>
              </a:spcAft>
              <a:buClr>
                <a:srgbClr val="005496"/>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Essential employees play an important role in maintaining the safety and well-being of students, faculty, and staff who may be remaining on site throughout emergency events. </a:t>
            </a:r>
          </a:p>
          <a:p>
            <a:pPr marL="342900" marR="0" lvl="0" indent="-342900" algn="l" defTabSz="457200" rtl="0" eaLnBrk="1" fontAlgn="auto" latinLnBrk="0" hangingPunct="1">
              <a:lnSpc>
                <a:spcPct val="100000"/>
              </a:lnSpc>
              <a:spcBef>
                <a:spcPts val="1000"/>
              </a:spcBef>
              <a:spcAft>
                <a:spcPts val="0"/>
              </a:spcAft>
              <a:buClr>
                <a:srgbClr val="005496"/>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During a campus closing, only employees designated as On-Campus Essential may be present on campus. </a:t>
            </a:r>
          </a:p>
          <a:p>
            <a:pPr marL="342900" marR="0" lvl="0" indent="-342900" algn="l" defTabSz="457200" rtl="0" eaLnBrk="1" fontAlgn="auto" latinLnBrk="0" hangingPunct="1">
              <a:lnSpc>
                <a:spcPct val="100000"/>
              </a:lnSpc>
              <a:spcBef>
                <a:spcPts val="1000"/>
              </a:spcBef>
              <a:spcAft>
                <a:spcPts val="0"/>
              </a:spcAft>
              <a:buClr>
                <a:srgbClr val="005496"/>
              </a:buClr>
              <a:buSzPct val="80000"/>
              <a:buFont typeface="Wingdings" panose="05000000000000000000" pitchFamily="2" charset="2"/>
              <a:buChar char="§"/>
              <a:tabLst/>
              <a:defRPr/>
            </a:pPr>
            <a:r>
              <a:rPr kumimoji="0" lang="en-US" sz="20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Essential employees may have activated  before, during or after an emergency, when offices are closed.</a:t>
            </a:r>
          </a:p>
          <a:p>
            <a:pPr marL="0" marR="0" lvl="0" indent="0" algn="l" defTabSz="457200" rtl="0" eaLnBrk="1" fontAlgn="auto" latinLnBrk="0" hangingPunct="1">
              <a:lnSpc>
                <a:spcPct val="100000"/>
              </a:lnSpc>
              <a:spcBef>
                <a:spcPts val="1000"/>
              </a:spcBef>
              <a:spcAft>
                <a:spcPts val="0"/>
              </a:spcAft>
              <a:buClr>
                <a:srgbClr val="005496"/>
              </a:buClr>
              <a:buSzPct val="80000"/>
              <a:buFont typeface="Wingdings 3" charset="2"/>
              <a:buNone/>
              <a:tabLst/>
              <a:defRPr/>
            </a:pPr>
            <a:endParaRPr kumimoji="0" lang="en-US" sz="2000" b="0" i="0" u="none" strike="noStrike" kern="1200" cap="none" spc="0" normalizeH="0" baseline="0" noProof="0" dirty="0">
              <a:ln>
                <a:noFill/>
              </a:ln>
              <a:solidFill>
                <a:srgbClr val="00346A">
                  <a:lumMod val="65000"/>
                </a:srgbClr>
              </a:solidFill>
              <a:effectLst/>
              <a:uLnTx/>
              <a:uFillTx/>
              <a:latin typeface="Gentona Book"/>
              <a:ea typeface="+mj-ea"/>
              <a:cs typeface="+mj-cs"/>
            </a:endParaRPr>
          </a:p>
        </p:txBody>
      </p:sp>
      <p:pic>
        <p:nvPicPr>
          <p:cNvPr id="4" name="Picture 3" descr="A background photo of the front brick and steps of Griffin-Floyd Hall, adjacent to the Plaza of the Americas, separated by a sidewalk and live oak and date palm trees. ">
            <a:extLst>
              <a:ext uri="{FF2B5EF4-FFF2-40B4-BE49-F238E27FC236}">
                <a16:creationId xmlns:a16="http://schemas.microsoft.com/office/drawing/2014/main" id="{61A1C125-D213-4721-8767-8AF818FDE9E1}"/>
              </a:ext>
            </a:extLst>
          </p:cNvPr>
          <p:cNvPicPr>
            <a:picLocks noChangeAspect="1"/>
          </p:cNvPicPr>
          <p:nvPr/>
        </p:nvPicPr>
        <p:blipFill>
          <a:blip r:embed="rId2"/>
          <a:stretch>
            <a:fillRect/>
          </a:stretch>
        </p:blipFill>
        <p:spPr>
          <a:xfrm>
            <a:off x="6322323" y="2011620"/>
            <a:ext cx="5378631" cy="358575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75394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2CCF-4EF3-4638-9E2D-CBE0214DAE03}"/>
              </a:ext>
            </a:extLst>
          </p:cNvPr>
          <p:cNvSpPr>
            <a:spLocks noGrp="1"/>
          </p:cNvSpPr>
          <p:nvPr>
            <p:ph type="title"/>
          </p:nvPr>
        </p:nvSpPr>
        <p:spPr>
          <a:xfrm>
            <a:off x="838200" y="169504"/>
            <a:ext cx="10515600" cy="1325563"/>
          </a:xfrm>
        </p:spPr>
        <p:txBody>
          <a:bodyPr/>
          <a:lstStyle/>
          <a:p>
            <a:r>
              <a:rPr lang="en-US" dirty="0"/>
              <a:t>ESSENTIAL EMPLOYEES</a:t>
            </a:r>
          </a:p>
        </p:txBody>
      </p:sp>
      <p:sp>
        <p:nvSpPr>
          <p:cNvPr id="3" name="Content Placeholder 2">
            <a:extLst>
              <a:ext uri="{FF2B5EF4-FFF2-40B4-BE49-F238E27FC236}">
                <a16:creationId xmlns:a16="http://schemas.microsoft.com/office/drawing/2014/main" id="{8EF6FDE7-E641-4597-A9AE-9189F1D8231D}"/>
              </a:ext>
            </a:extLst>
          </p:cNvPr>
          <p:cNvSpPr txBox="1">
            <a:spLocks/>
          </p:cNvSpPr>
          <p:nvPr/>
        </p:nvSpPr>
        <p:spPr>
          <a:xfrm>
            <a:off x="989883" y="1230024"/>
            <a:ext cx="10212233" cy="5362933"/>
          </a:xfrm>
          <a:prstGeom prst="rect">
            <a:avLst/>
          </a:prstGeom>
        </p:spPr>
        <p:txBody>
          <a:bodyPr vert="horz" lIns="91440" tIns="45720" rIns="91440" bIns="45720" rtlCol="0" anchor="t">
            <a:noAutofit/>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005496">
                  <a:lumMod val="60000"/>
                  <a:lumOff val="40000"/>
                </a:srgbClr>
              </a:buClr>
              <a:buSzPct val="95000"/>
              <a:buFont typeface="Wingdings 3" charset="2"/>
              <a:buNone/>
              <a:tabLst/>
              <a:defRPr/>
            </a:pPr>
            <a:r>
              <a:rPr kumimoji="0" lang="en-US" sz="1600" b="1"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On-Campus Essential – Working on campus</a:t>
            </a:r>
          </a:p>
          <a:p>
            <a:pPr marL="742950" marR="0" lvl="1" indent="-285750" algn="l" defTabSz="457200" rtl="0" eaLnBrk="1" fontAlgn="auto" latinLnBrk="0" hangingPunct="1">
              <a:lnSpc>
                <a:spcPct val="100000"/>
              </a:lnSpc>
              <a:spcBef>
                <a:spcPts val="1000"/>
              </a:spcBef>
              <a:spcAft>
                <a:spcPts val="0"/>
              </a:spcAft>
              <a:buClr>
                <a:srgbClr val="005496">
                  <a:lumMod val="60000"/>
                  <a:lumOff val="40000"/>
                </a:srgbClr>
              </a:buClr>
              <a:buSzPct val="95000"/>
              <a:buFont typeface="Wingdings" panose="05000000000000000000" pitchFamily="2" charset="2"/>
              <a:buChar char="§"/>
              <a:tabLst/>
              <a:defRPr/>
            </a:pPr>
            <a:r>
              <a:rPr kumimoji="0" lang="en-US" sz="16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Continuation of critical and/or essential services that must be completed on-site</a:t>
            </a:r>
          </a:p>
          <a:p>
            <a:pPr marL="742950" marR="0" lvl="1" indent="-285750" algn="l" defTabSz="457200" rtl="0" eaLnBrk="1" fontAlgn="auto" latinLnBrk="0" hangingPunct="1">
              <a:lnSpc>
                <a:spcPct val="100000"/>
              </a:lnSpc>
              <a:spcBef>
                <a:spcPts val="1000"/>
              </a:spcBef>
              <a:spcAft>
                <a:spcPts val="0"/>
              </a:spcAft>
              <a:buClr>
                <a:srgbClr val="005496">
                  <a:lumMod val="60000"/>
                  <a:lumOff val="40000"/>
                </a:srgbClr>
              </a:buClr>
              <a:buSzPct val="95000"/>
              <a:buFont typeface="Wingdings" panose="05000000000000000000" pitchFamily="2" charset="2"/>
              <a:buChar char="§"/>
              <a:tabLst/>
              <a:defRPr/>
            </a:pPr>
            <a:r>
              <a:rPr kumimoji="0" lang="en-US" sz="16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Maintaining integrity of infrastructure, property or systems on-site</a:t>
            </a:r>
          </a:p>
          <a:p>
            <a:pPr marL="742950" marR="0" lvl="1" indent="-285750" algn="l" defTabSz="457200" rtl="0" eaLnBrk="1" fontAlgn="auto" latinLnBrk="0" hangingPunct="1">
              <a:lnSpc>
                <a:spcPct val="100000"/>
              </a:lnSpc>
              <a:spcBef>
                <a:spcPts val="1000"/>
              </a:spcBef>
              <a:spcAft>
                <a:spcPts val="0"/>
              </a:spcAft>
              <a:buClr>
                <a:srgbClr val="005496">
                  <a:lumMod val="60000"/>
                  <a:lumOff val="40000"/>
                </a:srgbClr>
              </a:buClr>
              <a:buSzPct val="95000"/>
              <a:buFont typeface="Wingdings" panose="05000000000000000000" pitchFamily="2" charset="2"/>
              <a:buChar char="§"/>
              <a:tabLst/>
              <a:defRPr/>
            </a:pPr>
            <a:r>
              <a:rPr kumimoji="0" lang="en-US" sz="16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Necessary on-campus work to maintain the safety and wellbeing of students, faculty and staff</a:t>
            </a:r>
          </a:p>
          <a:p>
            <a:pPr marL="0" marR="0" lvl="0" indent="0" algn="l" defTabSz="457200" rtl="0" eaLnBrk="1" fontAlgn="auto" latinLnBrk="0" hangingPunct="1">
              <a:lnSpc>
                <a:spcPct val="100000"/>
              </a:lnSpc>
              <a:spcBef>
                <a:spcPts val="1000"/>
              </a:spcBef>
              <a:spcAft>
                <a:spcPts val="0"/>
              </a:spcAft>
              <a:buClr>
                <a:srgbClr val="005496">
                  <a:lumMod val="60000"/>
                  <a:lumOff val="40000"/>
                </a:srgbClr>
              </a:buClr>
              <a:buSzPct val="95000"/>
              <a:buFont typeface="Wingdings 3" charset="2"/>
              <a:buNone/>
              <a:tabLst/>
              <a:defRPr/>
            </a:pPr>
            <a:endParaRPr kumimoji="0" lang="en-US" sz="1600" b="1" i="0" u="none" strike="noStrike" kern="1200" cap="none" spc="0" normalizeH="0" baseline="0" noProof="0" dirty="0">
              <a:ln>
                <a:noFill/>
              </a:ln>
              <a:solidFill>
                <a:srgbClr val="00346A">
                  <a:lumMod val="65000"/>
                </a:srgbClr>
              </a:solidFill>
              <a:effectLst/>
              <a:uLnTx/>
              <a:uFillTx/>
              <a:latin typeface="IBM Plex Sans" panose="020B0503050203000203" pitchFamily="34" charset="0"/>
            </a:endParaRPr>
          </a:p>
          <a:p>
            <a:pPr marL="0" marR="0" lvl="0" indent="0" algn="l" defTabSz="457200" rtl="0" eaLnBrk="1" fontAlgn="auto" latinLnBrk="0" hangingPunct="1">
              <a:lnSpc>
                <a:spcPct val="100000"/>
              </a:lnSpc>
              <a:spcBef>
                <a:spcPts val="1000"/>
              </a:spcBef>
              <a:spcAft>
                <a:spcPts val="0"/>
              </a:spcAft>
              <a:buClr>
                <a:srgbClr val="005496">
                  <a:lumMod val="60000"/>
                  <a:lumOff val="40000"/>
                </a:srgbClr>
              </a:buClr>
              <a:buSzPct val="95000"/>
              <a:buFont typeface="Wingdings 3" charset="2"/>
              <a:buNone/>
              <a:tabLst/>
              <a:defRPr/>
            </a:pPr>
            <a:r>
              <a:rPr kumimoji="0" lang="en-US" sz="1600" b="1"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Remote Essential – Working from a remote location, may need periodic access to campus when closed</a:t>
            </a:r>
          </a:p>
          <a:p>
            <a:pPr marL="742950" marR="0" lvl="1" indent="-285750" algn="l" defTabSz="457200" rtl="0" eaLnBrk="1" fontAlgn="auto" latinLnBrk="0" hangingPunct="1">
              <a:lnSpc>
                <a:spcPct val="100000"/>
              </a:lnSpc>
              <a:spcBef>
                <a:spcPts val="1000"/>
              </a:spcBef>
              <a:spcAft>
                <a:spcPts val="0"/>
              </a:spcAft>
              <a:buClr>
                <a:srgbClr val="005496">
                  <a:lumMod val="60000"/>
                  <a:lumOff val="40000"/>
                </a:srgbClr>
              </a:buClr>
              <a:buSzPct val="95000"/>
              <a:buFont typeface="Wingdings" panose="05000000000000000000" pitchFamily="2" charset="2"/>
              <a:buChar char="§"/>
              <a:tabLst/>
              <a:defRPr/>
            </a:pPr>
            <a:r>
              <a:rPr kumimoji="0" lang="en-US" sz="16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Work is required to maintain operations and business continuity of the University and can be completed remotely</a:t>
            </a:r>
          </a:p>
          <a:p>
            <a:pPr marL="742950" marR="0" lvl="1" indent="-285750" algn="l" defTabSz="457200" rtl="0" eaLnBrk="1" fontAlgn="auto" latinLnBrk="0" hangingPunct="1">
              <a:lnSpc>
                <a:spcPct val="100000"/>
              </a:lnSpc>
              <a:spcBef>
                <a:spcPts val="1000"/>
              </a:spcBef>
              <a:spcAft>
                <a:spcPts val="0"/>
              </a:spcAft>
              <a:buClr>
                <a:srgbClr val="005496">
                  <a:lumMod val="60000"/>
                  <a:lumOff val="40000"/>
                </a:srgbClr>
              </a:buClr>
              <a:buSzPct val="95000"/>
              <a:buFont typeface="Wingdings" panose="05000000000000000000" pitchFamily="2" charset="2"/>
              <a:buChar char="§"/>
              <a:tabLst/>
              <a:defRPr/>
            </a:pPr>
            <a:r>
              <a:rPr kumimoji="0" lang="en-US" sz="16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Supervisor approved access to campus may be needed periodically to complete required work</a:t>
            </a:r>
          </a:p>
          <a:p>
            <a:pPr marL="0" marR="0" lvl="0" indent="0" algn="l" defTabSz="457200" rtl="0" eaLnBrk="1" fontAlgn="auto" latinLnBrk="0" hangingPunct="1">
              <a:lnSpc>
                <a:spcPct val="100000"/>
              </a:lnSpc>
              <a:spcBef>
                <a:spcPts val="1000"/>
              </a:spcBef>
              <a:spcAft>
                <a:spcPts val="0"/>
              </a:spcAft>
              <a:buClr>
                <a:srgbClr val="005496">
                  <a:lumMod val="60000"/>
                  <a:lumOff val="40000"/>
                </a:srgbClr>
              </a:buClr>
              <a:buSzPct val="95000"/>
              <a:buFont typeface="Wingdings 3" charset="2"/>
              <a:buNone/>
              <a:tabLst/>
              <a:defRPr/>
            </a:pPr>
            <a:endParaRPr kumimoji="0" lang="en-US" sz="1600" b="1" i="0" u="none" strike="noStrike" kern="1200" cap="none" spc="0" normalizeH="0" baseline="0" noProof="0" dirty="0">
              <a:ln>
                <a:noFill/>
              </a:ln>
              <a:solidFill>
                <a:srgbClr val="00346A">
                  <a:lumMod val="65000"/>
                </a:srgbClr>
              </a:solidFill>
              <a:effectLst/>
              <a:uLnTx/>
              <a:uFillTx/>
              <a:latin typeface="IBM Plex Sans" panose="020B0503050203000203" pitchFamily="34" charset="0"/>
            </a:endParaRPr>
          </a:p>
          <a:p>
            <a:pPr marL="0" marR="0" lvl="0" indent="0" algn="l" defTabSz="457200" rtl="0" eaLnBrk="1" fontAlgn="auto" latinLnBrk="0" hangingPunct="1">
              <a:lnSpc>
                <a:spcPct val="100000"/>
              </a:lnSpc>
              <a:spcBef>
                <a:spcPts val="1000"/>
              </a:spcBef>
              <a:spcAft>
                <a:spcPts val="0"/>
              </a:spcAft>
              <a:buClr>
                <a:srgbClr val="005496">
                  <a:lumMod val="60000"/>
                  <a:lumOff val="40000"/>
                </a:srgbClr>
              </a:buClr>
              <a:buSzPct val="95000"/>
              <a:buFont typeface="Wingdings 3" charset="2"/>
              <a:buNone/>
              <a:tabLst/>
              <a:defRPr/>
            </a:pPr>
            <a:r>
              <a:rPr kumimoji="0" lang="en-US" sz="1600" b="1"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Remote Non-essential – Working from a remote location, does not need access to campus when closed</a:t>
            </a:r>
          </a:p>
          <a:p>
            <a:pPr marL="742950" marR="0" lvl="1" indent="-285750" algn="l" defTabSz="457200" rtl="0" eaLnBrk="1" fontAlgn="auto" latinLnBrk="0" hangingPunct="1">
              <a:lnSpc>
                <a:spcPct val="100000"/>
              </a:lnSpc>
              <a:spcBef>
                <a:spcPts val="1000"/>
              </a:spcBef>
              <a:spcAft>
                <a:spcPts val="0"/>
              </a:spcAft>
              <a:buClr>
                <a:srgbClr val="005496">
                  <a:lumMod val="60000"/>
                  <a:lumOff val="40000"/>
                </a:srgbClr>
              </a:buClr>
              <a:buSzPct val="95000"/>
              <a:buFont typeface="Wingdings" panose="05000000000000000000" pitchFamily="2" charset="2"/>
              <a:buChar char="§"/>
              <a:tabLst/>
              <a:defRPr/>
            </a:pPr>
            <a:r>
              <a:rPr kumimoji="0" lang="en-US" sz="16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Work is important to the University and can be completed remotely, but is not essential to maintain operations and business continuity</a:t>
            </a:r>
          </a:p>
          <a:p>
            <a:pPr marL="0" marR="0" lvl="0" indent="0" algn="l" defTabSz="457200" rtl="0" eaLnBrk="1" fontAlgn="auto" latinLnBrk="0" hangingPunct="1">
              <a:lnSpc>
                <a:spcPct val="100000"/>
              </a:lnSpc>
              <a:spcBef>
                <a:spcPts val="1000"/>
              </a:spcBef>
              <a:spcAft>
                <a:spcPts val="0"/>
              </a:spcAft>
              <a:buClr>
                <a:srgbClr val="005496"/>
              </a:buClr>
              <a:buSzPct val="80000"/>
              <a:buFont typeface="Wingdings 3" charset="2"/>
              <a:buNone/>
              <a:tabLst/>
              <a:defRPr/>
            </a:pPr>
            <a:endParaRPr kumimoji="0" lang="en-US" sz="4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endParaRPr>
          </a:p>
        </p:txBody>
      </p:sp>
    </p:spTree>
    <p:extLst>
      <p:ext uri="{BB962C8B-B14F-4D97-AF65-F5344CB8AC3E}">
        <p14:creationId xmlns:p14="http://schemas.microsoft.com/office/powerpoint/2010/main" val="5667572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5573A-690E-49AE-B022-15C675176DE8}"/>
              </a:ext>
            </a:extLst>
          </p:cNvPr>
          <p:cNvSpPr>
            <a:spLocks noGrp="1"/>
          </p:cNvSpPr>
          <p:nvPr>
            <p:ph type="title"/>
          </p:nvPr>
        </p:nvSpPr>
        <p:spPr>
          <a:xfrm>
            <a:off x="838200" y="216633"/>
            <a:ext cx="10515600" cy="1325563"/>
          </a:xfrm>
        </p:spPr>
        <p:txBody>
          <a:bodyPr/>
          <a:lstStyle/>
          <a:p>
            <a:r>
              <a:rPr lang="en-US" dirty="0"/>
              <a:t>ESSENTIAL EMPLOYEES</a:t>
            </a:r>
          </a:p>
        </p:txBody>
      </p:sp>
      <p:sp>
        <p:nvSpPr>
          <p:cNvPr id="4" name="TextBox 3">
            <a:extLst>
              <a:ext uri="{FF2B5EF4-FFF2-40B4-BE49-F238E27FC236}">
                <a16:creationId xmlns:a16="http://schemas.microsoft.com/office/drawing/2014/main" id="{346B97A4-D494-4EFC-B9BE-8F6334FECB18}"/>
              </a:ext>
            </a:extLst>
          </p:cNvPr>
          <p:cNvSpPr txBox="1"/>
          <p:nvPr/>
        </p:nvSpPr>
        <p:spPr>
          <a:xfrm>
            <a:off x="747963" y="1323365"/>
            <a:ext cx="10696074" cy="489364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Colleges and Departments are responsible for designating and notifying essential employees.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Essential employees may be required to report to work, be “on call” to report to work, and/or work remotely if required in order to maintain the critical functions of the University during a closure.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In the event of an emergency closing, supervisors notify essential employees if and when they are required to report to work.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Essential employees have a responsibility to monitor official University of Florida communications related to an emergency, including </a:t>
            </a:r>
            <a:r>
              <a:rPr kumimoji="0" lang="en-US" sz="2400" b="0" i="0" u="none" strike="noStrike" kern="1200" cap="none" spc="0" normalizeH="0" baseline="0" noProof="0" dirty="0" err="1">
                <a:ln>
                  <a:noFill/>
                </a:ln>
                <a:solidFill>
                  <a:srgbClr val="00346A">
                    <a:lumMod val="65000"/>
                  </a:srgbClr>
                </a:solidFill>
                <a:effectLst/>
                <a:uLnTx/>
                <a:uFillTx/>
                <a:latin typeface="IBM Plex Sans" panose="020B0503050203000203" pitchFamily="34" charset="0"/>
              </a:rPr>
              <a:t>UFAlert</a:t>
            </a:r>
            <a:r>
              <a:rPr kumimoji="0" lang="en-US" sz="2400"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 and UFL.edu, as well as maintain up to date contact information in myUFL.</a:t>
            </a:r>
          </a:p>
        </p:txBody>
      </p:sp>
    </p:spTree>
    <p:extLst>
      <p:ext uri="{BB962C8B-B14F-4D97-AF65-F5344CB8AC3E}">
        <p14:creationId xmlns:p14="http://schemas.microsoft.com/office/powerpoint/2010/main" val="7881384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Aerial view of Ben Hill Griffin Stadium, O'Dome, Florida Pool, and College of Health and Human Performance">
            <a:extLst>
              <a:ext uri="{FF2B5EF4-FFF2-40B4-BE49-F238E27FC236}">
                <a16:creationId xmlns:a16="http://schemas.microsoft.com/office/drawing/2014/main" id="{0BB765D9-54F0-4C65-BA74-5E3CD98326FF}"/>
              </a:ext>
            </a:extLst>
          </p:cNvPr>
          <p:cNvPicPr>
            <a:picLocks noChangeAspect="1"/>
          </p:cNvPicPr>
          <p:nvPr/>
        </p:nvPicPr>
        <p:blipFill>
          <a:blip r:embed="rId2"/>
          <a:srcRect l="248" r="5635" b="-1"/>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62E900-D911-4CCD-B88C-083AAD367853}"/>
              </a:ext>
            </a:extLst>
          </p:cNvPr>
          <p:cNvSpPr>
            <a:spLocks noGrp="1"/>
          </p:cNvSpPr>
          <p:nvPr>
            <p:ph type="title"/>
          </p:nvPr>
        </p:nvSpPr>
        <p:spPr>
          <a:xfrm>
            <a:off x="8600627" y="378558"/>
            <a:ext cx="3822189" cy="1899912"/>
          </a:xfrm>
        </p:spPr>
        <p:txBody>
          <a:bodyPr vert="horz" lIns="91440" tIns="45720" rIns="91440" bIns="45720" rtlCol="0" anchor="ctr">
            <a:normAutofit/>
          </a:bodyPr>
          <a:lstStyle/>
          <a:p>
            <a:pPr algn="l"/>
            <a:r>
              <a:rPr lang="en-US" sz="4000" dirty="0">
                <a:latin typeface="+mj-lt"/>
              </a:rPr>
              <a:t>ESSENTIAL EMPLOYEES</a:t>
            </a:r>
          </a:p>
        </p:txBody>
      </p:sp>
      <p:sp>
        <p:nvSpPr>
          <p:cNvPr id="3" name="Content Placeholder 2">
            <a:extLst>
              <a:ext uri="{FF2B5EF4-FFF2-40B4-BE49-F238E27FC236}">
                <a16:creationId xmlns:a16="http://schemas.microsoft.com/office/drawing/2014/main" id="{DDA2DBFB-6219-4C72-80EB-F16A7D2391CE}"/>
              </a:ext>
            </a:extLst>
          </p:cNvPr>
          <p:cNvSpPr txBox="1">
            <a:spLocks/>
          </p:cNvSpPr>
          <p:nvPr/>
        </p:nvSpPr>
        <p:spPr>
          <a:xfrm>
            <a:off x="8130280" y="1970248"/>
            <a:ext cx="3822189" cy="4548935"/>
          </a:xfrm>
          <a:prstGeom prst="rect">
            <a:avLst/>
          </a:prstGeom>
        </p:spPr>
        <p:txBody>
          <a:bodyPr vert="horz" lIns="91440" tIns="45720" rIns="91440" bIns="45720" rtlCol="0" anchor="t">
            <a:normAutofit fontScale="92500" lnSpcReduction="10000"/>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342900" marR="0" lvl="0" indent="-228600" algn="l" defTabSz="914400" rtl="0" eaLnBrk="1" fontAlgn="auto" latinLnBrk="0" hangingPunct="1">
              <a:lnSpc>
                <a:spcPct val="90000"/>
              </a:lnSpc>
              <a:spcBef>
                <a:spcPts val="1000"/>
              </a:spcBef>
              <a:spcAft>
                <a:spcPts val="0"/>
              </a:spcAft>
              <a:buClr>
                <a:srgbClr val="005496"/>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346A"/>
                </a:solidFill>
                <a:effectLst/>
                <a:uLnTx/>
                <a:uFillTx/>
                <a:latin typeface="Calibri" panose="020F0502020204030204"/>
                <a:ea typeface="+mj-ea"/>
                <a:cs typeface="+mj-cs"/>
              </a:rPr>
              <a:t>Essential employees should receive and acknowledge written designation from their supervisor</a:t>
            </a:r>
          </a:p>
          <a:p>
            <a:pPr marL="342900" marR="0" lvl="0" indent="-228600" algn="l" defTabSz="914400" rtl="0" eaLnBrk="1" fontAlgn="auto" latinLnBrk="0" hangingPunct="1">
              <a:lnSpc>
                <a:spcPct val="90000"/>
              </a:lnSpc>
              <a:spcBef>
                <a:spcPts val="1000"/>
              </a:spcBef>
              <a:spcAft>
                <a:spcPts val="0"/>
              </a:spcAft>
              <a:buClr>
                <a:srgbClr val="005496"/>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346A"/>
                </a:solidFill>
                <a:effectLst/>
                <a:uLnTx/>
                <a:uFillTx/>
                <a:latin typeface="Calibri" panose="020F0502020204030204"/>
                <a:ea typeface="+mj-ea"/>
                <a:cs typeface="+mj-cs"/>
              </a:rPr>
              <a:t>A standardized designation letter template is available to departments</a:t>
            </a:r>
          </a:p>
          <a:p>
            <a:pPr marL="342900" marR="0" lvl="0" indent="-228600" algn="l" defTabSz="914400" rtl="0" eaLnBrk="1" fontAlgn="auto" latinLnBrk="0" hangingPunct="1">
              <a:lnSpc>
                <a:spcPct val="90000"/>
              </a:lnSpc>
              <a:spcBef>
                <a:spcPts val="1000"/>
              </a:spcBef>
              <a:spcAft>
                <a:spcPts val="0"/>
              </a:spcAft>
              <a:buClr>
                <a:srgbClr val="005496"/>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346A"/>
                </a:solidFill>
                <a:effectLst/>
                <a:uLnTx/>
                <a:uFillTx/>
                <a:latin typeface="Calibri" panose="020F0502020204030204"/>
                <a:ea typeface="Calibri" panose="020F0502020204030204"/>
                <a:cs typeface="Calibri" panose="020F0502020204030204"/>
              </a:rPr>
              <a:t>Job descriptions for essential employees should contain this designation</a:t>
            </a:r>
          </a:p>
          <a:p>
            <a:pPr marL="342900" marR="0" lvl="0" indent="-228600" algn="l" defTabSz="914400" rtl="0" eaLnBrk="1" fontAlgn="auto" latinLnBrk="0" hangingPunct="1">
              <a:lnSpc>
                <a:spcPct val="90000"/>
              </a:lnSpc>
              <a:spcBef>
                <a:spcPts val="1000"/>
              </a:spcBef>
              <a:spcAft>
                <a:spcPts val="0"/>
              </a:spcAft>
              <a:buClr>
                <a:srgbClr val="005496"/>
              </a:buClr>
              <a:buSzPct val="80000"/>
              <a:buFont typeface="Arial" panose="020B0604020202020204" pitchFamily="34" charset="0"/>
              <a:buChar char="•"/>
              <a:tabLst/>
              <a:defRPr/>
            </a:pPr>
            <a:endParaRPr kumimoji="0" lang="en-US" sz="2800" b="0" i="0" u="none" strike="noStrike" kern="1200" cap="none" spc="0" normalizeH="0" baseline="0" noProof="0" dirty="0">
              <a:ln>
                <a:noFill/>
              </a:ln>
              <a:solidFill>
                <a:srgbClr val="00346A"/>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5890872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36DC-389E-4B05-9466-23EEBB8C6CFE}"/>
              </a:ext>
            </a:extLst>
          </p:cNvPr>
          <p:cNvSpPr>
            <a:spLocks noGrp="1"/>
          </p:cNvSpPr>
          <p:nvPr>
            <p:ph type="title"/>
          </p:nvPr>
        </p:nvSpPr>
        <p:spPr>
          <a:xfrm>
            <a:off x="838200" y="12199"/>
            <a:ext cx="10515600" cy="1325563"/>
          </a:xfrm>
        </p:spPr>
        <p:txBody>
          <a:bodyPr/>
          <a:lstStyle/>
          <a:p>
            <a:r>
              <a:rPr lang="en-US" dirty="0">
                <a:latin typeface="IBM Plex Sans" panose="020B0503050203000203" pitchFamily="34" charset="0"/>
              </a:rPr>
              <a:t>ESSENTIAL EMPLOYEES</a:t>
            </a:r>
          </a:p>
        </p:txBody>
      </p:sp>
      <p:sp>
        <p:nvSpPr>
          <p:cNvPr id="3" name="Content Placeholder 2">
            <a:extLst>
              <a:ext uri="{FF2B5EF4-FFF2-40B4-BE49-F238E27FC236}">
                <a16:creationId xmlns:a16="http://schemas.microsoft.com/office/drawing/2014/main" id="{24E4AECE-2EA9-4BB4-96B5-E9C05B61B482}"/>
              </a:ext>
            </a:extLst>
          </p:cNvPr>
          <p:cNvSpPr txBox="1">
            <a:spLocks/>
          </p:cNvSpPr>
          <p:nvPr/>
        </p:nvSpPr>
        <p:spPr>
          <a:xfrm>
            <a:off x="270417" y="1014377"/>
            <a:ext cx="10991849" cy="5290476"/>
          </a:xfrm>
          <a:prstGeom prst="rect">
            <a:avLst/>
          </a:prstGeom>
        </p:spPr>
        <p:txBody>
          <a:bodyPr vert="horz" lIns="91440" tIns="45720" rIns="91440" bIns="45720" rtlCol="0" anchor="t">
            <a:noAutofit/>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00000"/>
              </a:lnSpc>
              <a:spcBef>
                <a:spcPts val="1000"/>
              </a:spcBef>
              <a:spcAft>
                <a:spcPts val="0"/>
              </a:spcAft>
              <a:buClr>
                <a:srgbClr val="005496"/>
              </a:buClr>
              <a:buSzPct val="80000"/>
              <a:buFont typeface="Wingdings" panose="05000000000000000000" pitchFamily="2" charset="2"/>
              <a:buChar char="§"/>
              <a:tabLst/>
              <a:defRPr/>
            </a:pPr>
            <a:r>
              <a:rPr kumimoji="0" lang="en-US"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TEAMS non-exempt and Law Enforcement non-exempt employees who are required to work during an emergency closing will earn one hour of special compensatory leave for each hour worked during the emergency closing, in addition to their normal pay. </a:t>
            </a:r>
          </a:p>
          <a:p>
            <a:pPr marL="342900" marR="0" lvl="0" indent="-342900" algn="l" defTabSz="457200" rtl="0" eaLnBrk="1" fontAlgn="auto" latinLnBrk="0" hangingPunct="1">
              <a:lnSpc>
                <a:spcPct val="100000"/>
              </a:lnSpc>
              <a:spcBef>
                <a:spcPts val="1000"/>
              </a:spcBef>
              <a:spcAft>
                <a:spcPts val="0"/>
              </a:spcAft>
              <a:buClr>
                <a:srgbClr val="005496"/>
              </a:buClr>
              <a:buSzPct val="80000"/>
              <a:buFont typeface="Wingdings" panose="05000000000000000000" pitchFamily="2" charset="2"/>
              <a:buChar char="§"/>
              <a:tabLst/>
              <a:defRPr/>
            </a:pPr>
            <a:r>
              <a:rPr kumimoji="0" lang="en-US"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If the special compensatory leave is not used by the end of the fiscal year, the employee will be paid for the leave.</a:t>
            </a:r>
          </a:p>
          <a:p>
            <a:pPr marL="342900" marR="0" lvl="0" indent="-342900" algn="l" defTabSz="457200" rtl="0" eaLnBrk="1" fontAlgn="auto" latinLnBrk="0" hangingPunct="1">
              <a:lnSpc>
                <a:spcPct val="100000"/>
              </a:lnSpc>
              <a:spcBef>
                <a:spcPts val="1000"/>
              </a:spcBef>
              <a:spcAft>
                <a:spcPts val="0"/>
              </a:spcAft>
              <a:buClr>
                <a:srgbClr val="005496"/>
              </a:buClr>
              <a:buSzPct val="80000"/>
              <a:buFont typeface="Wingdings" panose="05000000000000000000" pitchFamily="2" charset="2"/>
              <a:buChar char="§"/>
              <a:tabLst/>
              <a:defRPr/>
            </a:pPr>
            <a:r>
              <a:rPr kumimoji="0" lang="en-US"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TEAMS exempt employees who are required to work during an emergency closing are eligible for compensatory leave at the discretion of the supervisor — although this compensatory leave is handled informally at the department level and not accrued in myUFL.</a:t>
            </a:r>
          </a:p>
          <a:p>
            <a:pPr marL="342900" marR="0" lvl="0" indent="-342900" algn="l" defTabSz="457200" rtl="0" eaLnBrk="1" fontAlgn="auto" latinLnBrk="0" hangingPunct="1">
              <a:lnSpc>
                <a:spcPct val="100000"/>
              </a:lnSpc>
              <a:spcBef>
                <a:spcPts val="1000"/>
              </a:spcBef>
              <a:spcAft>
                <a:spcPts val="0"/>
              </a:spcAft>
              <a:buClr>
                <a:srgbClr val="005496"/>
              </a:buClr>
              <a:buSzPct val="80000"/>
              <a:buFont typeface="Wingdings" panose="05000000000000000000" pitchFamily="2" charset="2"/>
              <a:buChar char="§"/>
              <a:tabLst/>
              <a:defRPr/>
            </a:pPr>
            <a:r>
              <a:rPr kumimoji="0" lang="en-US"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Faculty, graduate assistants, and student assistants are not eligible for compensatory leave under this policy. Special consideration should be given before designating student assistants as essential.</a:t>
            </a:r>
          </a:p>
          <a:p>
            <a:pPr marL="342900" marR="0" lvl="0" indent="-342900" algn="l" defTabSz="457200" rtl="0" eaLnBrk="1" fontAlgn="auto" latinLnBrk="0" hangingPunct="1">
              <a:lnSpc>
                <a:spcPct val="100000"/>
              </a:lnSpc>
              <a:spcBef>
                <a:spcPts val="1000"/>
              </a:spcBef>
              <a:spcAft>
                <a:spcPts val="0"/>
              </a:spcAft>
              <a:buClr>
                <a:srgbClr val="005496"/>
              </a:buClr>
              <a:buSzPct val="80000"/>
              <a:buFont typeface="Wingdings" panose="05000000000000000000" pitchFamily="2" charset="2"/>
              <a:buChar char="§"/>
              <a:tabLst/>
              <a:defRPr/>
            </a:pPr>
            <a:r>
              <a:rPr kumimoji="0" lang="en-US" b="0" i="0" u="none" strike="noStrike" kern="1200" cap="none" spc="0" normalizeH="0" baseline="0" noProof="0" dirty="0">
                <a:ln>
                  <a:noFill/>
                </a:ln>
                <a:solidFill>
                  <a:srgbClr val="00346A">
                    <a:lumMod val="65000"/>
                  </a:srgbClr>
                </a:solidFill>
                <a:effectLst/>
                <a:uLnTx/>
                <a:uFillTx/>
                <a:latin typeface="IBM Plex Sans" panose="020B0503050203000203" pitchFamily="34" charset="0"/>
              </a:rPr>
              <a:t>Areas with vendors should contact the vendor about staffing and service expectations and incorporate contract language for essential services.</a:t>
            </a:r>
          </a:p>
        </p:txBody>
      </p:sp>
    </p:spTree>
    <p:extLst>
      <p:ext uri="{BB962C8B-B14F-4D97-AF65-F5344CB8AC3E}">
        <p14:creationId xmlns:p14="http://schemas.microsoft.com/office/powerpoint/2010/main" val="3051357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UF Human Resource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F_v20250513">
  <a:themeElements>
    <a:clrScheme name="UF_Color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UF Fonts">
      <a:majorFont>
        <a:latin typeface="Source Serif 4 SemiBold"/>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lIns="0" tIns="0" rIns="0" bIns="0" rtlCol="0" anchor="t"/>
      <a:lstStyle>
        <a:defPPr algn="l">
          <a:defRPr sz="1200" dirty="0" smtClean="0">
            <a:solidFill>
              <a:schemeClr val="tx2"/>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UF_TEST.potx" id="{9816F400-C8FB-4B27-B30F-C40E24E80D4C}" vid="{00A56797-149C-4903-B2B7-E44CECE733C8}"/>
    </a:ext>
  </a:extLst>
</a:theme>
</file>

<file path=ppt/theme/theme3.xml><?xml version="1.0" encoding="utf-8"?>
<a:theme xmlns:a="http://schemas.openxmlformats.org/drawingml/2006/main" name="UF_v20250516">
  <a:themeElements>
    <a:clrScheme name="Custom 11">
      <a:dk1>
        <a:srgbClr val="000000"/>
      </a:dk1>
      <a:lt1>
        <a:srgbClr val="FFFFFF"/>
      </a:lt1>
      <a:dk2>
        <a:srgbClr val="002657"/>
      </a:dk2>
      <a:lt2>
        <a:srgbClr val="C7C9C8"/>
      </a:lt2>
      <a:accent1>
        <a:srgbClr val="005496"/>
      </a:accent1>
      <a:accent2>
        <a:srgbClr val="FF4616"/>
      </a:accent2>
      <a:accent3>
        <a:srgbClr val="6A2A60"/>
      </a:accent3>
      <a:accent4>
        <a:srgbClr val="F2A900"/>
      </a:accent4>
      <a:accent5>
        <a:srgbClr val="0021A5"/>
      </a:accent5>
      <a:accent6>
        <a:srgbClr val="228848"/>
      </a:accent6>
      <a:hlink>
        <a:srgbClr val="005496"/>
      </a:hlink>
      <a:folHlink>
        <a:srgbClr val="005496"/>
      </a:folHlink>
    </a:clrScheme>
    <a:fontScheme name="UF Fonts">
      <a:majorFont>
        <a:latin typeface="Source Serif 4 SemiBold"/>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lIns="91440" tIns="91440" rIns="91440" bIns="91440" rtlCol="0" anchor="t"/>
      <a:lstStyle>
        <a:defPPr algn="l">
          <a:defRPr sz="12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UF_TEST.potx" id="{C8523A36-8F90-4247-B9A2-D188BCC80A26}" vid="{5991BE72-CA79-4ECB-BD87-72EDF7FBC278}"/>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UF Human Resource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UF Human Resource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23318</TotalTime>
  <Words>2429</Words>
  <Application>Microsoft Office PowerPoint</Application>
  <PresentationFormat>Widescreen</PresentationFormat>
  <Paragraphs>306</Paragraphs>
  <Slides>42</Slides>
  <Notes>15</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42</vt:i4>
      </vt:variant>
    </vt:vector>
  </HeadingPairs>
  <TitlesOfParts>
    <vt:vector size="62" baseType="lpstr">
      <vt:lpstr>Aptos</vt:lpstr>
      <vt:lpstr>Arial</vt:lpstr>
      <vt:lpstr>Arial Black</vt:lpstr>
      <vt:lpstr>Calibri</vt:lpstr>
      <vt:lpstr>Gentona Bold</vt:lpstr>
      <vt:lpstr>Gentona Book</vt:lpstr>
      <vt:lpstr>IBM Plex Mono</vt:lpstr>
      <vt:lpstr>IBM Plex Sans</vt:lpstr>
      <vt:lpstr>Source Serif 4</vt:lpstr>
      <vt:lpstr>Source Serif 4 SemiBold</vt:lpstr>
      <vt:lpstr>Times New Roman</vt:lpstr>
      <vt:lpstr>Wingdings</vt:lpstr>
      <vt:lpstr>Wingdings 3</vt:lpstr>
      <vt:lpstr>Office Theme</vt:lpstr>
      <vt:lpstr>UF_v20250513</vt:lpstr>
      <vt:lpstr>UF_v20250516</vt:lpstr>
      <vt:lpstr>1_Office Theme</vt:lpstr>
      <vt:lpstr>3_Office Theme</vt:lpstr>
      <vt:lpstr>2_Office Theme</vt:lpstr>
      <vt:lpstr>4_Office Theme</vt:lpstr>
      <vt:lpstr>UFHR Forum</vt:lpstr>
      <vt:lpstr>Agenda</vt:lpstr>
      <vt:lpstr>Essential Employees</vt:lpstr>
      <vt:lpstr>ESSENTIAL EMPLOYEES</vt:lpstr>
      <vt:lpstr>ESSENTIAL EMPLOYEES</vt:lpstr>
      <vt:lpstr>ESSENTIAL EMPLOYEES</vt:lpstr>
      <vt:lpstr>ESSENTIAL EMPLOYEES</vt:lpstr>
      <vt:lpstr>ESSENTIAL EMPLOYEES</vt:lpstr>
      <vt:lpstr>ESSENTIAL EMPLOYEES</vt:lpstr>
      <vt:lpstr>ESSENTIAL EMPLOYEES</vt:lpstr>
      <vt:lpstr>ESSENTIAL EMPLOYEES</vt:lpstr>
      <vt:lpstr>ESSENTIAL EMPLOYEES</vt:lpstr>
      <vt:lpstr>ESSENTIAL EMPLOYEES</vt:lpstr>
      <vt:lpstr>Classification &amp; Compensation</vt:lpstr>
      <vt:lpstr>UF Staff Salary Structure – January 1</vt:lpstr>
      <vt:lpstr>Updated Manager Forms </vt:lpstr>
      <vt:lpstr>Operational Process Improvements</vt:lpstr>
      <vt:lpstr>Talent Acquisition &amp; Onboarding</vt:lpstr>
      <vt:lpstr>PageUp (Careers at UF) Updates</vt:lpstr>
      <vt:lpstr>PageUp (Careers at UF) Background Screening Packages </vt:lpstr>
      <vt:lpstr>UF Engaged</vt:lpstr>
      <vt:lpstr>UF Engaged Deadline</vt:lpstr>
      <vt:lpstr>Employment Operations &amp; Records</vt:lpstr>
      <vt:lpstr>Short Work Break</vt:lpstr>
      <vt:lpstr>Short Work Break Cont.</vt:lpstr>
      <vt:lpstr>Faculty &amp; GA Summer Appointment</vt:lpstr>
      <vt:lpstr>Faculty &amp; GA Summer Appointment Cont.</vt:lpstr>
      <vt:lpstr>Summer Appointments – Keep in Mind!</vt:lpstr>
      <vt:lpstr>Graduate Assistant Reappointment Notices</vt:lpstr>
      <vt:lpstr>Benefits</vt:lpstr>
      <vt:lpstr>Graduate Assistant (GA)  Short Work Break vs Termination </vt:lpstr>
      <vt:lpstr>Fiscal Year Comp Leave Cashouts</vt:lpstr>
      <vt:lpstr>Youth Compliance</vt:lpstr>
      <vt:lpstr>April –National Child Abuse Prevention Month</vt:lpstr>
      <vt:lpstr>Training</vt:lpstr>
      <vt:lpstr>Administrators  </vt:lpstr>
      <vt:lpstr>Summer Camps</vt:lpstr>
      <vt:lpstr>Summer Camp List</vt:lpstr>
      <vt:lpstr>UFCE Learn over Lunch</vt:lpstr>
      <vt:lpstr>Employee Education Program</vt:lpstr>
      <vt:lpstr>Employee Education Program (EEP)</vt:lpstr>
      <vt:lpstr>Important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it can be long or short</dc:title>
  <dc:creator>Bales, Rick</dc:creator>
  <cp:lastModifiedBy>Grabavoy, Mimi</cp:lastModifiedBy>
  <cp:revision>442</cp:revision>
  <dcterms:created xsi:type="dcterms:W3CDTF">2022-12-01T14:34:59Z</dcterms:created>
  <dcterms:modified xsi:type="dcterms:W3CDTF">2026-04-01T13:50:48Z</dcterms:modified>
</cp:coreProperties>
</file>