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 id="2147483695" r:id="rId2"/>
    <p:sldMasterId id="2147483707" r:id="rId3"/>
    <p:sldMasterId id="2147483745" r:id="rId4"/>
    <p:sldMasterId id="2147483757" r:id="rId5"/>
  </p:sldMasterIdLst>
  <p:notesMasterIdLst>
    <p:notesMasterId r:id="rId41"/>
  </p:notesMasterIdLst>
  <p:handoutMasterIdLst>
    <p:handoutMasterId r:id="rId42"/>
  </p:handoutMasterIdLst>
  <p:sldIdLst>
    <p:sldId id="256" r:id="rId6"/>
    <p:sldId id="2147482158" r:id="rId7"/>
    <p:sldId id="2147482154" r:id="rId8"/>
    <p:sldId id="266" r:id="rId9"/>
    <p:sldId id="274" r:id="rId10"/>
    <p:sldId id="269" r:id="rId11"/>
    <p:sldId id="265" r:id="rId12"/>
    <p:sldId id="2147482170" r:id="rId13"/>
    <p:sldId id="295" r:id="rId14"/>
    <p:sldId id="2147481998" r:id="rId15"/>
    <p:sldId id="2147481999" r:id="rId16"/>
    <p:sldId id="2147482000" r:id="rId17"/>
    <p:sldId id="2147481997" r:id="rId18"/>
    <p:sldId id="2147482171" r:id="rId19"/>
    <p:sldId id="264" r:id="rId20"/>
    <p:sldId id="2147482172" r:id="rId21"/>
    <p:sldId id="2147482173" r:id="rId22"/>
    <p:sldId id="262" r:id="rId23"/>
    <p:sldId id="2147482166" r:id="rId24"/>
    <p:sldId id="267" r:id="rId25"/>
    <p:sldId id="257" r:id="rId26"/>
    <p:sldId id="2147482168" r:id="rId27"/>
    <p:sldId id="258" r:id="rId28"/>
    <p:sldId id="263" r:id="rId29"/>
    <p:sldId id="2147482169" r:id="rId30"/>
    <p:sldId id="259" r:id="rId31"/>
    <p:sldId id="260" r:id="rId32"/>
    <p:sldId id="2147482164" r:id="rId33"/>
    <p:sldId id="311" r:id="rId34"/>
    <p:sldId id="331" r:id="rId35"/>
    <p:sldId id="332" r:id="rId36"/>
    <p:sldId id="335" r:id="rId37"/>
    <p:sldId id="2147482157" r:id="rId38"/>
    <p:sldId id="277" r:id="rId39"/>
    <p:sldId id="21473748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19DF1C1-3C72-E348-9D96-38FD89C045C3}">
          <p14:sldIdLst>
            <p14:sldId id="256"/>
            <p14:sldId id="2147482158"/>
          </p14:sldIdLst>
        </p14:section>
        <p14:section name="EOR" id="{F274321F-3615-4131-BCE8-ABDC54D132CF}">
          <p14:sldIdLst>
            <p14:sldId id="2147482154"/>
            <p14:sldId id="266"/>
            <p14:sldId id="274"/>
            <p14:sldId id="269"/>
            <p14:sldId id="265"/>
          </p14:sldIdLst>
        </p14:section>
        <p14:section name="T&amp;OD" id="{5E9D4522-3E9E-4396-8B17-80B6DE18310D}">
          <p14:sldIdLst>
            <p14:sldId id="2147482170"/>
            <p14:sldId id="295"/>
            <p14:sldId id="2147481998"/>
            <p14:sldId id="2147481999"/>
            <p14:sldId id="2147482000"/>
            <p14:sldId id="2147481997"/>
          </p14:sldIdLst>
        </p14:section>
        <p14:section name="ICS" id="{2FB2157B-5A1C-4FA6-8512-099B1B8BFAB0}">
          <p14:sldIdLst>
            <p14:sldId id="2147482171"/>
            <p14:sldId id="264"/>
            <p14:sldId id="2147482172"/>
            <p14:sldId id="2147482173"/>
            <p14:sldId id="262"/>
          </p14:sldIdLst>
        </p14:section>
        <p14:section name="UPD" id="{3C18F3B6-FC9A-4F0A-8953-B8F1E5364F66}">
          <p14:sldIdLst>
            <p14:sldId id="2147482166"/>
            <p14:sldId id="267"/>
            <p14:sldId id="257"/>
            <p14:sldId id="2147482168"/>
            <p14:sldId id="258"/>
            <p14:sldId id="263"/>
            <p14:sldId id="2147482169"/>
            <p14:sldId id="259"/>
            <p14:sldId id="260"/>
          </p14:sldIdLst>
        </p14:section>
        <p14:section name="Benefits" id="{93E06932-CEA9-4423-B526-FCDAB6768CE0}">
          <p14:sldIdLst>
            <p14:sldId id="2147482164"/>
            <p14:sldId id="311"/>
            <p14:sldId id="331"/>
            <p14:sldId id="332"/>
            <p14:sldId id="335"/>
          </p14:sldIdLst>
        </p14:section>
        <p14:section name="CFO" id="{429A546A-33CD-4D48-B986-3821D1534E24}">
          <p14:sldIdLst>
            <p14:sldId id="2147482157"/>
            <p14:sldId id="277"/>
          </p14:sldIdLst>
        </p14:section>
        <p14:section name="Closing" id="{277665DD-8E71-4FDF-B712-9CE271213811}">
          <p14:sldIdLst>
            <p14:sldId id="21473748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9A1A43-D800-094D-A464-1D031AF0CCFE}" name="Dunkiel, Ella" initials="ED" userId="S::dunkiele@ufl.edu::89af631d-9fe3-427f-b16c-77acd4433d5b" providerId="AD"/>
  <p188:author id="{8C3A0048-5998-E6ED-ED72-1A3F55161727}" name="Grabavoy, Mimi" initials="OG" userId="S::ovismarmg@UFL.EDU::473ee1eb-acaf-4e82-8a7a-53144ff49b69" providerId="AD"/>
  <p188:author id="{9426C36F-E27D-A877-0338-12E0198E6BE3}" name="Schimmel-Cruz,Nadja" initials="Sc" userId="S::n.schimmelcruz@ufl.edu::40ed9509-0b56-4a24-8714-042fecf717dc" providerId="AD"/>
  <p188:author id="{D9239074-139E-874E-E09B-4F754A63AC22}" name="Edwards,Shannon" initials="Ed" userId="S::shannon.edwards@ufl.edu::50173e5a-4d61-40b6-a989-30ad04ba0290" providerId="AD"/>
  <p188:author id="{4DAFD79F-F1CD-80DA-F345-BD7946EBFEB0}" name="Buxton, Megan A." initials="BM" userId="S::buxtonm@ufl.edu::6da4eb3f-652c-4cbe-bc2e-ec2bf1becaa7" providerId="AD"/>
  <p188:author id="{ACCB88D2-9BFE-1AC9-753A-4676E57DB5F8}" name="Dunkiel, Ella" initials="ED" userId="S::edunkiel@deloitte.com::88cb8833-6e03-42a4-b462-14eed6886272" providerId="AD"/>
  <p188:author id="{F7B1C5D9-7B62-77AF-9C48-6778BA799DB5}" name="Malloy, Kristin" initials="MK" userId="S::k.malloy@ufl.edu::42d71070-b33c-48d0-b9f7-b17e5e4424d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002657"/>
    <a:srgbClr val="FA4616"/>
    <a:srgbClr val="003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6247" autoAdjust="0"/>
  </p:normalViewPr>
  <p:slideViewPr>
    <p:cSldViewPr snapToGrid="0" snapToObjects="1">
      <p:cViewPr varScale="1">
        <p:scale>
          <a:sx n="106" d="100"/>
          <a:sy n="106" d="100"/>
        </p:scale>
        <p:origin x="924" y="11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8B3DAF-0151-492D-A689-219EEAADB410}"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FE144683-8D30-4F48-B830-0EAC2DF12931}">
      <dgm:prSet/>
      <dgm:spPr/>
      <dgm:t>
        <a:bodyPr/>
        <a:lstStyle/>
        <a:p>
          <a:r>
            <a:rPr lang="en-US" dirty="0">
              <a:latin typeface="IBM Plex Sans" panose="020B0503050203000203" pitchFamily="34" charset="0"/>
            </a:rPr>
            <a:t>National</a:t>
          </a:r>
        </a:p>
      </dgm:t>
    </dgm:pt>
    <dgm:pt modelId="{27F3F2E4-4B0B-44F0-8EF8-C2F9A9D120DF}" type="parTrans" cxnId="{579E01CE-FA5A-4411-9A74-AB9662FAC54C}">
      <dgm:prSet/>
      <dgm:spPr/>
      <dgm:t>
        <a:bodyPr/>
        <a:lstStyle/>
        <a:p>
          <a:endParaRPr lang="en-US"/>
        </a:p>
      </dgm:t>
    </dgm:pt>
    <dgm:pt modelId="{311F8100-AA39-4E38-820F-E0FCAD03A3E9}" type="sibTrans" cxnId="{579E01CE-FA5A-4411-9A74-AB9662FAC54C}">
      <dgm:prSet/>
      <dgm:spPr/>
      <dgm:t>
        <a:bodyPr/>
        <a:lstStyle/>
        <a:p>
          <a:endParaRPr lang="en-US"/>
        </a:p>
      </dgm:t>
    </dgm:pt>
    <dgm:pt modelId="{FFA6A27C-C460-4CB7-9370-40AB7D2E5DFD}">
      <dgm:prSet/>
      <dgm:spPr/>
      <dgm:t>
        <a:bodyPr/>
        <a:lstStyle/>
        <a:p>
          <a:r>
            <a:rPr lang="en-US" dirty="0">
              <a:solidFill>
                <a:srgbClr val="4D4D4D"/>
              </a:solidFill>
              <a:latin typeface="IBM Plex Sans" panose="020B0503050203000203" pitchFamily="34" charset="0"/>
            </a:rPr>
            <a:t>Inside Higher Education</a:t>
          </a:r>
        </a:p>
      </dgm:t>
    </dgm:pt>
    <dgm:pt modelId="{D869A9A8-B061-4F85-A7FF-06D6573A0C48}" type="parTrans" cxnId="{38563F07-C9A9-4F88-B5A8-89A247D59FAB}">
      <dgm:prSet/>
      <dgm:spPr/>
      <dgm:t>
        <a:bodyPr/>
        <a:lstStyle/>
        <a:p>
          <a:endParaRPr lang="en-US"/>
        </a:p>
      </dgm:t>
    </dgm:pt>
    <dgm:pt modelId="{65DF11AF-D49F-4FD9-AFE1-F1513AAEA00E}" type="sibTrans" cxnId="{38563F07-C9A9-4F88-B5A8-89A247D59FAB}">
      <dgm:prSet/>
      <dgm:spPr/>
      <dgm:t>
        <a:bodyPr/>
        <a:lstStyle/>
        <a:p>
          <a:endParaRPr lang="en-US"/>
        </a:p>
      </dgm:t>
    </dgm:pt>
    <dgm:pt modelId="{E4E14F1E-B5EC-4E12-AD11-580BB0BAEC4C}">
      <dgm:prSet/>
      <dgm:spPr/>
      <dgm:t>
        <a:bodyPr/>
        <a:lstStyle/>
        <a:p>
          <a:r>
            <a:rPr lang="en-US" dirty="0">
              <a:solidFill>
                <a:srgbClr val="4D4D4D"/>
              </a:solidFill>
              <a:latin typeface="IBM Plex Sans" panose="020B0503050203000203" pitchFamily="34" charset="0"/>
            </a:rPr>
            <a:t>Insight into Diversity</a:t>
          </a:r>
        </a:p>
      </dgm:t>
    </dgm:pt>
    <dgm:pt modelId="{BE731A8B-F649-4EBE-AC89-BFEC96E31B57}" type="parTrans" cxnId="{B2F41B1D-06DC-446F-A1C6-B5375E264DA3}">
      <dgm:prSet/>
      <dgm:spPr/>
      <dgm:t>
        <a:bodyPr/>
        <a:lstStyle/>
        <a:p>
          <a:endParaRPr lang="en-US"/>
        </a:p>
      </dgm:t>
    </dgm:pt>
    <dgm:pt modelId="{203FD6EB-7401-4016-B88D-193018C51555}" type="sibTrans" cxnId="{B2F41B1D-06DC-446F-A1C6-B5375E264DA3}">
      <dgm:prSet/>
      <dgm:spPr/>
      <dgm:t>
        <a:bodyPr/>
        <a:lstStyle/>
        <a:p>
          <a:endParaRPr lang="en-US"/>
        </a:p>
      </dgm:t>
    </dgm:pt>
    <dgm:pt modelId="{B2B2DDDB-B39F-4B1A-9B39-213B14B58657}">
      <dgm:prSet/>
      <dgm:spPr/>
      <dgm:t>
        <a:bodyPr/>
        <a:lstStyle/>
        <a:p>
          <a:r>
            <a:rPr lang="en-US" dirty="0">
              <a:solidFill>
                <a:srgbClr val="4D4D4D"/>
              </a:solidFill>
              <a:latin typeface="IBM Plex Sans" panose="020B0503050203000203" pitchFamily="34" charset="0"/>
            </a:rPr>
            <a:t>Police</a:t>
          </a:r>
        </a:p>
      </dgm:t>
    </dgm:pt>
    <dgm:pt modelId="{0D897E99-0C61-479A-8367-3DD974559B06}" type="parTrans" cxnId="{57037462-04B9-4828-B423-169002B89DEA}">
      <dgm:prSet/>
      <dgm:spPr/>
      <dgm:t>
        <a:bodyPr/>
        <a:lstStyle/>
        <a:p>
          <a:endParaRPr lang="en-US"/>
        </a:p>
      </dgm:t>
    </dgm:pt>
    <dgm:pt modelId="{293ACD2A-63FD-4F52-B157-7597BA3C6066}" type="sibTrans" cxnId="{57037462-04B9-4828-B423-169002B89DEA}">
      <dgm:prSet/>
      <dgm:spPr/>
      <dgm:t>
        <a:bodyPr/>
        <a:lstStyle/>
        <a:p>
          <a:endParaRPr lang="en-US"/>
        </a:p>
      </dgm:t>
    </dgm:pt>
    <dgm:pt modelId="{9155887F-8776-4C5E-9033-5C92E42D51E0}">
      <dgm:prSet/>
      <dgm:spPr/>
      <dgm:t>
        <a:bodyPr/>
        <a:lstStyle/>
        <a:p>
          <a:r>
            <a:rPr lang="en-US" dirty="0">
              <a:solidFill>
                <a:srgbClr val="4D4D4D"/>
              </a:solidFill>
              <a:latin typeface="IBM Plex Sans" panose="020B0503050203000203" pitchFamily="34" charset="0"/>
            </a:rPr>
            <a:t>Journal for International Association of Campus Law Enforcement Administrators</a:t>
          </a:r>
        </a:p>
      </dgm:t>
    </dgm:pt>
    <dgm:pt modelId="{95976C0F-9E99-447B-A8B7-D5D47FD3D4D8}" type="parTrans" cxnId="{89109FCA-70FF-465C-83B5-FD6D7ABBA382}">
      <dgm:prSet/>
      <dgm:spPr/>
      <dgm:t>
        <a:bodyPr/>
        <a:lstStyle/>
        <a:p>
          <a:endParaRPr lang="en-US"/>
        </a:p>
      </dgm:t>
    </dgm:pt>
    <dgm:pt modelId="{FC2D9321-50A7-4B88-AB0B-A4DF0B2EC809}" type="sibTrans" cxnId="{89109FCA-70FF-465C-83B5-FD6D7ABBA382}">
      <dgm:prSet/>
      <dgm:spPr/>
      <dgm:t>
        <a:bodyPr/>
        <a:lstStyle/>
        <a:p>
          <a:endParaRPr lang="en-US"/>
        </a:p>
      </dgm:t>
    </dgm:pt>
    <dgm:pt modelId="{CF102118-DDE7-44BF-8902-8A3855C90E50}">
      <dgm:prSet/>
      <dgm:spPr/>
      <dgm:t>
        <a:bodyPr/>
        <a:lstStyle/>
        <a:p>
          <a:r>
            <a:rPr lang="en-US" dirty="0">
              <a:solidFill>
                <a:srgbClr val="4D4D4D"/>
              </a:solidFill>
              <a:latin typeface="IBM Plex Sans" panose="020B0503050203000203" pitchFamily="34" charset="0"/>
            </a:rPr>
            <a:t>The Chronicle</a:t>
          </a:r>
        </a:p>
      </dgm:t>
    </dgm:pt>
    <dgm:pt modelId="{3A88EB3C-013C-4C6F-852E-D875A15B7565}" type="parTrans" cxnId="{C4CF1486-BABD-454B-AA7A-FC50FD397DD3}">
      <dgm:prSet/>
      <dgm:spPr/>
      <dgm:t>
        <a:bodyPr/>
        <a:lstStyle/>
        <a:p>
          <a:endParaRPr lang="en-US"/>
        </a:p>
      </dgm:t>
    </dgm:pt>
    <dgm:pt modelId="{42F8D47C-813F-4EA4-8D79-9B049F3C479B}" type="sibTrans" cxnId="{C4CF1486-BABD-454B-AA7A-FC50FD397DD3}">
      <dgm:prSet/>
      <dgm:spPr/>
      <dgm:t>
        <a:bodyPr/>
        <a:lstStyle/>
        <a:p>
          <a:endParaRPr lang="en-US"/>
        </a:p>
      </dgm:t>
    </dgm:pt>
    <dgm:pt modelId="{642FCF87-734F-4B5E-8A8C-DFAAE154B423}">
      <dgm:prSet/>
      <dgm:spPr/>
      <dgm:t>
        <a:bodyPr/>
        <a:lstStyle/>
        <a:p>
          <a:r>
            <a:rPr lang="en-US" dirty="0">
              <a:latin typeface="IBM Plex Sans" panose="020B0503050203000203" pitchFamily="34" charset="0"/>
            </a:rPr>
            <a:t>Local</a:t>
          </a:r>
        </a:p>
      </dgm:t>
    </dgm:pt>
    <dgm:pt modelId="{AAB7B941-8CFF-4374-92DB-7B6549BCF9ED}" type="parTrans" cxnId="{18941A22-847E-4242-905A-50AA376D997E}">
      <dgm:prSet/>
      <dgm:spPr/>
      <dgm:t>
        <a:bodyPr/>
        <a:lstStyle/>
        <a:p>
          <a:endParaRPr lang="en-US"/>
        </a:p>
      </dgm:t>
    </dgm:pt>
    <dgm:pt modelId="{F4D88B95-0CBA-4DBD-801F-02F5DC57F840}" type="sibTrans" cxnId="{18941A22-847E-4242-905A-50AA376D997E}">
      <dgm:prSet/>
      <dgm:spPr/>
      <dgm:t>
        <a:bodyPr/>
        <a:lstStyle/>
        <a:p>
          <a:endParaRPr lang="en-US"/>
        </a:p>
      </dgm:t>
    </dgm:pt>
    <dgm:pt modelId="{FBAEAB50-DCA6-4B84-93BD-8C8FB5134AFA}">
      <dgm:prSet/>
      <dgm:spPr/>
      <dgm:t>
        <a:bodyPr/>
        <a:lstStyle/>
        <a:p>
          <a:r>
            <a:rPr lang="en-US" dirty="0">
              <a:solidFill>
                <a:srgbClr val="4D4D4D"/>
              </a:solidFill>
              <a:latin typeface="IBM Plex Sans" panose="020B0503050203000203" pitchFamily="34" charset="0"/>
            </a:rPr>
            <a:t>Independent Florida alligator</a:t>
          </a:r>
        </a:p>
      </dgm:t>
    </dgm:pt>
    <dgm:pt modelId="{0B028C0E-2387-45B9-AB6F-2D2C5879799E}" type="parTrans" cxnId="{1D7C55A8-F2CB-46E1-8FED-8BC58FAC073B}">
      <dgm:prSet/>
      <dgm:spPr/>
      <dgm:t>
        <a:bodyPr/>
        <a:lstStyle/>
        <a:p>
          <a:endParaRPr lang="en-US"/>
        </a:p>
      </dgm:t>
    </dgm:pt>
    <dgm:pt modelId="{5DD17A0F-3E32-40E9-B338-FEBEB4EF596C}" type="sibTrans" cxnId="{1D7C55A8-F2CB-46E1-8FED-8BC58FAC073B}">
      <dgm:prSet/>
      <dgm:spPr/>
      <dgm:t>
        <a:bodyPr/>
        <a:lstStyle/>
        <a:p>
          <a:endParaRPr lang="en-US"/>
        </a:p>
      </dgm:t>
    </dgm:pt>
    <dgm:pt modelId="{C7A3BACD-3516-4FC6-9C56-829865608557}">
      <dgm:prSet/>
      <dgm:spPr/>
      <dgm:t>
        <a:bodyPr/>
        <a:lstStyle/>
        <a:p>
          <a:r>
            <a:rPr lang="en-US" dirty="0">
              <a:solidFill>
                <a:srgbClr val="4D4D4D"/>
              </a:solidFill>
              <a:latin typeface="IBM Plex Sans" panose="020B0503050203000203" pitchFamily="34" charset="0"/>
            </a:rPr>
            <a:t>UF News</a:t>
          </a:r>
        </a:p>
      </dgm:t>
    </dgm:pt>
    <dgm:pt modelId="{D8C85079-603F-4A0E-98F3-314A693B8B77}" type="parTrans" cxnId="{ACDA8FBA-948C-4DFE-8CFB-148930A7D4EA}">
      <dgm:prSet/>
      <dgm:spPr/>
      <dgm:t>
        <a:bodyPr/>
        <a:lstStyle/>
        <a:p>
          <a:endParaRPr lang="en-US"/>
        </a:p>
      </dgm:t>
    </dgm:pt>
    <dgm:pt modelId="{21851A36-0B73-46DC-8507-AB8D3D769568}" type="sibTrans" cxnId="{ACDA8FBA-948C-4DFE-8CFB-148930A7D4EA}">
      <dgm:prSet/>
      <dgm:spPr/>
      <dgm:t>
        <a:bodyPr/>
        <a:lstStyle/>
        <a:p>
          <a:endParaRPr lang="en-US"/>
        </a:p>
      </dgm:t>
    </dgm:pt>
    <dgm:pt modelId="{76ABA9E7-7AC6-4F82-A8F2-9825D029C4DB}">
      <dgm:prSet/>
      <dgm:spPr/>
      <dgm:t>
        <a:bodyPr/>
        <a:lstStyle/>
        <a:p>
          <a:r>
            <a:rPr lang="en-US" dirty="0">
              <a:solidFill>
                <a:srgbClr val="4D4D4D"/>
              </a:solidFill>
              <a:latin typeface="IBM Plex Sans" panose="020B0503050203000203" pitchFamily="34" charset="0"/>
            </a:rPr>
            <a:t>UF Business Affairs</a:t>
          </a:r>
        </a:p>
      </dgm:t>
    </dgm:pt>
    <dgm:pt modelId="{3E7997E2-6977-4689-8113-3F9319C7BE0A}" type="parTrans" cxnId="{E795F2CF-3AD5-4608-98BA-224EAEAC988B}">
      <dgm:prSet/>
      <dgm:spPr/>
      <dgm:t>
        <a:bodyPr/>
        <a:lstStyle/>
        <a:p>
          <a:endParaRPr lang="en-US"/>
        </a:p>
      </dgm:t>
    </dgm:pt>
    <dgm:pt modelId="{201DF048-5CA6-437B-B484-0C38691E3787}" type="sibTrans" cxnId="{E795F2CF-3AD5-4608-98BA-224EAEAC988B}">
      <dgm:prSet/>
      <dgm:spPr/>
      <dgm:t>
        <a:bodyPr/>
        <a:lstStyle/>
        <a:p>
          <a:endParaRPr lang="en-US"/>
        </a:p>
      </dgm:t>
    </dgm:pt>
    <dgm:pt modelId="{45D703FC-BD0D-4DEB-9819-24D1DA4AD104}">
      <dgm:prSet/>
      <dgm:spPr/>
      <dgm:t>
        <a:bodyPr/>
        <a:lstStyle/>
        <a:p>
          <a:r>
            <a:rPr lang="en-US" dirty="0">
              <a:solidFill>
                <a:srgbClr val="4D4D4D"/>
              </a:solidFill>
              <a:latin typeface="IBM Plex Sans" panose="020B0503050203000203" pitchFamily="34" charset="0"/>
            </a:rPr>
            <a:t>Gainesville Sun</a:t>
          </a:r>
        </a:p>
      </dgm:t>
    </dgm:pt>
    <dgm:pt modelId="{FE2CF8F0-D855-4A7E-9156-C5B82AD5C95F}" type="parTrans" cxnId="{5F4FE211-D137-4360-82B4-FA0F132AC950}">
      <dgm:prSet/>
      <dgm:spPr/>
      <dgm:t>
        <a:bodyPr/>
        <a:lstStyle/>
        <a:p>
          <a:endParaRPr lang="en-US"/>
        </a:p>
      </dgm:t>
    </dgm:pt>
    <dgm:pt modelId="{0E990C8E-37D6-4D9B-B19C-8E1E56EF55EA}" type="sibTrans" cxnId="{5F4FE211-D137-4360-82B4-FA0F132AC950}">
      <dgm:prSet/>
      <dgm:spPr/>
      <dgm:t>
        <a:bodyPr/>
        <a:lstStyle/>
        <a:p>
          <a:endParaRPr lang="en-US"/>
        </a:p>
      </dgm:t>
    </dgm:pt>
    <dgm:pt modelId="{42082EB3-C9B0-43A4-85E7-EE0ACCD8F38D}">
      <dgm:prSet/>
      <dgm:spPr/>
      <dgm:t>
        <a:bodyPr/>
        <a:lstStyle/>
        <a:p>
          <a:r>
            <a:rPr lang="en-US" dirty="0">
              <a:solidFill>
                <a:srgbClr val="4D4D4D"/>
              </a:solidFill>
              <a:latin typeface="IBM Plex Sans" panose="020B0503050203000203" pitchFamily="34" charset="0"/>
            </a:rPr>
            <a:t>About Campus</a:t>
          </a:r>
        </a:p>
      </dgm:t>
    </dgm:pt>
    <dgm:pt modelId="{234C41D3-70F4-4C2A-82E5-19F6EC28F22A}" type="parTrans" cxnId="{3CDABFB0-7377-477F-A208-CA324B0ED956}">
      <dgm:prSet/>
      <dgm:spPr/>
      <dgm:t>
        <a:bodyPr/>
        <a:lstStyle/>
        <a:p>
          <a:endParaRPr lang="en-US"/>
        </a:p>
      </dgm:t>
    </dgm:pt>
    <dgm:pt modelId="{6AE3AEA5-536B-4246-9A49-A842313061B7}" type="sibTrans" cxnId="{3CDABFB0-7377-477F-A208-CA324B0ED956}">
      <dgm:prSet/>
      <dgm:spPr/>
      <dgm:t>
        <a:bodyPr/>
        <a:lstStyle/>
        <a:p>
          <a:endParaRPr lang="en-US"/>
        </a:p>
      </dgm:t>
    </dgm:pt>
    <dgm:pt modelId="{F85039A1-D367-4421-A07C-D70A9DDA2316}">
      <dgm:prSet/>
      <dgm:spPr/>
      <dgm:t>
        <a:bodyPr/>
        <a:lstStyle/>
        <a:p>
          <a:r>
            <a:rPr lang="en-US" dirty="0">
              <a:solidFill>
                <a:srgbClr val="4D4D4D"/>
              </a:solidFill>
              <a:latin typeface="IBM Plex Sans" panose="020B0503050203000203" pitchFamily="34" charset="0"/>
            </a:rPr>
            <a:t>Policing:  An International Journal</a:t>
          </a:r>
        </a:p>
      </dgm:t>
    </dgm:pt>
    <dgm:pt modelId="{FF05FA8A-9E5E-4B71-A010-832025B83306}" type="parTrans" cxnId="{09F5FC8E-99BF-4A89-AC6A-6D59AB93B81A}">
      <dgm:prSet/>
      <dgm:spPr/>
      <dgm:t>
        <a:bodyPr/>
        <a:lstStyle/>
        <a:p>
          <a:endParaRPr lang="en-US"/>
        </a:p>
      </dgm:t>
    </dgm:pt>
    <dgm:pt modelId="{F3D223B2-D26D-45F0-AA9F-D21D7E828FBF}" type="sibTrans" cxnId="{09F5FC8E-99BF-4A89-AC6A-6D59AB93B81A}">
      <dgm:prSet/>
      <dgm:spPr/>
      <dgm:t>
        <a:bodyPr/>
        <a:lstStyle/>
        <a:p>
          <a:endParaRPr lang="en-US"/>
        </a:p>
      </dgm:t>
    </dgm:pt>
    <dgm:pt modelId="{E7C26B80-D816-4F6E-9BBD-DB13A2E2550C}" type="pres">
      <dgm:prSet presAssocID="{9A8B3DAF-0151-492D-A689-219EEAADB410}" presName="linear" presStyleCnt="0">
        <dgm:presLayoutVars>
          <dgm:animLvl val="lvl"/>
          <dgm:resizeHandles val="exact"/>
        </dgm:presLayoutVars>
      </dgm:prSet>
      <dgm:spPr/>
    </dgm:pt>
    <dgm:pt modelId="{83E27A6B-5E68-414C-A39F-9EE8A9AACC0C}" type="pres">
      <dgm:prSet presAssocID="{FE144683-8D30-4F48-B830-0EAC2DF12931}" presName="parentText" presStyleLbl="node1" presStyleIdx="0" presStyleCnt="2">
        <dgm:presLayoutVars>
          <dgm:chMax val="0"/>
          <dgm:bulletEnabled val="1"/>
        </dgm:presLayoutVars>
      </dgm:prSet>
      <dgm:spPr/>
    </dgm:pt>
    <dgm:pt modelId="{50A7C950-CF66-4C76-BF08-DFB9B6C1B4B8}" type="pres">
      <dgm:prSet presAssocID="{FE144683-8D30-4F48-B830-0EAC2DF12931}" presName="childText" presStyleLbl="revTx" presStyleIdx="0" presStyleCnt="2">
        <dgm:presLayoutVars>
          <dgm:bulletEnabled val="1"/>
        </dgm:presLayoutVars>
      </dgm:prSet>
      <dgm:spPr/>
    </dgm:pt>
    <dgm:pt modelId="{6DFD5A1F-415A-491B-A25F-3DE130B3FB4F}" type="pres">
      <dgm:prSet presAssocID="{642FCF87-734F-4B5E-8A8C-DFAAE154B423}" presName="parentText" presStyleLbl="node1" presStyleIdx="1" presStyleCnt="2">
        <dgm:presLayoutVars>
          <dgm:chMax val="0"/>
          <dgm:bulletEnabled val="1"/>
        </dgm:presLayoutVars>
      </dgm:prSet>
      <dgm:spPr/>
    </dgm:pt>
    <dgm:pt modelId="{29B5FEC3-99AF-48F2-8357-F561C9D24148}" type="pres">
      <dgm:prSet presAssocID="{642FCF87-734F-4B5E-8A8C-DFAAE154B423}" presName="childText" presStyleLbl="revTx" presStyleIdx="1" presStyleCnt="2">
        <dgm:presLayoutVars>
          <dgm:bulletEnabled val="1"/>
        </dgm:presLayoutVars>
      </dgm:prSet>
      <dgm:spPr/>
    </dgm:pt>
  </dgm:ptLst>
  <dgm:cxnLst>
    <dgm:cxn modelId="{38563F07-C9A9-4F88-B5A8-89A247D59FAB}" srcId="{FE144683-8D30-4F48-B830-0EAC2DF12931}" destId="{FFA6A27C-C460-4CB7-9370-40AB7D2E5DFD}" srcOrd="0" destOrd="0" parTransId="{D869A9A8-B061-4F85-A7FF-06D6573A0C48}" sibTransId="{65DF11AF-D49F-4FD9-AFE1-F1513AAEA00E}"/>
    <dgm:cxn modelId="{5F4FE211-D137-4360-82B4-FA0F132AC950}" srcId="{642FCF87-734F-4B5E-8A8C-DFAAE154B423}" destId="{45D703FC-BD0D-4DEB-9819-24D1DA4AD104}" srcOrd="3" destOrd="0" parTransId="{FE2CF8F0-D855-4A7E-9156-C5B82AD5C95F}" sibTransId="{0E990C8E-37D6-4D9B-B19C-8E1E56EF55EA}"/>
    <dgm:cxn modelId="{B2F41B1D-06DC-446F-A1C6-B5375E264DA3}" srcId="{FE144683-8D30-4F48-B830-0EAC2DF12931}" destId="{E4E14F1E-B5EC-4E12-AD11-580BB0BAEC4C}" srcOrd="1" destOrd="0" parTransId="{BE731A8B-F649-4EBE-AC89-BFEC96E31B57}" sibTransId="{203FD6EB-7401-4016-B88D-193018C51555}"/>
    <dgm:cxn modelId="{18941A22-847E-4242-905A-50AA376D997E}" srcId="{9A8B3DAF-0151-492D-A689-219EEAADB410}" destId="{642FCF87-734F-4B5E-8A8C-DFAAE154B423}" srcOrd="1" destOrd="0" parTransId="{AAB7B941-8CFF-4374-92DB-7B6549BCF9ED}" sibTransId="{F4D88B95-0CBA-4DBD-801F-02F5DC57F840}"/>
    <dgm:cxn modelId="{337C1A2E-FABD-4DF0-A610-3C9F40C361E9}" type="presOf" srcId="{45D703FC-BD0D-4DEB-9819-24D1DA4AD104}" destId="{29B5FEC3-99AF-48F2-8357-F561C9D24148}" srcOrd="0" destOrd="3" presId="urn:microsoft.com/office/officeart/2005/8/layout/vList2"/>
    <dgm:cxn modelId="{5402C32E-70E2-4884-9417-5D79A23AC8BA}" type="presOf" srcId="{FBAEAB50-DCA6-4B84-93BD-8C8FB5134AFA}" destId="{29B5FEC3-99AF-48F2-8357-F561C9D24148}" srcOrd="0" destOrd="0" presId="urn:microsoft.com/office/officeart/2005/8/layout/vList2"/>
    <dgm:cxn modelId="{6A5DDD5E-0466-4075-9BCB-6EFC93648741}" type="presOf" srcId="{9155887F-8776-4C5E-9033-5C92E42D51E0}" destId="{50A7C950-CF66-4C76-BF08-DFB9B6C1B4B8}" srcOrd="0" destOrd="3" presId="urn:microsoft.com/office/officeart/2005/8/layout/vList2"/>
    <dgm:cxn modelId="{57037462-04B9-4828-B423-169002B89DEA}" srcId="{FE144683-8D30-4F48-B830-0EAC2DF12931}" destId="{B2B2DDDB-B39F-4B1A-9B39-213B14B58657}" srcOrd="2" destOrd="0" parTransId="{0D897E99-0C61-479A-8367-3DD974559B06}" sibTransId="{293ACD2A-63FD-4F52-B157-7597BA3C6066}"/>
    <dgm:cxn modelId="{92166143-2013-4359-9134-A809A74433D9}" type="presOf" srcId="{76ABA9E7-7AC6-4F82-A8F2-9825D029C4DB}" destId="{29B5FEC3-99AF-48F2-8357-F561C9D24148}" srcOrd="0" destOrd="2" presId="urn:microsoft.com/office/officeart/2005/8/layout/vList2"/>
    <dgm:cxn modelId="{D47BDD43-811A-4C6F-BF21-3D86758ABB6A}" type="presOf" srcId="{FFA6A27C-C460-4CB7-9370-40AB7D2E5DFD}" destId="{50A7C950-CF66-4C76-BF08-DFB9B6C1B4B8}" srcOrd="0" destOrd="0" presId="urn:microsoft.com/office/officeart/2005/8/layout/vList2"/>
    <dgm:cxn modelId="{6A11AE58-0C6D-410F-AC98-B0603734FAB2}" type="presOf" srcId="{B2B2DDDB-B39F-4B1A-9B39-213B14B58657}" destId="{50A7C950-CF66-4C76-BF08-DFB9B6C1B4B8}" srcOrd="0" destOrd="2" presId="urn:microsoft.com/office/officeart/2005/8/layout/vList2"/>
    <dgm:cxn modelId="{DBECC084-9626-4AAE-BCBF-6CC96851C6F5}" type="presOf" srcId="{42082EB3-C9B0-43A4-85E7-EE0ACCD8F38D}" destId="{50A7C950-CF66-4C76-BF08-DFB9B6C1B4B8}" srcOrd="0" destOrd="5" presId="urn:microsoft.com/office/officeart/2005/8/layout/vList2"/>
    <dgm:cxn modelId="{C4CF1486-BABD-454B-AA7A-FC50FD397DD3}" srcId="{FE144683-8D30-4F48-B830-0EAC2DF12931}" destId="{CF102118-DDE7-44BF-8902-8A3855C90E50}" srcOrd="4" destOrd="0" parTransId="{3A88EB3C-013C-4C6F-852E-D875A15B7565}" sibTransId="{42F8D47C-813F-4EA4-8D79-9B049F3C479B}"/>
    <dgm:cxn modelId="{F2C3AE8E-9DF2-49DE-B356-7976D401E7EE}" type="presOf" srcId="{C7A3BACD-3516-4FC6-9C56-829865608557}" destId="{29B5FEC3-99AF-48F2-8357-F561C9D24148}" srcOrd="0" destOrd="1" presId="urn:microsoft.com/office/officeart/2005/8/layout/vList2"/>
    <dgm:cxn modelId="{09F5FC8E-99BF-4A89-AC6A-6D59AB93B81A}" srcId="{FE144683-8D30-4F48-B830-0EAC2DF12931}" destId="{F85039A1-D367-4421-A07C-D70A9DDA2316}" srcOrd="6" destOrd="0" parTransId="{FF05FA8A-9E5E-4B71-A010-832025B83306}" sibTransId="{F3D223B2-D26D-45F0-AA9F-D21D7E828FBF}"/>
    <dgm:cxn modelId="{C029D792-8DC2-4A40-882D-8CBCFC1D0662}" type="presOf" srcId="{9A8B3DAF-0151-492D-A689-219EEAADB410}" destId="{E7C26B80-D816-4F6E-9BBD-DB13A2E2550C}" srcOrd="0" destOrd="0" presId="urn:microsoft.com/office/officeart/2005/8/layout/vList2"/>
    <dgm:cxn modelId="{3D67779E-2FB4-43A3-8040-DDD73E73B743}" type="presOf" srcId="{642FCF87-734F-4B5E-8A8C-DFAAE154B423}" destId="{6DFD5A1F-415A-491B-A25F-3DE130B3FB4F}" srcOrd="0" destOrd="0" presId="urn:microsoft.com/office/officeart/2005/8/layout/vList2"/>
    <dgm:cxn modelId="{1D7C55A8-F2CB-46E1-8FED-8BC58FAC073B}" srcId="{642FCF87-734F-4B5E-8A8C-DFAAE154B423}" destId="{FBAEAB50-DCA6-4B84-93BD-8C8FB5134AFA}" srcOrd="0" destOrd="0" parTransId="{0B028C0E-2387-45B9-AB6F-2D2C5879799E}" sibTransId="{5DD17A0F-3E32-40E9-B338-FEBEB4EF596C}"/>
    <dgm:cxn modelId="{105557AF-D52A-4864-BF7A-B0D3D41EF40E}" type="presOf" srcId="{E4E14F1E-B5EC-4E12-AD11-580BB0BAEC4C}" destId="{50A7C950-CF66-4C76-BF08-DFB9B6C1B4B8}" srcOrd="0" destOrd="1" presId="urn:microsoft.com/office/officeart/2005/8/layout/vList2"/>
    <dgm:cxn modelId="{3CDABFB0-7377-477F-A208-CA324B0ED956}" srcId="{FE144683-8D30-4F48-B830-0EAC2DF12931}" destId="{42082EB3-C9B0-43A4-85E7-EE0ACCD8F38D}" srcOrd="5" destOrd="0" parTransId="{234C41D3-70F4-4C2A-82E5-19F6EC28F22A}" sibTransId="{6AE3AEA5-536B-4246-9A49-A842313061B7}"/>
    <dgm:cxn modelId="{C343CCB5-16BD-42BA-A69D-4F284DF82603}" type="presOf" srcId="{CF102118-DDE7-44BF-8902-8A3855C90E50}" destId="{50A7C950-CF66-4C76-BF08-DFB9B6C1B4B8}" srcOrd="0" destOrd="4" presId="urn:microsoft.com/office/officeart/2005/8/layout/vList2"/>
    <dgm:cxn modelId="{6105DBB5-CA7A-42DA-862A-8119EE0B0753}" type="presOf" srcId="{FE144683-8D30-4F48-B830-0EAC2DF12931}" destId="{83E27A6B-5E68-414C-A39F-9EE8A9AACC0C}" srcOrd="0" destOrd="0" presId="urn:microsoft.com/office/officeart/2005/8/layout/vList2"/>
    <dgm:cxn modelId="{ACDA8FBA-948C-4DFE-8CFB-148930A7D4EA}" srcId="{642FCF87-734F-4B5E-8A8C-DFAAE154B423}" destId="{C7A3BACD-3516-4FC6-9C56-829865608557}" srcOrd="1" destOrd="0" parTransId="{D8C85079-603F-4A0E-98F3-314A693B8B77}" sibTransId="{21851A36-0B73-46DC-8507-AB8D3D769568}"/>
    <dgm:cxn modelId="{89109FCA-70FF-465C-83B5-FD6D7ABBA382}" srcId="{FE144683-8D30-4F48-B830-0EAC2DF12931}" destId="{9155887F-8776-4C5E-9033-5C92E42D51E0}" srcOrd="3" destOrd="0" parTransId="{95976C0F-9E99-447B-A8B7-D5D47FD3D4D8}" sibTransId="{FC2D9321-50A7-4B88-AB0B-A4DF0B2EC809}"/>
    <dgm:cxn modelId="{579E01CE-FA5A-4411-9A74-AB9662FAC54C}" srcId="{9A8B3DAF-0151-492D-A689-219EEAADB410}" destId="{FE144683-8D30-4F48-B830-0EAC2DF12931}" srcOrd="0" destOrd="0" parTransId="{27F3F2E4-4B0B-44F0-8EF8-C2F9A9D120DF}" sibTransId="{311F8100-AA39-4E38-820F-E0FCAD03A3E9}"/>
    <dgm:cxn modelId="{E795F2CF-3AD5-4608-98BA-224EAEAC988B}" srcId="{642FCF87-734F-4B5E-8A8C-DFAAE154B423}" destId="{76ABA9E7-7AC6-4F82-A8F2-9825D029C4DB}" srcOrd="2" destOrd="0" parTransId="{3E7997E2-6977-4689-8113-3F9319C7BE0A}" sibTransId="{201DF048-5CA6-437B-B484-0C38691E3787}"/>
    <dgm:cxn modelId="{5CCD6EE7-B0B4-44BF-BA06-459C90CFB27F}" type="presOf" srcId="{F85039A1-D367-4421-A07C-D70A9DDA2316}" destId="{50A7C950-CF66-4C76-BF08-DFB9B6C1B4B8}" srcOrd="0" destOrd="6" presId="urn:microsoft.com/office/officeart/2005/8/layout/vList2"/>
    <dgm:cxn modelId="{E9108551-86B1-4F32-B39E-A4BB8DC78F5D}" type="presParOf" srcId="{E7C26B80-D816-4F6E-9BBD-DB13A2E2550C}" destId="{83E27A6B-5E68-414C-A39F-9EE8A9AACC0C}" srcOrd="0" destOrd="0" presId="urn:microsoft.com/office/officeart/2005/8/layout/vList2"/>
    <dgm:cxn modelId="{3566FFAF-84A3-4B18-9A96-A048657F8FFA}" type="presParOf" srcId="{E7C26B80-D816-4F6E-9BBD-DB13A2E2550C}" destId="{50A7C950-CF66-4C76-BF08-DFB9B6C1B4B8}" srcOrd="1" destOrd="0" presId="urn:microsoft.com/office/officeart/2005/8/layout/vList2"/>
    <dgm:cxn modelId="{1F2773F1-DD34-4EDA-9898-B109214231B9}" type="presParOf" srcId="{E7C26B80-D816-4F6E-9BBD-DB13A2E2550C}" destId="{6DFD5A1F-415A-491B-A25F-3DE130B3FB4F}" srcOrd="2" destOrd="0" presId="urn:microsoft.com/office/officeart/2005/8/layout/vList2"/>
    <dgm:cxn modelId="{AE86266D-9C22-4377-A3CE-CDBEE0ED49E4}" type="presParOf" srcId="{E7C26B80-D816-4F6E-9BBD-DB13A2E2550C}" destId="{29B5FEC3-99AF-48F2-8357-F561C9D2414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27A6B-5E68-414C-A39F-9EE8A9AACC0C}">
      <dsp:nvSpPr>
        <dsp:cNvPr id="0" name=""/>
        <dsp:cNvSpPr/>
      </dsp:nvSpPr>
      <dsp:spPr>
        <a:xfrm>
          <a:off x="0" y="61519"/>
          <a:ext cx="6666833" cy="6037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IBM Plex Sans" panose="020B0503050203000203" pitchFamily="34" charset="0"/>
            </a:rPr>
            <a:t>National</a:t>
          </a:r>
        </a:p>
      </dsp:txBody>
      <dsp:txXfrm>
        <a:off x="29471" y="90990"/>
        <a:ext cx="6607891" cy="544777"/>
      </dsp:txXfrm>
    </dsp:sp>
    <dsp:sp modelId="{50A7C950-CF66-4C76-BF08-DFB9B6C1B4B8}">
      <dsp:nvSpPr>
        <dsp:cNvPr id="0" name=""/>
        <dsp:cNvSpPr/>
      </dsp:nvSpPr>
      <dsp:spPr>
        <a:xfrm>
          <a:off x="0" y="665239"/>
          <a:ext cx="6666833" cy="273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Inside Higher Education</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Insight into Diversity</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Police</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Journal for International Association of Campus Law Enforcement Administrators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The Chronicle</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About Campus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Policing:  An International Journal</a:t>
          </a:r>
        </a:p>
      </dsp:txBody>
      <dsp:txXfrm>
        <a:off x="0" y="665239"/>
        <a:ext cx="6666833" cy="2732400"/>
      </dsp:txXfrm>
    </dsp:sp>
    <dsp:sp modelId="{6DFD5A1F-415A-491B-A25F-3DE130B3FB4F}">
      <dsp:nvSpPr>
        <dsp:cNvPr id="0" name=""/>
        <dsp:cNvSpPr/>
      </dsp:nvSpPr>
      <dsp:spPr>
        <a:xfrm>
          <a:off x="0" y="3397640"/>
          <a:ext cx="6666833" cy="603719"/>
        </a:xfrm>
        <a:prstGeom prst="roundRect">
          <a:avLst/>
        </a:prstGeom>
        <a:gradFill rotWithShape="0">
          <a:gsLst>
            <a:gs pos="0">
              <a:schemeClr val="accent5">
                <a:hueOff val="-6335652"/>
                <a:satOff val="-31533"/>
                <a:lumOff val="785"/>
                <a:alphaOff val="0"/>
                <a:satMod val="103000"/>
                <a:lumMod val="102000"/>
                <a:tint val="94000"/>
              </a:schemeClr>
            </a:gs>
            <a:gs pos="50000">
              <a:schemeClr val="accent5">
                <a:hueOff val="-6335652"/>
                <a:satOff val="-31533"/>
                <a:lumOff val="785"/>
                <a:alphaOff val="0"/>
                <a:satMod val="110000"/>
                <a:lumMod val="100000"/>
                <a:shade val="100000"/>
              </a:schemeClr>
            </a:gs>
            <a:gs pos="100000">
              <a:schemeClr val="accent5">
                <a:hueOff val="-6335652"/>
                <a:satOff val="-31533"/>
                <a:lumOff val="78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IBM Plex Sans" panose="020B0503050203000203" pitchFamily="34" charset="0"/>
            </a:rPr>
            <a:t>Local</a:t>
          </a:r>
        </a:p>
      </dsp:txBody>
      <dsp:txXfrm>
        <a:off x="29471" y="3427111"/>
        <a:ext cx="6607891" cy="544777"/>
      </dsp:txXfrm>
    </dsp:sp>
    <dsp:sp modelId="{29B5FEC3-99AF-48F2-8357-F561C9D24148}">
      <dsp:nvSpPr>
        <dsp:cNvPr id="0" name=""/>
        <dsp:cNvSpPr/>
      </dsp:nvSpPr>
      <dsp:spPr>
        <a:xfrm>
          <a:off x="0" y="4001360"/>
          <a:ext cx="6666833"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Independent Florida alligator</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UF News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UF Business Affairs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Gainesville Sun</a:t>
          </a:r>
        </a:p>
      </dsp:txBody>
      <dsp:txXfrm>
        <a:off x="0" y="4001360"/>
        <a:ext cx="6666833" cy="13910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466BB1-1D61-11FE-C464-0A6864FF3B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E36F42-B437-D56D-8E7E-F1F0E36E1C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94E157-A40E-4C8A-AB7D-F8DE724B017D}" type="datetimeFigureOut">
              <a:rPr lang="en-US" smtClean="0"/>
              <a:t>5/6/2026</a:t>
            </a:fld>
            <a:endParaRPr lang="en-US"/>
          </a:p>
        </p:txBody>
      </p:sp>
      <p:sp>
        <p:nvSpPr>
          <p:cNvPr id="4" name="Footer Placeholder 3">
            <a:extLst>
              <a:ext uri="{FF2B5EF4-FFF2-40B4-BE49-F238E27FC236}">
                <a16:creationId xmlns:a16="http://schemas.microsoft.com/office/drawing/2014/main" id="{01DD3EC8-2A73-DFFE-DCAD-8A87970698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55849D-C918-9162-1C62-2B7871EB0B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9C234C-6E02-498E-9856-55C9EE4D2349}" type="slidenum">
              <a:rPr lang="en-US" smtClean="0"/>
              <a:t>‹#›</a:t>
            </a:fld>
            <a:endParaRPr lang="en-US"/>
          </a:p>
        </p:txBody>
      </p:sp>
    </p:spTree>
    <p:extLst>
      <p:ext uri="{BB962C8B-B14F-4D97-AF65-F5344CB8AC3E}">
        <p14:creationId xmlns:p14="http://schemas.microsoft.com/office/powerpoint/2010/main" val="20681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4509-94C4-044C-A847-EF05AEB6700F}"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35A00-287A-5042-A754-4DF9FD168970}" type="slidenum">
              <a:rPr lang="en-US" smtClean="0"/>
              <a:t>‹#›</a:t>
            </a:fld>
            <a:endParaRPr lang="en-US"/>
          </a:p>
        </p:txBody>
      </p:sp>
    </p:spTree>
    <p:extLst>
      <p:ext uri="{BB962C8B-B14F-4D97-AF65-F5344CB8AC3E}">
        <p14:creationId xmlns:p14="http://schemas.microsoft.com/office/powerpoint/2010/main" val="8552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2</a:t>
            </a:fld>
            <a:endParaRPr lang="en-US"/>
          </a:p>
        </p:txBody>
      </p:sp>
    </p:spTree>
    <p:extLst>
      <p:ext uri="{BB962C8B-B14F-4D97-AF65-F5344CB8AC3E}">
        <p14:creationId xmlns:p14="http://schemas.microsoft.com/office/powerpoint/2010/main" val="219308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15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2977-87B9-4D0D-C51D-01C763EDC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1C25-3040-FF2A-0626-CE606535A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6D8F2-AF87-8090-0F40-28A66E031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4E0B14-C9B6-F084-3710-217889F4B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33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62B7-1C9E-3EE9-8CBA-12A289C60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77FE1-4B0E-912C-1A57-1A7FC239B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8DF08-CE11-2A21-7591-76DFFE0CEE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8087FC-4756-B785-BDDC-BE202A795B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90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2977-87B9-4D0D-C51D-01C763EDC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1C25-3040-FF2A-0626-CE606535A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6D8F2-AF87-8090-0F40-28A66E031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4E0B14-C9B6-F084-3710-217889F4B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33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5773-37FE-2DDA-B035-43863E656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C54F5-A6DD-1AC9-561F-3030ADB35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1D0ED-7780-48BB-A8F6-81B5A75E47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3A03A1-88D0-418D-245F-2396AAA3F1A7}"/>
              </a:ext>
            </a:extLst>
          </p:cNvPr>
          <p:cNvSpPr>
            <a:spLocks noGrp="1"/>
          </p:cNvSpPr>
          <p:nvPr>
            <p:ph type="sldNum" sz="quarter" idx="5"/>
          </p:nvPr>
        </p:nvSpPr>
        <p:spPr/>
        <p:txBody>
          <a:bodyPr/>
          <a:lstStyle/>
          <a:p>
            <a:fld id="{46F35A00-287A-5042-A754-4DF9FD168970}" type="slidenum">
              <a:rPr lang="en-US" smtClean="0"/>
              <a:t>36</a:t>
            </a:fld>
            <a:endParaRPr lang="en-US"/>
          </a:p>
        </p:txBody>
      </p:sp>
    </p:spTree>
    <p:extLst>
      <p:ext uri="{BB962C8B-B14F-4D97-AF65-F5344CB8AC3E}">
        <p14:creationId xmlns:p14="http://schemas.microsoft.com/office/powerpoint/2010/main" val="364259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37721-9D08-9586-D8BB-3D079D05B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6AB71-0E5E-C751-4934-12944810E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B7E43-2D08-A576-8412-619E2B8B38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6E87A-07E7-9EB0-7440-B7626244E4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22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570D8-1E9B-07CE-9443-BFDA44B74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A65AD-CA01-A6FD-4CF1-F226179A2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A82E3-A5B3-2A76-4663-B2F795594C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5FF5CF-F50C-5166-A0B4-0842A51E21E0}"/>
              </a:ext>
            </a:extLst>
          </p:cNvPr>
          <p:cNvSpPr>
            <a:spLocks noGrp="1"/>
          </p:cNvSpPr>
          <p:nvPr>
            <p:ph type="sldNum" sz="quarter" idx="5"/>
          </p:nvPr>
        </p:nvSpPr>
        <p:spPr/>
        <p:txBody>
          <a:bodyPr/>
          <a:lstStyle/>
          <a:p>
            <a:fld id="{48B84698-BEA1-43EE-884A-0FBCAE408BB1}" type="slidenum">
              <a:rPr lang="en-US" smtClean="0"/>
              <a:t>8</a:t>
            </a:fld>
            <a:endParaRPr lang="en-US"/>
          </a:p>
        </p:txBody>
      </p:sp>
    </p:spTree>
    <p:extLst>
      <p:ext uri="{BB962C8B-B14F-4D97-AF65-F5344CB8AC3E}">
        <p14:creationId xmlns:p14="http://schemas.microsoft.com/office/powerpoint/2010/main" val="45094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353B-8D24-1F28-027C-93EFE5A36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435FE-5D34-39BD-9EEC-7EC436C87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C0112-1E63-1AF8-721C-CBC2CDFCC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11AF2-FD31-FBD0-7020-CCC80D1D22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1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09BDD-B619-69D7-82EF-B83F74A07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36DED-5FCC-0B7A-55AB-79B484961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6210D-F504-CF31-279E-A7E321372F4A}"/>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90637D5-407B-3580-26E3-E3F999605290}"/>
              </a:ext>
            </a:extLst>
          </p:cNvPr>
          <p:cNvSpPr>
            <a:spLocks noGrp="1"/>
          </p:cNvSpPr>
          <p:nvPr>
            <p:ph type="sldNum" sz="quarter" idx="5"/>
          </p:nvPr>
        </p:nvSpPr>
        <p:spPr/>
        <p:txBody>
          <a:bodyPr/>
          <a:lstStyle/>
          <a:p>
            <a:fld id="{46F35A00-287A-5042-A754-4DF9FD168970}" type="slidenum">
              <a:rPr lang="en-US" smtClean="0"/>
              <a:t>10</a:t>
            </a:fld>
            <a:endParaRPr lang="en-US"/>
          </a:p>
        </p:txBody>
      </p:sp>
    </p:spTree>
    <p:extLst>
      <p:ext uri="{BB962C8B-B14F-4D97-AF65-F5344CB8AC3E}">
        <p14:creationId xmlns:p14="http://schemas.microsoft.com/office/powerpoint/2010/main" val="2575755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70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5055D-B472-6A53-7F92-A9BAE9A9A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F1F71-89DB-25AD-A43D-CCB4022B3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E3B25-3100-A7EB-0DD4-5DE9987900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1306D5-6F72-6680-CE65-D81544AADC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98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48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904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6243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6198368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8157977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511CE3BD-8EE8-8F36-9B6A-ACD977B073B3}"/>
              </a:ext>
            </a:extLst>
          </p:cNvPr>
          <p:cNvPicPr>
            <a:picLocks noChangeAspect="1"/>
          </p:cNvPicPr>
          <p:nvPr/>
        </p:nvPicPr>
        <p:blipFill>
          <a:blip r:embed="rId3"/>
          <a:stretch>
            <a:fillRect/>
          </a:stretch>
        </p:blipFill>
        <p:spPr>
          <a:xfrm>
            <a:off x="1299391" y="1965960"/>
            <a:ext cx="9593217" cy="2926080"/>
          </a:xfrm>
          <a:prstGeom prst="rect">
            <a:avLst/>
          </a:prstGeom>
        </p:spPr>
      </p:pic>
    </p:spTree>
    <p:extLst>
      <p:ext uri="{BB962C8B-B14F-4D97-AF65-F5344CB8AC3E}">
        <p14:creationId xmlns:p14="http://schemas.microsoft.com/office/powerpoint/2010/main" val="259194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613743" y="1828800"/>
            <a:ext cx="6174474" cy="2387600"/>
          </a:xfrm>
          <a:prstGeom prst="rect">
            <a:avLst/>
          </a:prstGeom>
        </p:spPr>
        <p:txBody>
          <a:bodyPr anchor="b"/>
          <a:lstStyle>
            <a:lvl1pPr>
              <a:defRPr sz="48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609600" y="4308475"/>
            <a:ext cx="6178616" cy="1500187"/>
          </a:xfrm>
        </p:spPr>
        <p:txBody>
          <a:bodyPr>
            <a:normAutofit/>
          </a:bodyPr>
          <a:lstStyle>
            <a:lvl1pPr marL="0" indent="0">
              <a:buNone/>
              <a:defRPr sz="2000">
                <a:solidFill>
                  <a:schemeClr val="bg1">
                    <a:lumMod val="95000"/>
                  </a:schemeClr>
                </a:solidFill>
                <a:latin typeface="+mn-lt"/>
                <a:ea typeface="Source Serif 4" panose="02040603050405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descr="A blue text on a black background&#10;&#10;AI-generated content may be incorrect.">
            <a:extLst>
              <a:ext uri="{FF2B5EF4-FFF2-40B4-BE49-F238E27FC236}">
                <a16:creationId xmlns:a16="http://schemas.microsoft.com/office/drawing/2014/main" id="{4B3C79B3-B931-61D4-ACA4-891C80585D8B}"/>
              </a:ext>
            </a:extLst>
          </p:cNvPr>
          <p:cNvPicPr>
            <a:picLocks noChangeAspect="1"/>
          </p:cNvPicPr>
          <p:nvPr/>
        </p:nvPicPr>
        <p:blipFill>
          <a:blip r:embed="rId3"/>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2F16BED0-3267-5099-1DCC-DD8C7E3B74F0}"/>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2913599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B9B16-F374-1AAE-0377-302726DAFF4E}"/>
              </a:ext>
            </a:extLst>
          </p:cNvPr>
          <p:cNvSpPr/>
          <p:nvPr/>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759867D4-726E-DFD4-964C-D6DF732F21B5}"/>
              </a:ext>
            </a:extLst>
          </p:cNvPr>
          <p:cNvSpPr>
            <a:spLocks noGrp="1"/>
          </p:cNvSpPr>
          <p:nvPr>
            <p:ph type="title"/>
          </p:nvPr>
        </p:nvSpPr>
        <p:spPr>
          <a:xfrm>
            <a:off x="609600" y="1828800"/>
            <a:ext cx="4868779" cy="1600200"/>
          </a:xfrm>
          <a:prstGeom prst="rect">
            <a:avLst/>
          </a:prstGeom>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528F954-63B7-CDF0-86A2-37E6B1D46A31}"/>
              </a:ext>
            </a:extLst>
          </p:cNvPr>
          <p:cNvSpPr>
            <a:spLocks noGrp="1"/>
          </p:cNvSpPr>
          <p:nvPr>
            <p:ph type="body" sz="quarter" idx="11"/>
          </p:nvPr>
        </p:nvSpPr>
        <p:spPr>
          <a:xfrm>
            <a:off x="6689558" y="1828800"/>
            <a:ext cx="4664240" cy="39559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blue text on a black background&#10;&#10;AI-generated content may be incorrect.">
            <a:extLst>
              <a:ext uri="{FF2B5EF4-FFF2-40B4-BE49-F238E27FC236}">
                <a16:creationId xmlns:a16="http://schemas.microsoft.com/office/drawing/2014/main" id="{F228DEC4-6EF9-D176-A994-8D4F8C5B91BF}"/>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A0762D77-B933-8028-1D00-C003C7169B3A}"/>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2020374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CDE4187-516C-2336-57E7-4397F665C947}"/>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pic>
        <p:nvPicPr>
          <p:cNvPr id="2" name="Picture 1" descr="A blue text on a black background&#10;&#10;AI-generated content may be incorrect.">
            <a:extLst>
              <a:ext uri="{FF2B5EF4-FFF2-40B4-BE49-F238E27FC236}">
                <a16:creationId xmlns:a16="http://schemas.microsoft.com/office/drawing/2014/main" id="{38758E75-6410-2AFD-3EDE-F481111DE4B5}"/>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4" name="TextBox 3">
            <a:extLst>
              <a:ext uri="{FF2B5EF4-FFF2-40B4-BE49-F238E27FC236}">
                <a16:creationId xmlns:a16="http://schemas.microsoft.com/office/drawing/2014/main" id="{F59D3EAD-9DA4-16E9-ECBA-1DEC5D27EFFD}"/>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5" name="Straight Connector 4">
            <a:extLst>
              <a:ext uri="{FF2B5EF4-FFF2-40B4-BE49-F238E27FC236}">
                <a16:creationId xmlns:a16="http://schemas.microsoft.com/office/drawing/2014/main" id="{CC158224-CA1D-5714-0E82-4DD82B2C3458}"/>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27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l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pic>
        <p:nvPicPr>
          <p:cNvPr id="2" name="Picture 1" descr="A blue text on a black background&#10;&#10;AI-generated content may be incorrect.">
            <a:extLst>
              <a:ext uri="{FF2B5EF4-FFF2-40B4-BE49-F238E27FC236}">
                <a16:creationId xmlns:a16="http://schemas.microsoft.com/office/drawing/2014/main" id="{C252C88C-8203-915F-7872-A1ADD288D3C2}"/>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3" name="TextBox 2">
            <a:extLst>
              <a:ext uri="{FF2B5EF4-FFF2-40B4-BE49-F238E27FC236}">
                <a16:creationId xmlns:a16="http://schemas.microsoft.com/office/drawing/2014/main" id="{638E5C48-9D0A-9388-AED8-06873165BEF2}"/>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5" name="Straight Connector 4">
            <a:extLst>
              <a:ext uri="{FF2B5EF4-FFF2-40B4-BE49-F238E27FC236}">
                <a16:creationId xmlns:a16="http://schemas.microsoft.com/office/drawing/2014/main" id="{3B7AF433-F267-F119-9D57-F9716BC086FC}"/>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19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Straplin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74C04E5-EC8D-ED4F-16C0-1D1D7860CD9F}"/>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
        <p:nvSpPr>
          <p:cNvPr id="9" name="Title Placeholder 1">
            <a:extLst>
              <a:ext uri="{FF2B5EF4-FFF2-40B4-BE49-F238E27FC236}">
                <a16:creationId xmlns:a16="http://schemas.microsoft.com/office/drawing/2014/main" id="{A1CAAA6B-8ECF-6EC8-DEDF-C67BFB3FED22}"/>
              </a:ext>
            </a:extLst>
          </p:cNvPr>
          <p:cNvSpPr>
            <a:spLocks noGrp="1"/>
          </p:cNvSpPr>
          <p:nvPr>
            <p:ph type="title" hasCustomPrompt="1"/>
          </p:nvPr>
        </p:nvSpPr>
        <p:spPr>
          <a:xfrm>
            <a:off x="609600" y="545979"/>
            <a:ext cx="10972800" cy="450038"/>
          </a:xfrm>
          <a:prstGeom prst="rect">
            <a:avLst/>
          </a:prstGeom>
        </p:spPr>
        <p:txBody>
          <a:bodyPr vert="horz" lIns="0" tIns="45720" rIns="91440" bIns="45720" rtlCol="0" anchor="ctr">
            <a:noAutofit/>
          </a:bodyPr>
          <a:lstStyle>
            <a:lvl1pPr>
              <a:defRPr/>
            </a:lvl1pPr>
          </a:lstStyle>
          <a:p>
            <a:r>
              <a:rPr lang="en-US"/>
              <a:t>Click to </a:t>
            </a:r>
            <a:r>
              <a:rPr lang="en-US" err="1"/>
              <a:t>edcit</a:t>
            </a:r>
            <a:r>
              <a:rPr lang="en-US"/>
              <a:t> Master title style</a:t>
            </a:r>
          </a:p>
        </p:txBody>
      </p:sp>
      <p:pic>
        <p:nvPicPr>
          <p:cNvPr id="2" name="Picture 1" descr="A blue text on a black background&#10;&#10;AI-generated content may be incorrect.">
            <a:extLst>
              <a:ext uri="{FF2B5EF4-FFF2-40B4-BE49-F238E27FC236}">
                <a16:creationId xmlns:a16="http://schemas.microsoft.com/office/drawing/2014/main" id="{6B82CB86-A43F-FDE2-579C-F038709152E6}"/>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FFC0504C-43A9-4928-DD67-BA9C16AA74DC}"/>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6" name="Straight Connector 5">
            <a:extLst>
              <a:ext uri="{FF2B5EF4-FFF2-40B4-BE49-F238E27FC236}">
                <a16:creationId xmlns:a16="http://schemas.microsoft.com/office/drawing/2014/main" id="{96A0E353-A19B-06ED-8A46-FC9630B76BDA}"/>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87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Straplin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C73A43E5-6C75-A668-384D-D45A329BF038}"/>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cxnSp>
        <p:nvCxnSpPr>
          <p:cNvPr id="13" name="Straight Connector 12">
            <a:extLst>
              <a:ext uri="{FF2B5EF4-FFF2-40B4-BE49-F238E27FC236}">
                <a16:creationId xmlns:a16="http://schemas.microsoft.com/office/drawing/2014/main" id="{5FC78663-A0A3-25A8-8544-2B5D68424CE8}"/>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descr="A blue text on a black background&#10;&#10;AI-generated content may be incorrect.">
            <a:extLst>
              <a:ext uri="{FF2B5EF4-FFF2-40B4-BE49-F238E27FC236}">
                <a16:creationId xmlns:a16="http://schemas.microsoft.com/office/drawing/2014/main" id="{C252C88C-8203-915F-7872-A1ADD288D3C2}"/>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3" name="TextBox 2">
            <a:extLst>
              <a:ext uri="{FF2B5EF4-FFF2-40B4-BE49-F238E27FC236}">
                <a16:creationId xmlns:a16="http://schemas.microsoft.com/office/drawing/2014/main" id="{638E5C48-9D0A-9388-AED8-06873165BEF2}"/>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539478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B9C8-3E32-E71B-1D32-E24EB803C383}"/>
              </a:ext>
            </a:extLst>
          </p:cNvPr>
          <p:cNvSpPr>
            <a:spLocks noGrp="1"/>
          </p:cNvSpPr>
          <p:nvPr>
            <p:ph type="title"/>
          </p:nvPr>
        </p:nvSpPr>
        <p:spPr/>
        <p:txBody>
          <a:bodyPr lIns="0"/>
          <a:lstStyle/>
          <a:p>
            <a:r>
              <a:rPr lang="en-US"/>
              <a:t>Click to edit Master title style</a:t>
            </a:r>
          </a:p>
        </p:txBody>
      </p:sp>
      <p:sp>
        <p:nvSpPr>
          <p:cNvPr id="3" name="Date Placeholder 2">
            <a:extLst>
              <a:ext uri="{FF2B5EF4-FFF2-40B4-BE49-F238E27FC236}">
                <a16:creationId xmlns:a16="http://schemas.microsoft.com/office/drawing/2014/main" id="{B66A7763-F455-BCB1-A34D-1C2E91D29617}"/>
              </a:ext>
            </a:extLst>
          </p:cNvPr>
          <p:cNvSpPr>
            <a:spLocks noGrp="1"/>
          </p:cNvSpPr>
          <p:nvPr>
            <p:ph type="dt" sz="half" idx="10"/>
          </p:nvPr>
        </p:nvSpPr>
        <p:spPr/>
        <p:txBody>
          <a:bodyPr/>
          <a:lstStyle/>
          <a:p>
            <a:fld id="{F881CD78-A7F5-44C7-B9B0-5F5491B05A3A}" type="datetime1">
              <a:rPr lang="en-US" smtClean="0"/>
              <a:pPr/>
              <a:t>5/6/2026</a:t>
            </a:fld>
            <a:endParaRPr lang="en-US"/>
          </a:p>
        </p:txBody>
      </p:sp>
      <p:sp>
        <p:nvSpPr>
          <p:cNvPr id="5" name="Text Placeholder 4">
            <a:extLst>
              <a:ext uri="{FF2B5EF4-FFF2-40B4-BE49-F238E27FC236}">
                <a16:creationId xmlns:a16="http://schemas.microsoft.com/office/drawing/2014/main" id="{04095610-40DE-9C01-42C4-6B81C0EEF0FA}"/>
              </a:ext>
            </a:extLst>
          </p:cNvPr>
          <p:cNvSpPr>
            <a:spLocks noGrp="1"/>
          </p:cNvSpPr>
          <p:nvPr>
            <p:ph type="body" sz="quarter" idx="11" hasCustomPrompt="1"/>
          </p:nvPr>
        </p:nvSpPr>
        <p:spPr>
          <a:xfrm>
            <a:off x="838200" y="1374776"/>
            <a:ext cx="10515600" cy="365125"/>
          </a:xfrm>
        </p:spPr>
        <p:txBody>
          <a:bodyPr lIns="0">
            <a:noAutofit/>
          </a:bodyPr>
          <a:lstStyle>
            <a:lvl1pPr marL="0" indent="0">
              <a:buNone/>
              <a:defRPr sz="1800" i="0"/>
            </a:lvl1pPr>
          </a:lstStyle>
          <a:p>
            <a:pPr lvl="0"/>
            <a:r>
              <a:rPr lang="en-US" i="0"/>
              <a:t>Click here to add strapline.</a:t>
            </a:r>
            <a:endParaRPr lang="en-US"/>
          </a:p>
        </p:txBody>
      </p:sp>
      <p:sp>
        <p:nvSpPr>
          <p:cNvPr id="9" name="Content Placeholder 8">
            <a:extLst>
              <a:ext uri="{FF2B5EF4-FFF2-40B4-BE49-F238E27FC236}">
                <a16:creationId xmlns:a16="http://schemas.microsoft.com/office/drawing/2014/main" id="{6882F12F-8926-D790-F415-191F4AFF2875}"/>
              </a:ext>
            </a:extLst>
          </p:cNvPr>
          <p:cNvSpPr>
            <a:spLocks noGrp="1"/>
          </p:cNvSpPr>
          <p:nvPr>
            <p:ph sz="quarter" idx="13" hasCustomPrompt="1"/>
          </p:nvPr>
        </p:nvSpPr>
        <p:spPr>
          <a:xfrm>
            <a:off x="838198" y="191528"/>
            <a:ext cx="4607562" cy="365125"/>
          </a:xfrm>
        </p:spPr>
        <p:txBody>
          <a:bodyPr lIns="0">
            <a:noAutofit/>
          </a:bodyPr>
          <a:lstStyle>
            <a:lvl1pPr marL="0" indent="0" algn="l">
              <a:buNone/>
              <a:defRPr sz="1600" b="1" spc="300"/>
            </a:lvl1pPr>
          </a:lstStyle>
          <a:p>
            <a:pPr lvl="0"/>
            <a:r>
              <a:rPr lang="en-US"/>
              <a:t>CLICK HERE TO ADD BREADCRUMB.</a:t>
            </a:r>
          </a:p>
        </p:txBody>
      </p:sp>
    </p:spTree>
    <p:extLst>
      <p:ext uri="{BB962C8B-B14F-4D97-AF65-F5344CB8AC3E}">
        <p14:creationId xmlns:p14="http://schemas.microsoft.com/office/powerpoint/2010/main" val="37285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23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Strap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B9C8-3E32-E71B-1D32-E24EB803C383}"/>
              </a:ext>
            </a:extLst>
          </p:cNvPr>
          <p:cNvSpPr>
            <a:spLocks noGrp="1"/>
          </p:cNvSpPr>
          <p:nvPr>
            <p:ph type="title"/>
          </p:nvPr>
        </p:nvSpPr>
        <p:spPr/>
        <p:txBody>
          <a:bodyPr lIns="0"/>
          <a:lstStyle/>
          <a:p>
            <a:r>
              <a:rPr lang="en-US"/>
              <a:t>Click to edit Master title style</a:t>
            </a:r>
          </a:p>
        </p:txBody>
      </p:sp>
      <p:sp>
        <p:nvSpPr>
          <p:cNvPr id="5" name="Text Placeholder 4">
            <a:extLst>
              <a:ext uri="{FF2B5EF4-FFF2-40B4-BE49-F238E27FC236}">
                <a16:creationId xmlns:a16="http://schemas.microsoft.com/office/drawing/2014/main" id="{04095610-40DE-9C01-42C4-6B81C0EEF0FA}"/>
              </a:ext>
            </a:extLst>
          </p:cNvPr>
          <p:cNvSpPr>
            <a:spLocks noGrp="1"/>
          </p:cNvSpPr>
          <p:nvPr>
            <p:ph type="body" sz="quarter" idx="11" hasCustomPrompt="1"/>
          </p:nvPr>
        </p:nvSpPr>
        <p:spPr>
          <a:xfrm>
            <a:off x="838200" y="1403802"/>
            <a:ext cx="10515600" cy="540501"/>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Tree>
    <p:extLst>
      <p:ext uri="{BB962C8B-B14F-4D97-AF65-F5344CB8AC3E}">
        <p14:creationId xmlns:p14="http://schemas.microsoft.com/office/powerpoint/2010/main" val="187502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78E981-E670-CC5F-1350-30ADEEC717FD}"/>
              </a:ext>
            </a:extLst>
          </p:cNvPr>
          <p:cNvSpPr>
            <a:spLocks noGrp="1"/>
          </p:cNvSpPr>
          <p:nvPr>
            <p:ph type="dt" sz="half" idx="10"/>
          </p:nvPr>
        </p:nvSpPr>
        <p:spPr/>
        <p:txBody>
          <a:bodyPr/>
          <a:lstStyle/>
          <a:p>
            <a:fld id="{262FC894-0920-4CEE-BC6C-F9051F5DB563}" type="datetimeFigureOut">
              <a:rPr lang="en-US" smtClean="0"/>
              <a:t>5/6/2026</a:t>
            </a:fld>
            <a:endParaRPr lang="en-US"/>
          </a:p>
        </p:txBody>
      </p:sp>
      <p:sp>
        <p:nvSpPr>
          <p:cNvPr id="3" name="Footer Placeholder 2">
            <a:extLst>
              <a:ext uri="{FF2B5EF4-FFF2-40B4-BE49-F238E27FC236}">
                <a16:creationId xmlns:a16="http://schemas.microsoft.com/office/drawing/2014/main" id="{687A8A76-33F4-68E3-3437-78E2EF8321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7E7B96-5D1A-6611-3767-53A8BEC8E008}"/>
              </a:ext>
            </a:extLst>
          </p:cNvPr>
          <p:cNvSpPr>
            <a:spLocks noGrp="1"/>
          </p:cNvSpPr>
          <p:nvPr>
            <p:ph type="sldNum" sz="quarter" idx="12"/>
          </p:nvPr>
        </p:nvSpPr>
        <p:spPr/>
        <p:txBody>
          <a:bodyPr/>
          <a:lstStyle/>
          <a:p>
            <a:fld id="{A3641D13-748C-4BA7-AF03-B4FA3EC07F5F}" type="slidenum">
              <a:rPr lang="en-US" smtClean="0"/>
              <a:t>‹#›</a:t>
            </a:fld>
            <a:endParaRPr lang="en-US"/>
          </a:p>
        </p:txBody>
      </p:sp>
    </p:spTree>
    <p:extLst>
      <p:ext uri="{BB962C8B-B14F-4D97-AF65-F5344CB8AC3E}">
        <p14:creationId xmlns:p14="http://schemas.microsoft.com/office/powerpoint/2010/main" val="420585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511CE3BD-8EE8-8F36-9B6A-ACD977B073B3}"/>
              </a:ext>
            </a:extLst>
          </p:cNvPr>
          <p:cNvPicPr>
            <a:picLocks noChangeAspect="1"/>
          </p:cNvPicPr>
          <p:nvPr userDrawn="1"/>
        </p:nvPicPr>
        <p:blipFill>
          <a:blip r:embed="rId3"/>
          <a:stretch>
            <a:fillRect/>
          </a:stretch>
        </p:blipFill>
        <p:spPr>
          <a:xfrm>
            <a:off x="1299391" y="1842135"/>
            <a:ext cx="9593217" cy="2926080"/>
          </a:xfrm>
          <a:prstGeom prst="rect">
            <a:avLst/>
          </a:prstGeom>
        </p:spPr>
      </p:pic>
    </p:spTree>
    <p:extLst>
      <p:ext uri="{BB962C8B-B14F-4D97-AF65-F5344CB8AC3E}">
        <p14:creationId xmlns:p14="http://schemas.microsoft.com/office/powerpoint/2010/main" val="814045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613743" y="1828800"/>
            <a:ext cx="6174474" cy="2387600"/>
          </a:xfrm>
          <a:prstGeom prst="rect">
            <a:avLst/>
          </a:prstGeom>
        </p:spPr>
        <p:txBody>
          <a:bodyPr anchor="b"/>
          <a:lstStyle>
            <a:lvl1pPr>
              <a:defRPr sz="48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609600" y="4308475"/>
            <a:ext cx="6178616" cy="1500187"/>
          </a:xfrm>
        </p:spPr>
        <p:txBody>
          <a:bodyPr>
            <a:normAutofit/>
          </a:bodyPr>
          <a:lstStyle>
            <a:lvl1pPr marL="0" indent="0">
              <a:buNone/>
              <a:defRPr sz="2000">
                <a:solidFill>
                  <a:schemeClr val="bg1">
                    <a:lumMod val="95000"/>
                  </a:schemeClr>
                </a:solidFill>
                <a:latin typeface="+mn-lt"/>
                <a:ea typeface="Source Serif 4" panose="02040603050405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ack background with white letters&#10;&#10;AI-generated content may be incorrect.">
            <a:extLst>
              <a:ext uri="{FF2B5EF4-FFF2-40B4-BE49-F238E27FC236}">
                <a16:creationId xmlns:a16="http://schemas.microsoft.com/office/drawing/2014/main" id="{83FC07C5-5720-8895-05BB-9FE06A8F0698}"/>
              </a:ext>
            </a:extLst>
          </p:cNvPr>
          <p:cNvPicPr>
            <a:picLocks noChangeAspect="1"/>
          </p:cNvPicPr>
          <p:nvPr userDrawn="1"/>
        </p:nvPicPr>
        <p:blipFill>
          <a:blip r:embed="rId3"/>
          <a:stretch>
            <a:fillRect/>
          </a:stretch>
        </p:blipFill>
        <p:spPr>
          <a:xfrm>
            <a:off x="9397092" y="6307997"/>
            <a:ext cx="1866900" cy="420244"/>
          </a:xfrm>
          <a:prstGeom prst="rect">
            <a:avLst/>
          </a:prstGeom>
        </p:spPr>
      </p:pic>
      <p:sp>
        <p:nvSpPr>
          <p:cNvPr id="9" name="TextBox 8">
            <a:extLst>
              <a:ext uri="{FF2B5EF4-FFF2-40B4-BE49-F238E27FC236}">
                <a16:creationId xmlns:a16="http://schemas.microsoft.com/office/drawing/2014/main" id="{11C292CD-FAC0-A1BA-7DE8-F5DE45820A69}"/>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759487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B9B16-F374-1AAE-0377-302726DAFF4E}"/>
              </a:ext>
            </a:extLst>
          </p:cNvPr>
          <p:cNvSpPr/>
          <p:nvPr userDrawn="1"/>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759867D4-726E-DFD4-964C-D6DF732F21B5}"/>
              </a:ext>
            </a:extLst>
          </p:cNvPr>
          <p:cNvSpPr>
            <a:spLocks noGrp="1"/>
          </p:cNvSpPr>
          <p:nvPr>
            <p:ph type="title"/>
          </p:nvPr>
        </p:nvSpPr>
        <p:spPr>
          <a:xfrm>
            <a:off x="609600" y="1828800"/>
            <a:ext cx="4868779" cy="1600200"/>
          </a:xfrm>
          <a:prstGeom prst="rect">
            <a:avLst/>
          </a:prstGeom>
        </p:spPr>
        <p:txBody>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9528F954-63B7-CDF0-86A2-37E6B1D46A31}"/>
              </a:ext>
            </a:extLst>
          </p:cNvPr>
          <p:cNvSpPr>
            <a:spLocks noGrp="1"/>
          </p:cNvSpPr>
          <p:nvPr>
            <p:ph type="body" sz="quarter" idx="11"/>
          </p:nvPr>
        </p:nvSpPr>
        <p:spPr>
          <a:xfrm>
            <a:off x="6689558" y="1828800"/>
            <a:ext cx="4664240" cy="39559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ue text on a black background&#10;&#10;AI-generated content may be incorrect.">
            <a:extLst>
              <a:ext uri="{FF2B5EF4-FFF2-40B4-BE49-F238E27FC236}">
                <a16:creationId xmlns:a16="http://schemas.microsoft.com/office/drawing/2014/main" id="{75254256-F597-13D6-C2AF-937DB9514D14}"/>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12" name="TextBox 11">
            <a:extLst>
              <a:ext uri="{FF2B5EF4-FFF2-40B4-BE49-F238E27FC236}">
                <a16:creationId xmlns:a16="http://schemas.microsoft.com/office/drawing/2014/main" id="{A046799B-B90C-1E8B-8F5E-3DC20E7B1A36}"/>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647662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CDE4187-516C-2336-57E7-4397F665C947}"/>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CC158224-CA1D-5714-0E82-4DD82B2C3458}"/>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black background&#10;&#10;AI-generated content may be incorrect.">
            <a:extLst>
              <a:ext uri="{FF2B5EF4-FFF2-40B4-BE49-F238E27FC236}">
                <a16:creationId xmlns:a16="http://schemas.microsoft.com/office/drawing/2014/main" id="{99272C5D-DDE5-B9A6-87FF-C65466E0B8F3}"/>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7" name="TextBox 6">
            <a:extLst>
              <a:ext uri="{FF2B5EF4-FFF2-40B4-BE49-F238E27FC236}">
                <a16:creationId xmlns:a16="http://schemas.microsoft.com/office/drawing/2014/main" id="{4CA66286-D9AA-BB3E-4A77-7432149469E1}"/>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1726813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3B7AF433-F267-F119-9D57-F9716BC086FC}"/>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A blue text on a black background&#10;&#10;AI-generated content may be incorrect.">
            <a:extLst>
              <a:ext uri="{FF2B5EF4-FFF2-40B4-BE49-F238E27FC236}">
                <a16:creationId xmlns:a16="http://schemas.microsoft.com/office/drawing/2014/main" id="{CF802F8C-4929-B3D7-7873-D8B1F8F53467}"/>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8" name="TextBox 7">
            <a:extLst>
              <a:ext uri="{FF2B5EF4-FFF2-40B4-BE49-F238E27FC236}">
                <a16:creationId xmlns:a16="http://schemas.microsoft.com/office/drawing/2014/main" id="{52D6FFCA-6910-8FE9-76E3-FA642BED87C8}"/>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292936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raplin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74C04E5-EC8D-ED4F-16C0-1D1D7860CD9F}"/>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solidFill>
                  <a:schemeClr val="tx1">
                    <a:lumMod val="50000"/>
                    <a:lumOff val="50000"/>
                  </a:schemeClr>
                </a:solidFill>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
        <p:nvSpPr>
          <p:cNvPr id="9" name="Title Placeholder 1">
            <a:extLst>
              <a:ext uri="{FF2B5EF4-FFF2-40B4-BE49-F238E27FC236}">
                <a16:creationId xmlns:a16="http://schemas.microsoft.com/office/drawing/2014/main" id="{A1CAAA6B-8ECF-6EC8-DEDF-C67BFB3FED22}"/>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6A0E353-A19B-06ED-8A46-FC9630B76BDA}"/>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black background&#10;&#10;AI-generated content may be incorrect.">
            <a:extLst>
              <a:ext uri="{FF2B5EF4-FFF2-40B4-BE49-F238E27FC236}">
                <a16:creationId xmlns:a16="http://schemas.microsoft.com/office/drawing/2014/main" id="{46A228EF-7013-CF6D-60B8-CAF03796BAAE}"/>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8" name="TextBox 7">
            <a:extLst>
              <a:ext uri="{FF2B5EF4-FFF2-40B4-BE49-F238E27FC236}">
                <a16:creationId xmlns:a16="http://schemas.microsoft.com/office/drawing/2014/main" id="{A471EA73-395E-3403-11D8-B55E39545D26}"/>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3786897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traplin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sp>
        <p:nvSpPr>
          <p:cNvPr id="12" name="Text Placeholder 4">
            <a:extLst>
              <a:ext uri="{FF2B5EF4-FFF2-40B4-BE49-F238E27FC236}">
                <a16:creationId xmlns:a16="http://schemas.microsoft.com/office/drawing/2014/main" id="{C73A43E5-6C75-A668-384D-D45A329BF038}"/>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solidFill>
                  <a:schemeClr val="tx1">
                    <a:lumMod val="50000"/>
                    <a:lumOff val="50000"/>
                  </a:schemeClr>
                </a:solidFill>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cxnSp>
        <p:nvCxnSpPr>
          <p:cNvPr id="13" name="Straight Connector 12">
            <a:extLst>
              <a:ext uri="{FF2B5EF4-FFF2-40B4-BE49-F238E27FC236}">
                <a16:creationId xmlns:a16="http://schemas.microsoft.com/office/drawing/2014/main" id="{5FC78663-A0A3-25A8-8544-2B5D68424CE8}"/>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A blue text on a black background&#10;&#10;AI-generated content may be incorrect.">
            <a:extLst>
              <a:ext uri="{FF2B5EF4-FFF2-40B4-BE49-F238E27FC236}">
                <a16:creationId xmlns:a16="http://schemas.microsoft.com/office/drawing/2014/main" id="{141521D7-628E-FCC1-B57A-E615AEAA67D3}"/>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6" name="TextBox 5">
            <a:extLst>
              <a:ext uri="{FF2B5EF4-FFF2-40B4-BE49-F238E27FC236}">
                <a16:creationId xmlns:a16="http://schemas.microsoft.com/office/drawing/2014/main" id="{3A7A457C-147C-1B13-E978-823C2CF37BCE}"/>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3808337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830-459C-9943-916B-267225385829}"/>
              </a:ext>
            </a:extLst>
          </p:cNvPr>
          <p:cNvSpPr>
            <a:spLocks noGrp="1"/>
          </p:cNvSpPr>
          <p:nvPr>
            <p:ph type="title"/>
          </p:nvPr>
        </p:nvSpPr>
        <p:spPr>
          <a:xfrm>
            <a:off x="838200" y="365125"/>
            <a:ext cx="10515600" cy="963613"/>
          </a:xfrm>
        </p:spPr>
        <p:txBody>
          <a:bodyPr/>
          <a:lstStyle>
            <a:lvl1pPr>
              <a:defRPr>
                <a:solidFill>
                  <a:srgbClr val="F564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398575-AD8C-D542-9C32-93F60466C22C}"/>
              </a:ext>
            </a:extLst>
          </p:cNvPr>
          <p:cNvSpPr>
            <a:spLocks noGrp="1"/>
          </p:cNvSpPr>
          <p:nvPr>
            <p:ph idx="1"/>
          </p:nvPr>
        </p:nvSpPr>
        <p:spPr>
          <a:xfrm>
            <a:off x="838200" y="1528762"/>
            <a:ext cx="10515600" cy="4814887"/>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56A6F8-B18D-B346-90EF-0138152BA547}"/>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60454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984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Section Title">
    <p:bg>
      <p:bgPr>
        <a:solidFill>
          <a:srgbClr val="2E1A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036D-938F-594E-89DA-FA48AB7099E0}"/>
              </a:ext>
            </a:extLst>
          </p:cNvPr>
          <p:cNvSpPr>
            <a:spLocks noGrp="1"/>
          </p:cNvSpPr>
          <p:nvPr>
            <p:ph type="ctrTitle" hasCustomPrompt="1"/>
          </p:nvPr>
        </p:nvSpPr>
        <p:spPr>
          <a:xfrm>
            <a:off x="640080" y="2807048"/>
            <a:ext cx="10027920" cy="1343024"/>
          </a:xfrm>
        </p:spPr>
        <p:txBody>
          <a:bodyPr anchor="b">
            <a:normAutofit/>
          </a:bodyPr>
          <a:lstStyle>
            <a:lvl1pPr algn="l">
              <a:defRPr sz="5400">
                <a:solidFill>
                  <a:schemeClr val="bg1"/>
                </a:solidFill>
              </a:defRPr>
            </a:lvl1pPr>
          </a:lstStyle>
          <a:p>
            <a:r>
              <a:rPr lang="en-US"/>
              <a:t>Click To Edit Slide Title</a:t>
            </a:r>
          </a:p>
        </p:txBody>
      </p:sp>
      <p:sp>
        <p:nvSpPr>
          <p:cNvPr id="3" name="Subtitle 2">
            <a:extLst>
              <a:ext uri="{FF2B5EF4-FFF2-40B4-BE49-F238E27FC236}">
                <a16:creationId xmlns:a16="http://schemas.microsoft.com/office/drawing/2014/main" id="{678C8693-0509-D348-8276-89C92AD34B30}"/>
              </a:ext>
            </a:extLst>
          </p:cNvPr>
          <p:cNvSpPr>
            <a:spLocks noGrp="1"/>
          </p:cNvSpPr>
          <p:nvPr>
            <p:ph type="subTitle" idx="1" hasCustomPrompt="1"/>
          </p:nvPr>
        </p:nvSpPr>
        <p:spPr>
          <a:xfrm>
            <a:off x="640080" y="4545153"/>
            <a:ext cx="6509524"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text</a:t>
            </a:r>
          </a:p>
          <a:p>
            <a:r>
              <a:rPr lang="en-US"/>
              <a:t>Month 00, 2020</a:t>
            </a:r>
          </a:p>
        </p:txBody>
      </p:sp>
      <p:sp>
        <p:nvSpPr>
          <p:cNvPr id="6" name="object 13">
            <a:extLst>
              <a:ext uri="{FF2B5EF4-FFF2-40B4-BE49-F238E27FC236}">
                <a16:creationId xmlns:a16="http://schemas.microsoft.com/office/drawing/2014/main" id="{DF6AB4AD-90C5-754B-B078-A8676ECD0FAE}"/>
              </a:ext>
            </a:extLst>
          </p:cNvPr>
          <p:cNvSpPr/>
          <p:nvPr userDrawn="1"/>
        </p:nvSpPr>
        <p:spPr>
          <a:xfrm>
            <a:off x="0" y="4326836"/>
            <a:ext cx="10668000" cy="328613"/>
          </a:xfrm>
          <a:custGeom>
            <a:avLst/>
            <a:gdLst/>
            <a:ahLst/>
            <a:cxnLst/>
            <a:rect l="l" t="t" r="r" b="b"/>
            <a:pathLst>
              <a:path w="1305559">
                <a:moveTo>
                  <a:pt x="0" y="0"/>
                </a:moveTo>
                <a:lnTo>
                  <a:pt x="1304988" y="0"/>
                </a:lnTo>
              </a:path>
            </a:pathLst>
          </a:custGeom>
          <a:ln w="51498">
            <a:solidFill>
              <a:srgbClr val="F26834"/>
            </a:solidFill>
          </a:ln>
        </p:spPr>
        <p:txBody>
          <a:bodyPr lIns="0" tIns="0" rIns="0" bIns="0"/>
          <a:lstStyle/>
          <a:p>
            <a:pPr defTabSz="571460">
              <a:defRPr/>
            </a:pPr>
            <a:endParaRPr sz="1125">
              <a:solidFill>
                <a:prstClr val="black"/>
              </a:solidFill>
              <a:latin typeface="Calibri"/>
            </a:endParaRPr>
          </a:p>
        </p:txBody>
      </p:sp>
      <p:sp>
        <p:nvSpPr>
          <p:cNvPr id="9" name="Slide Number Placeholder 5">
            <a:extLst>
              <a:ext uri="{FF2B5EF4-FFF2-40B4-BE49-F238E27FC236}">
                <a16:creationId xmlns:a16="http://schemas.microsoft.com/office/drawing/2014/main" id="{DCF7AD25-2057-DC45-9436-A9835C8A6AB3}"/>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22259670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4247-8A9A-0143-A91A-8BE93960DCE3}"/>
              </a:ext>
            </a:extLst>
          </p:cNvPr>
          <p:cNvSpPr>
            <a:spLocks noGrp="1"/>
          </p:cNvSpPr>
          <p:nvPr>
            <p:ph type="title"/>
          </p:nvPr>
        </p:nvSpPr>
        <p:spPr>
          <a:xfrm>
            <a:off x="838200" y="365125"/>
            <a:ext cx="10515600" cy="777875"/>
          </a:xfrm>
        </p:spPr>
        <p:txBody>
          <a:bodyPr/>
          <a:lstStyle>
            <a:lvl1pPr>
              <a:defRPr>
                <a:solidFill>
                  <a:srgbClr val="F564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027711E-38AF-F64A-B954-08E3DB7834C9}"/>
              </a:ext>
            </a:extLst>
          </p:cNvPr>
          <p:cNvSpPr>
            <a:spLocks noGrp="1"/>
          </p:cNvSpPr>
          <p:nvPr>
            <p:ph sz="half" idx="1"/>
          </p:nvPr>
        </p:nvSpPr>
        <p:spPr>
          <a:xfrm>
            <a:off x="838200" y="1285874"/>
            <a:ext cx="5181600" cy="505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3CBC1B-4D7B-AD47-BBEC-E4C5CBB9CB4D}"/>
              </a:ext>
            </a:extLst>
          </p:cNvPr>
          <p:cNvSpPr>
            <a:spLocks noGrp="1"/>
          </p:cNvSpPr>
          <p:nvPr>
            <p:ph sz="half" idx="2"/>
          </p:nvPr>
        </p:nvSpPr>
        <p:spPr>
          <a:xfrm>
            <a:off x="6172200" y="1285875"/>
            <a:ext cx="5181600" cy="5057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5D5635E-00C5-2946-9618-78A4F932CAFA}"/>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665686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Section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31C-8035-7C47-BB0F-3682B4DA1CD9}"/>
              </a:ext>
            </a:extLst>
          </p:cNvPr>
          <p:cNvSpPr>
            <a:spLocks noGrp="1"/>
          </p:cNvSpPr>
          <p:nvPr>
            <p:ph type="title"/>
          </p:nvPr>
        </p:nvSpPr>
        <p:spPr>
          <a:xfrm>
            <a:off x="838200" y="365126"/>
            <a:ext cx="10515600" cy="763588"/>
          </a:xfrm>
        </p:spPr>
        <p:txBody>
          <a:bodyPr/>
          <a:lstStyle>
            <a:lvl1pPr>
              <a:defRPr>
                <a:solidFill>
                  <a:srgbClr val="F56400"/>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CDE18C61-FE8D-9B43-95D4-C279B435A045}"/>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097063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W@C_Section Slide Purple">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957658-BEFF-124B-8AF8-3411132D7D4D}"/>
              </a:ext>
            </a:extLst>
          </p:cNvPr>
          <p:cNvSpPr>
            <a:spLocks noGrp="1"/>
          </p:cNvSpPr>
          <p:nvPr>
            <p:ph type="ctrTitle" hasCustomPrompt="1"/>
          </p:nvPr>
        </p:nvSpPr>
        <p:spPr>
          <a:xfrm>
            <a:off x="640080" y="2807048"/>
            <a:ext cx="10027920" cy="1343024"/>
          </a:xfrm>
        </p:spPr>
        <p:txBody>
          <a:bodyPr anchor="b">
            <a:normAutofit/>
          </a:bodyPr>
          <a:lstStyle>
            <a:lvl1pPr algn="l">
              <a:defRPr sz="4800">
                <a:solidFill>
                  <a:schemeClr val="tx1"/>
                </a:solidFill>
              </a:defRPr>
            </a:lvl1pPr>
          </a:lstStyle>
          <a:p>
            <a:r>
              <a:rPr lang="en-US"/>
              <a:t>Click To Edit Slide Title</a:t>
            </a:r>
          </a:p>
        </p:txBody>
      </p:sp>
      <p:sp>
        <p:nvSpPr>
          <p:cNvPr id="12" name="Subtitle 2">
            <a:extLst>
              <a:ext uri="{FF2B5EF4-FFF2-40B4-BE49-F238E27FC236}">
                <a16:creationId xmlns:a16="http://schemas.microsoft.com/office/drawing/2014/main" id="{21ED509F-90B6-E74C-9F8B-F5C9F61452B4}"/>
              </a:ext>
            </a:extLst>
          </p:cNvPr>
          <p:cNvSpPr>
            <a:spLocks noGrp="1"/>
          </p:cNvSpPr>
          <p:nvPr>
            <p:ph type="subTitle" idx="1" hasCustomPrompt="1"/>
          </p:nvPr>
        </p:nvSpPr>
        <p:spPr>
          <a:xfrm>
            <a:off x="640080" y="4545153"/>
            <a:ext cx="6509524" cy="1655762"/>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text</a:t>
            </a:r>
          </a:p>
        </p:txBody>
      </p:sp>
      <p:sp>
        <p:nvSpPr>
          <p:cNvPr id="13" name="object 13">
            <a:extLst>
              <a:ext uri="{FF2B5EF4-FFF2-40B4-BE49-F238E27FC236}">
                <a16:creationId xmlns:a16="http://schemas.microsoft.com/office/drawing/2014/main" id="{AB024F6F-A058-8E4A-8056-2F9B86C9C6A8}"/>
              </a:ext>
            </a:extLst>
          </p:cNvPr>
          <p:cNvSpPr/>
          <p:nvPr/>
        </p:nvSpPr>
        <p:spPr>
          <a:xfrm>
            <a:off x="0" y="4326836"/>
            <a:ext cx="10668000" cy="328613"/>
          </a:xfrm>
          <a:custGeom>
            <a:avLst/>
            <a:gdLst/>
            <a:ahLst/>
            <a:cxnLst/>
            <a:rect l="l" t="t" r="r" b="b"/>
            <a:pathLst>
              <a:path w="1305559">
                <a:moveTo>
                  <a:pt x="0" y="0"/>
                </a:moveTo>
                <a:lnTo>
                  <a:pt x="1304988" y="0"/>
                </a:lnTo>
              </a:path>
            </a:pathLst>
          </a:custGeom>
          <a:ln w="51498">
            <a:solidFill>
              <a:schemeClr val="accent1"/>
            </a:solidFill>
          </a:ln>
        </p:spPr>
        <p:txBody>
          <a:bodyPr lIns="0" tIns="0" rIns="0" bIns="0"/>
          <a:lstStyle/>
          <a:p>
            <a:pPr defTabSz="571460">
              <a:defRPr/>
            </a:pPr>
            <a:endParaRPr sz="1125">
              <a:solidFill>
                <a:prstClr val="black"/>
              </a:solidFill>
              <a:latin typeface="Calibri"/>
            </a:endParaRPr>
          </a:p>
        </p:txBody>
      </p:sp>
      <p:pic>
        <p:nvPicPr>
          <p:cNvPr id="7" name="Picture 6" descr="A black and white logo&#10;&#10;Description automatically generated">
            <a:extLst>
              <a:ext uri="{FF2B5EF4-FFF2-40B4-BE49-F238E27FC236}">
                <a16:creationId xmlns:a16="http://schemas.microsoft.com/office/drawing/2014/main" id="{1DC3C738-BEAD-C4A5-EDE5-C0E175BB0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977" y="5907551"/>
            <a:ext cx="3088340" cy="953710"/>
          </a:xfrm>
          <a:prstGeom prst="rect">
            <a:avLst/>
          </a:prstGeom>
        </p:spPr>
      </p:pic>
    </p:spTree>
    <p:extLst>
      <p:ext uri="{BB962C8B-B14F-4D97-AF65-F5344CB8AC3E}">
        <p14:creationId xmlns:p14="http://schemas.microsoft.com/office/powerpoint/2010/main" val="1314124205"/>
      </p:ext>
    </p:extLst>
  </p:cSld>
  <p:clrMapOvr>
    <a:overrideClrMapping bg1="dk1" tx1="lt1" bg2="dk2" tx2="lt2" accent1="accent1" accent2="accent2" accent3="accent3" accent4="accent4" accent5="accent5" accent6="accent6" hlink="hlink" folHlink="folHlink"/>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 Strap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31C-8035-7C47-BB0F-3682B4DA1CD9}"/>
              </a:ext>
            </a:extLst>
          </p:cNvPr>
          <p:cNvSpPr>
            <a:spLocks noGrp="1"/>
          </p:cNvSpPr>
          <p:nvPr>
            <p:ph type="title"/>
          </p:nvPr>
        </p:nvSpPr>
        <p:spPr>
          <a:xfrm>
            <a:off x="838200" y="365126"/>
            <a:ext cx="10515600" cy="763588"/>
          </a:xfrm>
        </p:spPr>
        <p:txBody>
          <a:bodyPr>
            <a:normAutofit/>
          </a:bodyPr>
          <a:lstStyle>
            <a:lvl1pPr>
              <a:defRPr sz="3200">
                <a:solidFill>
                  <a:srgbClr val="F56400"/>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ACA935A-4DF3-F57A-B642-A0A9D3D71360}"/>
              </a:ext>
            </a:extLst>
          </p:cNvPr>
          <p:cNvSpPr>
            <a:spLocks noGrp="1"/>
          </p:cNvSpPr>
          <p:nvPr>
            <p:ph type="sldNum" sz="quarter" idx="12"/>
          </p:nvPr>
        </p:nvSpPr>
        <p:spPr>
          <a:xfrm>
            <a:off x="9108440" y="6478270"/>
            <a:ext cx="2743200" cy="365125"/>
          </a:xfrm>
        </p:spPr>
        <p:txBody>
          <a:bodyPr anchor="ctr">
            <a:normAutofit/>
          </a:bodyPr>
          <a:lstStyle>
            <a:lvl1pPr algn="r">
              <a:defRPr sz="1200">
                <a:solidFill>
                  <a:schemeClr val="bg1"/>
                </a:solidFill>
              </a:defRPr>
            </a:lvl1pPr>
          </a:lstStyle>
          <a:p>
            <a:pPr>
              <a:spcAft>
                <a:spcPts val="600"/>
              </a:spcAft>
            </a:pPr>
            <a:r>
              <a:rPr lang="en-US"/>
              <a:t>WORKDAY@CLEMSON   </a:t>
            </a:r>
            <a:fld id="{BF99A7A3-8E20-DA41-A377-664D90E15AAA}" type="slidenum">
              <a:rPr lang="en-US" smtClean="0"/>
              <a:pPr>
                <a:spcAft>
                  <a:spcPts val="600"/>
                </a:spcAft>
              </a:pPr>
              <a:t>‹#›</a:t>
            </a:fld>
            <a:endParaRPr lang="en-US"/>
          </a:p>
        </p:txBody>
      </p:sp>
      <p:sp>
        <p:nvSpPr>
          <p:cNvPr id="5" name="Text Placeholder 4">
            <a:extLst>
              <a:ext uri="{FF2B5EF4-FFF2-40B4-BE49-F238E27FC236}">
                <a16:creationId xmlns:a16="http://schemas.microsoft.com/office/drawing/2014/main" id="{C959818B-5A89-118C-5ED5-E0B3421D4C55}"/>
              </a:ext>
            </a:extLst>
          </p:cNvPr>
          <p:cNvSpPr>
            <a:spLocks noGrp="1"/>
          </p:cNvSpPr>
          <p:nvPr>
            <p:ph type="body" sz="quarter" idx="13"/>
          </p:nvPr>
        </p:nvSpPr>
        <p:spPr>
          <a:xfrm>
            <a:off x="838200" y="1128714"/>
            <a:ext cx="10515600" cy="653802"/>
          </a:xfrm>
        </p:spPr>
        <p:txBody>
          <a:bodyPr>
            <a:normAutofit/>
          </a:bodyPr>
          <a:lstStyle>
            <a:lvl1pPr marL="0" indent="0">
              <a:buNone/>
              <a:defRPr sz="1600">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50455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09100559"/>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234989"/>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3706702"/>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839511"/>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16707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67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43190944"/>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05544"/>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9436"/>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3938309975"/>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3144164875"/>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1440326282"/>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0" i="0">
                <a:latin typeface="IBM Plex Sans" panose="020B050305020300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70957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15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16374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893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1727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32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297210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59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65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436501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1089795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122867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5923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70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534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6161574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5.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dirty="0"/>
              <a:t>HR.UFL.EDU   |   903 W University Ave. Gainesville, FL 32601-5117   |  (352) 392-2477</a:t>
            </a:r>
          </a:p>
        </p:txBody>
      </p:sp>
    </p:spTree>
    <p:extLst>
      <p:ext uri="{BB962C8B-B14F-4D97-AF65-F5344CB8AC3E}">
        <p14:creationId xmlns:p14="http://schemas.microsoft.com/office/powerpoint/2010/main" val="4278511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609599" y="1828800"/>
            <a:ext cx="10972801"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8367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3200" b="1" kern="1200">
          <a:solidFill>
            <a:schemeClr val="tx1"/>
          </a:solidFill>
          <a:latin typeface="Source Serif 4 SemiBold" panose="02040603050405020204" pitchFamily="18" charset="0"/>
          <a:ea typeface="Source Serif 4 SemiBold" panose="0204060305040502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rgbClr val="4D4D4D"/>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rgbClr val="4D4D4D"/>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rgbClr val="4D4D4D"/>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4D4D4D"/>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4D4D4D"/>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p15:clr>
            <a:srgbClr val="F26B43"/>
          </p15:clr>
        </p15:guide>
        <p15:guide id="2" pos="384">
          <p15:clr>
            <a:srgbClr val="F26B43"/>
          </p15:clr>
        </p15:guide>
        <p15:guide id="3" pos="7296">
          <p15:clr>
            <a:srgbClr val="F26B43"/>
          </p15:clr>
        </p15:guide>
        <p15:guide id="4" orient="horz" pos="336">
          <p15:clr>
            <a:srgbClr val="F26B43"/>
          </p15:clr>
        </p15:guide>
        <p15:guide id="5" orient="horz" pos="1152">
          <p15:clr>
            <a:srgbClr val="F26B43"/>
          </p15:clr>
        </p15:guide>
        <p15:guide id="6"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609599" y="1828800"/>
            <a:ext cx="10972801"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3587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ftr="0"/>
  <p:txStyles>
    <p:titleStyle>
      <a:lvl1pPr algn="l" defTabSz="914400" rtl="0" eaLnBrk="1" latinLnBrk="0" hangingPunct="1">
        <a:lnSpc>
          <a:spcPct val="90000"/>
        </a:lnSpc>
        <a:spcBef>
          <a:spcPct val="0"/>
        </a:spcBef>
        <a:buNone/>
        <a:defRPr sz="3200" b="1" kern="1200">
          <a:solidFill>
            <a:schemeClr val="tx2"/>
          </a:solidFill>
          <a:latin typeface="Source Serif 4 SemiBold" panose="02040603050405020204" pitchFamily="18" charset="0"/>
          <a:ea typeface="Source Serif 4 SemiBold" panose="0204060305040502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p15:clr>
            <a:srgbClr val="F26B43"/>
          </p15:clr>
        </p15:guide>
        <p15:guide id="2" pos="384">
          <p15:clr>
            <a:srgbClr val="F26B43"/>
          </p15:clr>
        </p15:guide>
        <p15:guide id="3" pos="7296">
          <p15:clr>
            <a:srgbClr val="F26B43"/>
          </p15:clr>
        </p15:guide>
        <p15:guide id="4" orient="horz" pos="336">
          <p15:clr>
            <a:srgbClr val="F26B43"/>
          </p15:clr>
        </p15:guide>
        <p15:guide id="5" orient="horz" pos="1152">
          <p15:clr>
            <a:srgbClr val="F26B43"/>
          </p15:clr>
        </p15:guide>
        <p15:guide id="6"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a:t>HR.UFL.EDU   |   903 W University Ave. Gainesville, FL 32601-5117   |  (352) 392-2477</a:t>
            </a:r>
          </a:p>
        </p:txBody>
      </p:sp>
    </p:spTree>
    <p:extLst>
      <p:ext uri="{BB962C8B-B14F-4D97-AF65-F5344CB8AC3E}">
        <p14:creationId xmlns:p14="http://schemas.microsoft.com/office/powerpoint/2010/main" val="204707885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b="0" i="0">
                <a:solidFill>
                  <a:schemeClr val="accent3"/>
                </a:solidFill>
                <a:latin typeface="IBM Plex Sans" panose="020B0503050203000203" pitchFamily="34" charset="0"/>
              </a:defRPr>
            </a:lvl1pPr>
          </a:lstStyle>
          <a:p>
            <a:r>
              <a:rPr lang="en-US" dirty="0"/>
              <a:t>HR.UFL.EDU   |   903 W University Ave. Gainesville, FL 32601-5117   |  (352) 392-2477</a:t>
            </a:r>
          </a:p>
        </p:txBody>
      </p:sp>
    </p:spTree>
    <p:extLst>
      <p:ext uri="{BB962C8B-B14F-4D97-AF65-F5344CB8AC3E}">
        <p14:creationId xmlns:p14="http://schemas.microsoft.com/office/powerpoint/2010/main" val="117967032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b="0" i="0" kern="1200">
          <a:solidFill>
            <a:schemeClr val="tx1"/>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D4D4D"/>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D4D4D"/>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D4D4D"/>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D4D4D"/>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D4D4D"/>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hyperlink" Target="mailto:ICS@hr.ufl.edu" TargetMode="External"/><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26.jpg"/><Relationship Id="rId5" Type="http://schemas.openxmlformats.org/officeDocument/2006/relationships/hyperlink" Target="https://admin.hr.ufl.edu/hiring/employment-visa-sponsorship/employment-based-permanent-residency/" TargetMode="External"/><Relationship Id="rId4" Type="http://schemas.openxmlformats.org/officeDocument/2006/relationships/hyperlink" Target="mailto:talent@hr.ufl.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radcatalog.ufl.edu/graduate/regulations/#courses:~:text=REGISTRATION%20REQUIREMENTS" TargetMode="External"/><Relationship Id="rId7" Type="http://schemas.openxmlformats.org/officeDocument/2006/relationships/hyperlink" Target="https://catalog.ufl.edu/UGRD/dates-deadlines/2026-202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grad.ufl.edu/contact-us/" TargetMode="External"/><Relationship Id="rId5" Type="http://schemas.openxmlformats.org/officeDocument/2006/relationships/hyperlink" Target="https://gradcatalog.ufl.edu/graduate/" TargetMode="External"/><Relationship Id="rId4" Type="http://schemas.openxmlformats.org/officeDocument/2006/relationships/hyperlink" Target="https://reporting.it.ufl.edu/ibmcognos/bi/?perspective=authoring&amp;id=i14432E4208664B70BD9DD25858210343&amp;objRef=i14432E4208664B70BD9DD25858210343&amp;action=run&amp;format=spreadsheetML&amp;cmPropStr=%7B%22id%22%3A%22i14432E4208664B70BD9DD25858210343%22%2C%22type%22%3A%22report%22%2C%22defaultName%22%3A%22Current%20Student%20Employee%20Without%20Registration%22%2C%22permissions%22%3A%5B%22execute%22%2C%22read%22%2C%22traverse%22%5D%7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7F4DA1-8255-79A0-B2E2-9762777642DC}"/>
              </a:ext>
            </a:extLst>
          </p:cNvPr>
          <p:cNvSpPr>
            <a:spLocks noGrp="1"/>
          </p:cNvSpPr>
          <p:nvPr>
            <p:ph type="ctrTitle"/>
          </p:nvPr>
        </p:nvSpPr>
        <p:spPr>
          <a:xfrm>
            <a:off x="477981" y="1122363"/>
            <a:ext cx="5904712" cy="3204134"/>
          </a:xfrm>
        </p:spPr>
        <p:txBody>
          <a:bodyPr anchor="b">
            <a:normAutofit/>
          </a:bodyPr>
          <a:lstStyle/>
          <a:p>
            <a:r>
              <a:rPr lang="en-US" sz="7200" dirty="0">
                <a:latin typeface="IBM Plex Sans" panose="020B0503050203000203" pitchFamily="34" charset="0"/>
              </a:rPr>
              <a:t>UFHR Forum</a:t>
            </a:r>
          </a:p>
        </p:txBody>
      </p:sp>
      <p:sp>
        <p:nvSpPr>
          <p:cNvPr id="3" name="Subtitle 2">
            <a:extLst>
              <a:ext uri="{FF2B5EF4-FFF2-40B4-BE49-F238E27FC236}">
                <a16:creationId xmlns:a16="http://schemas.microsoft.com/office/drawing/2014/main" id="{832B6F11-5E3C-4CED-C8D4-1F83797EB222}"/>
              </a:ext>
            </a:extLst>
          </p:cNvPr>
          <p:cNvSpPr>
            <a:spLocks noGrp="1"/>
          </p:cNvSpPr>
          <p:nvPr>
            <p:ph type="subTitle" idx="1"/>
          </p:nvPr>
        </p:nvSpPr>
        <p:spPr>
          <a:xfrm>
            <a:off x="477980" y="4872923"/>
            <a:ext cx="4023359" cy="726192"/>
          </a:xfrm>
        </p:spPr>
        <p:txBody>
          <a:bodyPr>
            <a:normAutofit/>
          </a:bodyPr>
          <a:lstStyle/>
          <a:p>
            <a:r>
              <a:rPr lang="en-US" sz="3200" dirty="0">
                <a:solidFill>
                  <a:schemeClr val="accent2"/>
                </a:solidFill>
                <a:latin typeface="IBM Plex Sans" panose="020B0503050203000203" pitchFamily="34" charset="0"/>
              </a:rPr>
              <a:t>May 6, 2026</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AE230394-C32C-D8AD-05A9-972B2AB5B321}"/>
              </a:ext>
            </a:extLst>
          </p:cNvPr>
          <p:cNvSpPr>
            <a:spLocks noGrp="1"/>
          </p:cNvSpPr>
          <p:nvPr>
            <p:ph type="dt" sz="half" idx="4294967295"/>
          </p:nvPr>
        </p:nvSpPr>
        <p:spPr>
          <a:xfrm>
            <a:off x="477980" y="5735637"/>
            <a:ext cx="4943780" cy="985838"/>
          </a:xfrm>
        </p:spPr>
        <p:txBody>
          <a:bodyPr>
            <a:normAutofit/>
          </a:bodyPr>
          <a:lstStyle/>
          <a:p>
            <a:pPr algn="l">
              <a:lnSpc>
                <a:spcPct val="90000"/>
              </a:lnSpc>
              <a:spcAft>
                <a:spcPts val="600"/>
              </a:spcAft>
            </a:pPr>
            <a:r>
              <a:rPr lang="en-US" sz="1600" dirty="0">
                <a:solidFill>
                  <a:schemeClr val="tx1"/>
                </a:solidFill>
                <a:latin typeface="IBM Plex Sans" panose="020B0503050203000203" pitchFamily="34" charset="0"/>
              </a:rPr>
              <a:t>903 W University Ave. Gainesville, FL 32601-5117 </a:t>
            </a:r>
            <a:br>
              <a:rPr lang="en-US" sz="1600" dirty="0">
                <a:solidFill>
                  <a:schemeClr val="tx1"/>
                </a:solidFill>
                <a:latin typeface="IBM Plex Sans" panose="020B0503050203000203" pitchFamily="34" charset="0"/>
              </a:rPr>
            </a:br>
            <a:r>
              <a:rPr lang="en-US" sz="1600" dirty="0">
                <a:solidFill>
                  <a:schemeClr val="tx1"/>
                </a:solidFill>
                <a:latin typeface="IBM Plex Sans" panose="020B0503050203000203" pitchFamily="34" charset="0"/>
              </a:rPr>
              <a:t>HR.UFL.EDU   |  (352) 392-2477</a:t>
            </a:r>
          </a:p>
        </p:txBody>
      </p:sp>
      <p:pic>
        <p:nvPicPr>
          <p:cNvPr id="5" name="Picture 4">
            <a:extLst>
              <a:ext uri="{FF2B5EF4-FFF2-40B4-BE49-F238E27FC236}">
                <a16:creationId xmlns:a16="http://schemas.microsoft.com/office/drawing/2014/main" id="{93D4A966-87B9-602B-DF27-1FB3559ECD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2220633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D132ED-94FF-D887-2150-C8711B3A2A91}"/>
              </a:ext>
              <a:ext uri="{C183D7F6-B498-43B3-948B-1728B52AA6E4}">
                <adec:decorative xmlns:adec="http://schemas.microsoft.com/office/drawing/2017/decorative" val="1"/>
              </a:ext>
            </a:extLst>
          </p:cNvPr>
          <p:cNvSpPr/>
          <p:nvPr/>
        </p:nvSpPr>
        <p:spPr>
          <a:xfrm>
            <a:off x="0" y="0"/>
            <a:ext cx="5756842"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55CEA8-8D36-ECED-D72F-B41D1261B251}"/>
              </a:ext>
            </a:extLst>
          </p:cNvPr>
          <p:cNvPicPr>
            <a:picLocks noChangeAspect="1"/>
          </p:cNvPicPr>
          <p:nvPr/>
        </p:nvPicPr>
        <p:blipFill>
          <a:blip r:embed="rId3"/>
          <a:stretch>
            <a:fillRect/>
          </a:stretch>
        </p:blipFill>
        <p:spPr>
          <a:xfrm>
            <a:off x="6014224" y="2158080"/>
            <a:ext cx="5321047" cy="4628467"/>
          </a:xfrm>
          <a:prstGeom prst="rect">
            <a:avLst/>
          </a:prstGeom>
        </p:spPr>
      </p:pic>
      <p:pic>
        <p:nvPicPr>
          <p:cNvPr id="5" name="Picture 4">
            <a:extLst>
              <a:ext uri="{FF2B5EF4-FFF2-40B4-BE49-F238E27FC236}">
                <a16:creationId xmlns:a16="http://schemas.microsoft.com/office/drawing/2014/main" id="{619BA8A8-93BE-2BC6-309D-32DADC2B4FDA}"/>
              </a:ext>
            </a:extLst>
          </p:cNvPr>
          <p:cNvPicPr>
            <a:picLocks noChangeAspect="1"/>
          </p:cNvPicPr>
          <p:nvPr/>
        </p:nvPicPr>
        <p:blipFill>
          <a:blip r:embed="rId4"/>
          <a:stretch>
            <a:fillRect/>
          </a:stretch>
        </p:blipFill>
        <p:spPr>
          <a:xfrm>
            <a:off x="6014224" y="253437"/>
            <a:ext cx="5206024" cy="1904643"/>
          </a:xfrm>
          <a:prstGeom prst="rect">
            <a:avLst/>
          </a:prstGeom>
        </p:spPr>
      </p:pic>
      <p:sp>
        <p:nvSpPr>
          <p:cNvPr id="9" name="TextBox 8">
            <a:extLst>
              <a:ext uri="{FF2B5EF4-FFF2-40B4-BE49-F238E27FC236}">
                <a16:creationId xmlns:a16="http://schemas.microsoft.com/office/drawing/2014/main" id="{2054F38E-9C64-694C-A8AB-16A781EFDDA4}"/>
              </a:ext>
            </a:extLst>
          </p:cNvPr>
          <p:cNvSpPr txBox="1"/>
          <p:nvPr/>
        </p:nvSpPr>
        <p:spPr>
          <a:xfrm>
            <a:off x="217897" y="135742"/>
            <a:ext cx="5340931" cy="6340197"/>
          </a:xfrm>
          <a:prstGeom prst="rect">
            <a:avLst/>
          </a:prstGeom>
          <a:noFill/>
        </p:spPr>
        <p:txBody>
          <a:bodyPr wrap="square">
            <a:spAutoFit/>
          </a:bodyPr>
          <a:lstStyle/>
          <a:p>
            <a:pPr marL="0" marR="0">
              <a:buNone/>
            </a:pPr>
            <a:r>
              <a:rPr lang="en-US" sz="4000" b="1" dirty="0">
                <a:solidFill>
                  <a:schemeClr val="bg1"/>
                </a:solidFill>
                <a:effectLst/>
                <a:latin typeface="IBM Plex Sans" panose="020B0503050203000203" pitchFamily="34" charset="0"/>
                <a:ea typeface="Calibri" panose="020F0502020204030204" pitchFamily="34" charset="0"/>
                <a:cs typeface="Calibri" panose="020F0502020204030204" pitchFamily="34" charset="0"/>
              </a:rPr>
              <a:t>Upcoming HCM </a:t>
            </a:r>
            <a:r>
              <a:rPr lang="en-US" sz="4000" b="1" dirty="0">
                <a:solidFill>
                  <a:schemeClr val="bg1"/>
                </a:solidFill>
                <a:latin typeface="IBM Plex Sans" panose="020B0503050203000203" pitchFamily="34" charset="0"/>
                <a:ea typeface="Calibri" panose="020F0502020204030204" pitchFamily="34" charset="0"/>
                <a:cs typeface="Calibri" panose="020F0502020204030204" pitchFamily="34" charset="0"/>
              </a:rPr>
              <a:t>Sessions</a:t>
            </a:r>
          </a:p>
          <a:p>
            <a:pPr marL="0" marR="0">
              <a:buNone/>
            </a:pPr>
            <a:endParaRPr lang="en-US" sz="2000" dirty="0">
              <a:solidFill>
                <a:schemeClr val="bg1"/>
              </a:solidFill>
              <a:effectLst/>
              <a:latin typeface="IBM Plex Sans" panose="020B0503050203000203" pitchFamily="34" charset="0"/>
              <a:ea typeface="Calibri" panose="020F0502020204030204" pitchFamily="34" charset="0"/>
              <a:cs typeface="Calibri" panose="020F0502020204030204" pitchFamily="34" charset="0"/>
            </a:endParaRPr>
          </a:p>
          <a:p>
            <a:pPr marL="0" marR="0">
              <a:buNone/>
            </a:pPr>
            <a:r>
              <a:rPr lang="en-US" dirty="0">
                <a:solidFill>
                  <a:schemeClr val="bg1"/>
                </a:solidFill>
                <a:effectLst/>
                <a:latin typeface="IBM Plex Sans" panose="020B0503050203000203" pitchFamily="34" charset="0"/>
                <a:ea typeface="Calibri" panose="020F0502020204030204" pitchFamily="34" charset="0"/>
                <a:cs typeface="Calibri" panose="020F0502020204030204" pitchFamily="34" charset="0"/>
              </a:rPr>
              <a:t>May 6, 2026</a:t>
            </a:r>
            <a:endParaRPr lang="en-US" dirty="0">
              <a:solidFill>
                <a:schemeClr val="bg1"/>
              </a:solidFill>
              <a:latin typeface="IBM Plex Sans" panose="020B0503050203000203" pitchFamily="34" charset="0"/>
              <a:ea typeface="Calibri" panose="020F0502020204030204" pitchFamily="34" charset="0"/>
              <a:cs typeface="Calibri" panose="020F0502020204030204" pitchFamily="34" charset="0"/>
            </a:endParaRPr>
          </a:p>
          <a:p>
            <a:pPr marL="0" marR="0">
              <a:buNone/>
            </a:pPr>
            <a:r>
              <a:rPr lang="en-US" b="1" dirty="0">
                <a:solidFill>
                  <a:schemeClr val="bg1"/>
                </a:solidFill>
                <a:effectLst/>
                <a:latin typeface="IBM Plex Sans" panose="020B0503050203000203" pitchFamily="34" charset="0"/>
                <a:ea typeface="Calibri" panose="020F0502020204030204" pitchFamily="34" charset="0"/>
                <a:cs typeface="Calibri" panose="020F0502020204030204" pitchFamily="34" charset="0"/>
              </a:rPr>
              <a:t>End-to-End Time Tracking: Time Entry to Manager Approval</a:t>
            </a:r>
          </a:p>
          <a:p>
            <a:pPr marL="0" marR="0">
              <a:buNone/>
            </a:pPr>
            <a:endParaRPr lang="en-US" b="1" dirty="0">
              <a:solidFill>
                <a:schemeClr val="bg1"/>
              </a:solidFill>
              <a:latin typeface="IBM Plex Sans" panose="020B0503050203000203" pitchFamily="34" charset="0"/>
              <a:ea typeface="Calibri" panose="020F0502020204030204" pitchFamily="34" charset="0"/>
              <a:cs typeface="Calibri" panose="020F0502020204030204" pitchFamily="34" charset="0"/>
            </a:endParaRPr>
          </a:p>
          <a:p>
            <a:r>
              <a:rPr lang="en-US" dirty="0">
                <a:solidFill>
                  <a:schemeClr val="bg1"/>
                </a:solidFill>
                <a:latin typeface="IBM Plex Sans" panose="020B0503050203000203" pitchFamily="34" charset="0"/>
              </a:rPr>
              <a:t>June 3, 2026 </a:t>
            </a:r>
          </a:p>
          <a:p>
            <a:r>
              <a:rPr lang="en-US" b="1" dirty="0">
                <a:solidFill>
                  <a:schemeClr val="bg1"/>
                </a:solidFill>
                <a:latin typeface="IBM Plex Sans" panose="020B0503050203000203" pitchFamily="34" charset="0"/>
              </a:rPr>
              <a:t>New Hire Benefits Enrollment &amp; Change Benefits Process</a:t>
            </a:r>
          </a:p>
          <a:p>
            <a:endParaRPr lang="en-US" b="1" dirty="0">
              <a:solidFill>
                <a:schemeClr val="bg1"/>
              </a:solidFill>
              <a:latin typeface="IBM Plex Sans" panose="020B0503050203000203" pitchFamily="34" charset="0"/>
            </a:endParaRPr>
          </a:p>
          <a:p>
            <a:r>
              <a:rPr lang="en-US" dirty="0">
                <a:solidFill>
                  <a:schemeClr val="bg1"/>
                </a:solidFill>
                <a:latin typeface="IBM Plex Sans" panose="020B0503050203000203" pitchFamily="34" charset="0"/>
              </a:rPr>
              <a:t>June 10, 2026 </a:t>
            </a:r>
          </a:p>
          <a:p>
            <a:r>
              <a:rPr lang="en-US" b="1" dirty="0">
                <a:solidFill>
                  <a:schemeClr val="bg1"/>
                </a:solidFill>
                <a:latin typeface="IBM Plex Sans" panose="020B0503050203000203" pitchFamily="34" charset="0"/>
              </a:rPr>
              <a:t>Navigating Time Off in Workday: Request to Approval</a:t>
            </a:r>
          </a:p>
          <a:p>
            <a:endParaRPr lang="en-US" b="1" dirty="0">
              <a:solidFill>
                <a:schemeClr val="bg1"/>
              </a:solidFill>
              <a:latin typeface="IBM Plex Sans" panose="020B0503050203000203" pitchFamily="34" charset="0"/>
            </a:endParaRPr>
          </a:p>
          <a:p>
            <a:r>
              <a:rPr lang="en-US" dirty="0">
                <a:solidFill>
                  <a:schemeClr val="bg1"/>
                </a:solidFill>
                <a:latin typeface="IBM Plex Sans" panose="020B0503050203000203" pitchFamily="34" charset="0"/>
              </a:rPr>
              <a:t>June 17, 2026</a:t>
            </a:r>
          </a:p>
          <a:p>
            <a:r>
              <a:rPr lang="en-US" b="1" dirty="0">
                <a:solidFill>
                  <a:schemeClr val="bg1"/>
                </a:solidFill>
                <a:latin typeface="IBM Plex Sans" panose="020B0503050203000203" pitchFamily="34" charset="0"/>
              </a:rPr>
              <a:t>Part 1: Hiring New Workers &amp; Onboarding Setup</a:t>
            </a:r>
            <a:endParaRPr lang="en-US" dirty="0">
              <a:solidFill>
                <a:schemeClr val="bg1"/>
              </a:solidFill>
              <a:latin typeface="IBM Plex Sans" panose="020B0503050203000203" pitchFamily="34" charset="0"/>
            </a:endParaRPr>
          </a:p>
          <a:p>
            <a:endParaRPr lang="en-US" dirty="0">
              <a:solidFill>
                <a:schemeClr val="bg1"/>
              </a:solidFill>
              <a:latin typeface="IBM Plex Sans" panose="020B0503050203000203" pitchFamily="34" charset="0"/>
            </a:endParaRPr>
          </a:p>
          <a:p>
            <a:r>
              <a:rPr lang="en-US" dirty="0">
                <a:solidFill>
                  <a:schemeClr val="bg1"/>
                </a:solidFill>
                <a:latin typeface="IBM Plex Sans" panose="020B0503050203000203" pitchFamily="34" charset="0"/>
              </a:rPr>
              <a:t>June 24, 2026</a:t>
            </a:r>
          </a:p>
          <a:p>
            <a:r>
              <a:rPr lang="en-US" b="1" dirty="0">
                <a:solidFill>
                  <a:schemeClr val="bg1"/>
                </a:solidFill>
                <a:latin typeface="IBM Plex Sans" panose="020B0503050203000203" pitchFamily="34" charset="0"/>
              </a:rPr>
              <a:t>Part 2: Onboarding for a New Hire </a:t>
            </a:r>
            <a:endParaRPr lang="en-US" dirty="0">
              <a:solidFill>
                <a:schemeClr val="bg1"/>
              </a:solidFill>
              <a:latin typeface="IBM Plex Sans" panose="020B0503050203000203" pitchFamily="34" charset="0"/>
            </a:endParaRPr>
          </a:p>
        </p:txBody>
      </p:sp>
    </p:spTree>
    <p:custDataLst>
      <p:tags r:id="rId1"/>
    </p:custDataLst>
    <p:extLst>
      <p:ext uri="{BB962C8B-B14F-4D97-AF65-F5344CB8AC3E}">
        <p14:creationId xmlns:p14="http://schemas.microsoft.com/office/powerpoint/2010/main" val="41213505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500CB-D800-2CA2-0011-2447C14BC4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6D71B5-35CF-7A55-3179-F604B147315F}"/>
              </a:ext>
            </a:extLst>
          </p:cNvPr>
          <p:cNvPicPr>
            <a:picLocks noChangeAspect="1"/>
          </p:cNvPicPr>
          <p:nvPr/>
        </p:nvPicPr>
        <p:blipFill>
          <a:blip r:embed="rId3"/>
          <a:stretch>
            <a:fillRect/>
          </a:stretch>
        </p:blipFill>
        <p:spPr>
          <a:xfrm>
            <a:off x="243369" y="162201"/>
            <a:ext cx="5852631" cy="3356763"/>
          </a:xfrm>
          <a:prstGeom prst="rect">
            <a:avLst/>
          </a:prstGeom>
        </p:spPr>
      </p:pic>
      <p:pic>
        <p:nvPicPr>
          <p:cNvPr id="9" name="Picture 8">
            <a:extLst>
              <a:ext uri="{FF2B5EF4-FFF2-40B4-BE49-F238E27FC236}">
                <a16:creationId xmlns:a16="http://schemas.microsoft.com/office/drawing/2014/main" id="{C39AFE1E-04DC-D906-6472-6759747B9AA9}"/>
              </a:ext>
            </a:extLst>
          </p:cNvPr>
          <p:cNvPicPr>
            <a:picLocks noChangeAspect="1"/>
          </p:cNvPicPr>
          <p:nvPr/>
        </p:nvPicPr>
        <p:blipFill>
          <a:blip r:embed="rId4"/>
          <a:stretch>
            <a:fillRect/>
          </a:stretch>
        </p:blipFill>
        <p:spPr>
          <a:xfrm>
            <a:off x="6232006" y="162201"/>
            <a:ext cx="5716625" cy="6210024"/>
          </a:xfrm>
          <a:prstGeom prst="rect">
            <a:avLst/>
          </a:prstGeom>
        </p:spPr>
      </p:pic>
      <p:pic>
        <p:nvPicPr>
          <p:cNvPr id="11" name="Picture 10">
            <a:extLst>
              <a:ext uri="{FF2B5EF4-FFF2-40B4-BE49-F238E27FC236}">
                <a16:creationId xmlns:a16="http://schemas.microsoft.com/office/drawing/2014/main" id="{3F59C26C-A088-8CF5-C61F-C3B10AA4F428}"/>
              </a:ext>
            </a:extLst>
          </p:cNvPr>
          <p:cNvPicPr>
            <a:picLocks noChangeAspect="1"/>
          </p:cNvPicPr>
          <p:nvPr/>
        </p:nvPicPr>
        <p:blipFill>
          <a:blip r:embed="rId5"/>
          <a:stretch>
            <a:fillRect/>
          </a:stretch>
        </p:blipFill>
        <p:spPr>
          <a:xfrm>
            <a:off x="433696" y="3501237"/>
            <a:ext cx="4548721" cy="3356763"/>
          </a:xfrm>
          <a:prstGeom prst="rect">
            <a:avLst/>
          </a:prstGeom>
        </p:spPr>
      </p:pic>
      <p:cxnSp>
        <p:nvCxnSpPr>
          <p:cNvPr id="13" name="Straight Connector 12">
            <a:extLst>
              <a:ext uri="{FF2B5EF4-FFF2-40B4-BE49-F238E27FC236}">
                <a16:creationId xmlns:a16="http://schemas.microsoft.com/office/drawing/2014/main" id="{CA522A07-881E-A319-7EB1-1153EE8DBC17}"/>
              </a:ext>
              <a:ext uri="{C183D7F6-B498-43B3-948B-1728B52AA6E4}">
                <adec:decorative xmlns:adec="http://schemas.microsoft.com/office/drawing/2017/decorative" val="1"/>
              </a:ext>
            </a:extLst>
          </p:cNvPr>
          <p:cNvCxnSpPr/>
          <p:nvPr/>
        </p:nvCxnSpPr>
        <p:spPr>
          <a:xfrm>
            <a:off x="6162675" y="247650"/>
            <a:ext cx="0" cy="640080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B5840F6-90D9-E91E-519F-5B0A2BD8C211}"/>
              </a:ext>
              <a:ext uri="{C183D7F6-B498-43B3-948B-1728B52AA6E4}">
                <adec:decorative xmlns:adec="http://schemas.microsoft.com/office/drawing/2017/decorative" val="1"/>
              </a:ext>
            </a:extLst>
          </p:cNvPr>
          <p:cNvCxnSpPr/>
          <p:nvPr/>
        </p:nvCxnSpPr>
        <p:spPr>
          <a:xfrm flipH="1">
            <a:off x="314325" y="3638550"/>
            <a:ext cx="565785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00807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844B-9F6C-DD2D-4837-36A34A6D7B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FD905C5-C5D4-D2BE-2E3D-83029F759F32}"/>
              </a:ext>
            </a:extLst>
          </p:cNvPr>
          <p:cNvPicPr>
            <a:picLocks noChangeAspect="1"/>
          </p:cNvPicPr>
          <p:nvPr/>
        </p:nvPicPr>
        <p:blipFill>
          <a:blip r:embed="rId3"/>
          <a:stretch>
            <a:fillRect/>
          </a:stretch>
        </p:blipFill>
        <p:spPr>
          <a:xfrm>
            <a:off x="399733" y="498285"/>
            <a:ext cx="5696267" cy="6102539"/>
          </a:xfrm>
          <a:prstGeom prst="rect">
            <a:avLst/>
          </a:prstGeom>
        </p:spPr>
      </p:pic>
      <p:pic>
        <p:nvPicPr>
          <p:cNvPr id="4" name="Picture 3">
            <a:extLst>
              <a:ext uri="{FF2B5EF4-FFF2-40B4-BE49-F238E27FC236}">
                <a16:creationId xmlns:a16="http://schemas.microsoft.com/office/drawing/2014/main" id="{B9FEC41B-4E63-0F5F-883E-162553F234CB}"/>
              </a:ext>
            </a:extLst>
          </p:cNvPr>
          <p:cNvPicPr>
            <a:picLocks noChangeAspect="1"/>
          </p:cNvPicPr>
          <p:nvPr/>
        </p:nvPicPr>
        <p:blipFill>
          <a:blip r:embed="rId4"/>
          <a:stretch>
            <a:fillRect/>
          </a:stretch>
        </p:blipFill>
        <p:spPr>
          <a:xfrm>
            <a:off x="6872603" y="190905"/>
            <a:ext cx="5057143" cy="6476190"/>
          </a:xfrm>
          <a:prstGeom prst="rect">
            <a:avLst/>
          </a:prstGeom>
        </p:spPr>
      </p:pic>
      <p:cxnSp>
        <p:nvCxnSpPr>
          <p:cNvPr id="7" name="Straight Connector 6">
            <a:extLst>
              <a:ext uri="{FF2B5EF4-FFF2-40B4-BE49-F238E27FC236}">
                <a16:creationId xmlns:a16="http://schemas.microsoft.com/office/drawing/2014/main" id="{9C243F7E-4C0D-7B8E-7684-1BEE2645CC0B}"/>
              </a:ext>
              <a:ext uri="{C183D7F6-B498-43B3-948B-1728B52AA6E4}">
                <adec:decorative xmlns:adec="http://schemas.microsoft.com/office/drawing/2017/decorative" val="1"/>
              </a:ext>
            </a:extLst>
          </p:cNvPr>
          <p:cNvCxnSpPr/>
          <p:nvPr/>
        </p:nvCxnSpPr>
        <p:spPr>
          <a:xfrm>
            <a:off x="6705600" y="314325"/>
            <a:ext cx="0" cy="62103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894291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e want to hear from you!">
            <a:extLst>
              <a:ext uri="{FF2B5EF4-FFF2-40B4-BE49-F238E27FC236}">
                <a16:creationId xmlns:a16="http://schemas.microsoft.com/office/drawing/2014/main" id="{7ACC653D-3BC7-2A25-D0BD-6EA5C987D706}"/>
              </a:ext>
            </a:extLst>
          </p:cNvPr>
          <p:cNvSpPr>
            <a:spLocks noGrp="1"/>
          </p:cNvSpPr>
          <p:nvPr>
            <p:ph type="title"/>
          </p:nvPr>
        </p:nvSpPr>
        <p:spPr>
          <a:xfrm>
            <a:off x="585842" y="285066"/>
            <a:ext cx="9300692" cy="1067186"/>
          </a:xfrm>
        </p:spPr>
        <p:txBody>
          <a:bodyPr/>
          <a:lstStyle/>
          <a:p>
            <a:r>
              <a:rPr lang="en-US" sz="4400" dirty="0">
                <a:latin typeface="IBM Plex Sans" panose="020B0503050203000203" pitchFamily="34" charset="0"/>
              </a:rPr>
              <a:t>Thank You</a:t>
            </a:r>
          </a:p>
        </p:txBody>
      </p:sp>
      <p:sp>
        <p:nvSpPr>
          <p:cNvPr id="9" name="Title 1" descr="We want to hear from you!">
            <a:extLst>
              <a:ext uri="{FF2B5EF4-FFF2-40B4-BE49-F238E27FC236}">
                <a16:creationId xmlns:a16="http://schemas.microsoft.com/office/drawing/2014/main" id="{B98C491A-5169-FB3C-A27A-B27558635EE8}"/>
              </a:ext>
            </a:extLst>
          </p:cNvPr>
          <p:cNvSpPr txBox="1">
            <a:spLocks/>
          </p:cNvSpPr>
          <p:nvPr/>
        </p:nvSpPr>
        <p:spPr>
          <a:xfrm>
            <a:off x="585842" y="1677269"/>
            <a:ext cx="11029215" cy="1067186"/>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800" b="1" kern="1200">
                <a:solidFill>
                  <a:schemeClr val="bg1">
                    <a:lumMod val="95000"/>
                  </a:schemeClr>
                </a:solidFill>
                <a:latin typeface="Source Serif 4 SemiBold" panose="02040603050405020204" pitchFamily="18" charset="0"/>
                <a:ea typeface="Source Serif 4 SemiBold" panose="02040603050405020204" pitchFamily="18" charset="0"/>
                <a:cs typeface="+mj-cs"/>
              </a:defRPr>
            </a:lvl1pPr>
          </a:lstStyle>
          <a:p>
            <a:pPr lvl="0">
              <a:defRPr/>
            </a:pPr>
            <a:r>
              <a:rPr kumimoji="0" lang="en-US" sz="2400" b="1" i="0" u="none" strike="noStrike" kern="1200" cap="none" spc="0" normalizeH="0" baseline="0" noProof="0" dirty="0">
                <a:ln>
                  <a:noFill/>
                </a:ln>
                <a:solidFill>
                  <a:srgbClr val="FFFFFF">
                    <a:lumMod val="95000"/>
                  </a:srgbClr>
                </a:solidFill>
                <a:effectLst/>
                <a:uLnTx/>
                <a:uFillTx/>
                <a:latin typeface="IBM Plex Sans"/>
                <a:cs typeface="+mj-cs"/>
              </a:rPr>
              <a:t>For more information, please visit the following resources on our Empowering UF website:</a:t>
            </a:r>
            <a:r>
              <a:rPr lang="en-US" sz="2400" dirty="0">
                <a:solidFill>
                  <a:srgbClr val="FFFFFF">
                    <a:lumMod val="95000"/>
                  </a:srgbClr>
                </a:solidFill>
                <a:latin typeface="IBM Plex Sans"/>
              </a:rPr>
              <a:t> https://empowering.ufl.edu/education/</a:t>
            </a:r>
            <a:endParaRPr kumimoji="0" lang="en-US" sz="2400" b="1" i="0" u="none" strike="noStrike" kern="1200" cap="none" spc="0" normalizeH="0" baseline="0" noProof="0" dirty="0">
              <a:ln>
                <a:noFill/>
              </a:ln>
              <a:solidFill>
                <a:srgbClr val="FFFFFF">
                  <a:lumMod val="95000"/>
                </a:srgbClr>
              </a:solidFill>
              <a:effectLst/>
              <a:uLnTx/>
              <a:uFillTx/>
              <a:latin typeface="IBM Plex Sans"/>
              <a:cs typeface="+mj-cs"/>
            </a:endParaRPr>
          </a:p>
        </p:txBody>
      </p:sp>
      <p:grpSp>
        <p:nvGrpSpPr>
          <p:cNvPr id="12" name="Group 11">
            <a:extLst>
              <a:ext uri="{FF2B5EF4-FFF2-40B4-BE49-F238E27FC236}">
                <a16:creationId xmlns:a16="http://schemas.microsoft.com/office/drawing/2014/main" id="{269AC5A9-E7FA-E389-65C3-C28CD9899F39}"/>
              </a:ext>
            </a:extLst>
          </p:cNvPr>
          <p:cNvGrpSpPr/>
          <p:nvPr/>
        </p:nvGrpSpPr>
        <p:grpSpPr>
          <a:xfrm>
            <a:off x="4293830" y="3242067"/>
            <a:ext cx="3346390" cy="2456710"/>
            <a:chOff x="4285339" y="2660269"/>
            <a:chExt cx="3346390" cy="2456710"/>
          </a:xfrm>
        </p:grpSpPr>
        <p:sp>
          <p:nvSpPr>
            <p:cNvPr id="7" name="TextBox 6" descr="Visit Our Website&#10;empowering.ufl.edu&#10;">
              <a:extLst>
                <a:ext uri="{FF2B5EF4-FFF2-40B4-BE49-F238E27FC236}">
                  <a16:creationId xmlns:a16="http://schemas.microsoft.com/office/drawing/2014/main" id="{14DD09C5-BFE0-8E7A-2E07-6ACFF87C3723}"/>
                </a:ext>
              </a:extLst>
            </p:cNvPr>
            <p:cNvSpPr txBox="1"/>
            <p:nvPr/>
          </p:nvSpPr>
          <p:spPr>
            <a:xfrm>
              <a:off x="4285339" y="4747647"/>
              <a:ext cx="334639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IBM Plex Sans"/>
                  <a:ea typeface="+mn-ea"/>
                  <a:cs typeface="+mn-cs"/>
                </a:rPr>
                <a:t>Education &amp; Resources</a:t>
              </a:r>
              <a:endParaRPr kumimoji="0" lang="en-US" sz="1800" b="0" i="1" u="none" strike="noStrike" kern="1200" cap="none" spc="0" normalizeH="0" baseline="0" noProof="0" dirty="0">
                <a:ln>
                  <a:noFill/>
                </a:ln>
                <a:solidFill>
                  <a:srgbClr val="FFFFFF"/>
                </a:solidFill>
                <a:effectLst/>
                <a:uLnTx/>
                <a:uFillTx/>
                <a:latin typeface="IBM Plex Sans"/>
                <a:ea typeface="+mn-ea"/>
                <a:cs typeface="+mn-cs"/>
              </a:endParaRPr>
            </a:p>
          </p:txBody>
        </p:sp>
        <p:pic>
          <p:nvPicPr>
            <p:cNvPr id="1026" name="Picture 2">
              <a:extLst>
                <a:ext uri="{FF2B5EF4-FFF2-40B4-BE49-F238E27FC236}">
                  <a16:creationId xmlns:a16="http://schemas.microsoft.com/office/drawing/2014/main" id="{AA71F065-672E-3B1D-0401-F467108D9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987" y="2660269"/>
              <a:ext cx="1929094" cy="19290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6AC5734-020D-3AE7-C614-5E7A74D487C0}"/>
              </a:ext>
            </a:extLst>
          </p:cNvPr>
          <p:cNvGrpSpPr/>
          <p:nvPr/>
        </p:nvGrpSpPr>
        <p:grpSpPr>
          <a:xfrm>
            <a:off x="8372766" y="3242067"/>
            <a:ext cx="3346390" cy="2456710"/>
            <a:chOff x="599858" y="2660269"/>
            <a:chExt cx="3346390" cy="2456710"/>
          </a:xfrm>
        </p:grpSpPr>
        <p:sp>
          <p:nvSpPr>
            <p:cNvPr id="4" name="TextBox 3" descr="Share Your Feedback&#10;empowering@ufl.edu&#10;">
              <a:extLst>
                <a:ext uri="{FF2B5EF4-FFF2-40B4-BE49-F238E27FC236}">
                  <a16:creationId xmlns:a16="http://schemas.microsoft.com/office/drawing/2014/main" id="{74243070-34FE-41E0-01C2-30930AF67AB5}"/>
                </a:ext>
              </a:extLst>
            </p:cNvPr>
            <p:cNvSpPr txBox="1"/>
            <p:nvPr/>
          </p:nvSpPr>
          <p:spPr>
            <a:xfrm>
              <a:off x="599858" y="4747647"/>
              <a:ext cx="334639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BM Plex Sans"/>
                  <a:ea typeface="+mn-ea"/>
                  <a:cs typeface="+mn-cs"/>
                </a:rPr>
                <a:t>Home Page</a:t>
              </a:r>
              <a:endParaRPr kumimoji="0" lang="en-US" sz="1800" b="0" i="1" u="none" strike="noStrike" kern="1200" cap="none" spc="0" normalizeH="0" baseline="0" noProof="0">
                <a:ln>
                  <a:noFill/>
                </a:ln>
                <a:solidFill>
                  <a:srgbClr val="FFFFFF"/>
                </a:solidFill>
                <a:effectLst/>
                <a:uLnTx/>
                <a:uFillTx/>
                <a:latin typeface="IBM Plex Sans"/>
                <a:ea typeface="+mn-ea"/>
                <a:cs typeface="+mn-cs"/>
              </a:endParaRPr>
            </a:p>
          </p:txBody>
        </p:sp>
        <p:pic>
          <p:nvPicPr>
            <p:cNvPr id="5" name="Picture 4">
              <a:extLst>
                <a:ext uri="{FF2B5EF4-FFF2-40B4-BE49-F238E27FC236}">
                  <a16:creationId xmlns:a16="http://schemas.microsoft.com/office/drawing/2014/main" id="{E27A02D0-F41D-042F-14C1-1A7A44BE2A12}"/>
                </a:ext>
              </a:extLst>
            </p:cNvPr>
            <p:cNvPicPr>
              <a:picLocks noChangeAspect="1"/>
            </p:cNvPicPr>
            <p:nvPr/>
          </p:nvPicPr>
          <p:blipFill>
            <a:blip r:embed="rId5"/>
            <a:stretch>
              <a:fillRect/>
            </a:stretch>
          </p:blipFill>
          <p:spPr>
            <a:xfrm>
              <a:off x="1308361" y="2660269"/>
              <a:ext cx="1929384" cy="1929384"/>
            </a:xfrm>
            <a:prstGeom prst="rect">
              <a:avLst/>
            </a:prstGeom>
          </p:spPr>
        </p:pic>
      </p:grpSp>
      <p:grpSp>
        <p:nvGrpSpPr>
          <p:cNvPr id="11" name="Group 10">
            <a:extLst>
              <a:ext uri="{FF2B5EF4-FFF2-40B4-BE49-F238E27FC236}">
                <a16:creationId xmlns:a16="http://schemas.microsoft.com/office/drawing/2014/main" id="{A1349525-E790-09B0-E3B7-26C347AFE8FC}"/>
              </a:ext>
            </a:extLst>
          </p:cNvPr>
          <p:cNvGrpSpPr/>
          <p:nvPr/>
        </p:nvGrpSpPr>
        <p:grpSpPr>
          <a:xfrm>
            <a:off x="468874" y="3242067"/>
            <a:ext cx="3092410" cy="2456710"/>
            <a:chOff x="8097901" y="2660269"/>
            <a:chExt cx="3092410" cy="2456710"/>
          </a:xfrm>
        </p:grpSpPr>
        <p:sp>
          <p:nvSpPr>
            <p:cNvPr id="6" name="TextBox 5" descr="Stay In Touch&#10;Sign Up for the Empowering UF Newsletter&#10;">
              <a:extLst>
                <a:ext uri="{FF2B5EF4-FFF2-40B4-BE49-F238E27FC236}">
                  <a16:creationId xmlns:a16="http://schemas.microsoft.com/office/drawing/2014/main" id="{32EDDD87-DA73-89C8-B8DA-F5D4BC9635A5}"/>
                </a:ext>
              </a:extLst>
            </p:cNvPr>
            <p:cNvSpPr txBox="1"/>
            <p:nvPr/>
          </p:nvSpPr>
          <p:spPr>
            <a:xfrm>
              <a:off x="8097901" y="4747647"/>
              <a:ext cx="309241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BM Plex Sans"/>
                  <a:ea typeface="+mn-ea"/>
                  <a:cs typeface="+mn-cs"/>
                </a:rPr>
                <a:t>Workday Demos</a:t>
              </a:r>
              <a:endParaRPr kumimoji="0" lang="en-US" sz="1800" b="0" i="0" u="none" strike="noStrike" kern="1200" cap="none" spc="0" normalizeH="0" baseline="0" noProof="0">
                <a:ln>
                  <a:noFill/>
                </a:ln>
                <a:solidFill>
                  <a:srgbClr val="FFFFFF"/>
                </a:solidFill>
                <a:effectLst/>
                <a:uLnTx/>
                <a:uFillTx/>
                <a:latin typeface="IBM Plex Sans"/>
                <a:ea typeface="+mn-ea"/>
                <a:cs typeface="+mn-cs"/>
              </a:endParaRPr>
            </a:p>
          </p:txBody>
        </p:sp>
        <p:pic>
          <p:nvPicPr>
            <p:cNvPr id="10" name="Picture 9">
              <a:extLst>
                <a:ext uri="{FF2B5EF4-FFF2-40B4-BE49-F238E27FC236}">
                  <a16:creationId xmlns:a16="http://schemas.microsoft.com/office/drawing/2014/main" id="{DA76A2C1-DBBD-6D2E-AED5-987D9CB28546}"/>
                </a:ext>
              </a:extLst>
            </p:cNvPr>
            <p:cNvPicPr>
              <a:picLocks noChangeAspect="1"/>
            </p:cNvPicPr>
            <p:nvPr/>
          </p:nvPicPr>
          <p:blipFill>
            <a:blip r:embed="rId6"/>
            <a:stretch>
              <a:fillRect/>
            </a:stretch>
          </p:blipFill>
          <p:spPr>
            <a:xfrm>
              <a:off x="8679414" y="2660269"/>
              <a:ext cx="1929384" cy="1929384"/>
            </a:xfrm>
            <a:prstGeom prst="rect">
              <a:avLst/>
            </a:prstGeom>
          </p:spPr>
        </p:pic>
      </p:grpSp>
      <p:pic>
        <p:nvPicPr>
          <p:cNvPr id="3" name="Picture 2" descr="A picture containing text, sign, outdoor, clipart">
            <a:extLst>
              <a:ext uri="{FF2B5EF4-FFF2-40B4-BE49-F238E27FC236}">
                <a16:creationId xmlns:a16="http://schemas.microsoft.com/office/drawing/2014/main" id="{0EF4B796-EF7E-967E-EBF4-B17068791C89}"/>
              </a:ext>
            </a:extLst>
          </p:cNvPr>
          <p:cNvPicPr>
            <a:picLocks noChangeAspect="1"/>
          </p:cNvPicPr>
          <p:nvPr/>
        </p:nvPicPr>
        <p:blipFill>
          <a:blip r:embed="rId7"/>
          <a:stretch>
            <a:fillRect/>
          </a:stretch>
        </p:blipFill>
        <p:spPr>
          <a:xfrm>
            <a:off x="683359" y="1438921"/>
            <a:ext cx="3175000" cy="368300"/>
          </a:xfrm>
          <a:prstGeom prst="rect">
            <a:avLst/>
          </a:prstGeom>
        </p:spPr>
      </p:pic>
    </p:spTree>
    <p:custDataLst>
      <p:tags r:id="rId1"/>
    </p:custDataLst>
    <p:extLst>
      <p:ext uri="{BB962C8B-B14F-4D97-AF65-F5344CB8AC3E}">
        <p14:creationId xmlns:p14="http://schemas.microsoft.com/office/powerpoint/2010/main" val="38462394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BB28FA-2940-C677-CA81-0F0FBE889D9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8108BC-67A1-7185-6A6C-BA475850C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065A9DB-1B66-074D-66E5-5DD954B28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5A5D71-8750-08F8-94E6-FF6AE755AFEF}"/>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Immigration Compliance Services</a:t>
            </a:r>
          </a:p>
        </p:txBody>
      </p:sp>
      <p:sp>
        <p:nvSpPr>
          <p:cNvPr id="3" name="Text Placeholder 2">
            <a:extLst>
              <a:ext uri="{FF2B5EF4-FFF2-40B4-BE49-F238E27FC236}">
                <a16:creationId xmlns:a16="http://schemas.microsoft.com/office/drawing/2014/main" id="{C61B61A9-6EFB-4C1A-872F-E081C3855F7F}"/>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Audrey Gainey</a:t>
            </a:r>
          </a:p>
        </p:txBody>
      </p:sp>
      <p:sp>
        <p:nvSpPr>
          <p:cNvPr id="14" name="Rectangle 13">
            <a:extLst>
              <a:ext uri="{FF2B5EF4-FFF2-40B4-BE49-F238E27FC236}">
                <a16:creationId xmlns:a16="http://schemas.microsoft.com/office/drawing/2014/main" id="{96A72C7D-79E0-A6F3-6DCB-82FDE2B6A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380F5E5-4DAD-5994-4BF2-54376949A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683D339-0B4D-3D4A-3A16-F3AC60C76F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061990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39B167-E7A8-608C-2B0F-494AB58AA7E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0F9B89-73A1-B6A3-E1DA-636862019FB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l"/>
            <a:r>
              <a:rPr lang="en-US" sz="3400" b="1" dirty="0">
                <a:latin typeface="+mj-lt"/>
              </a:rPr>
              <a:t>PERM Labor Certification - Application and posting process</a:t>
            </a:r>
            <a:endParaRPr lang="en-US" sz="3400" dirty="0">
              <a:latin typeface="+mj-l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02F840E-2D27-9F75-971E-449944D54C53}"/>
              </a:ext>
            </a:extLst>
          </p:cNvPr>
          <p:cNvSpPr txBox="1"/>
          <p:nvPr/>
        </p:nvSpPr>
        <p:spPr>
          <a:xfrm>
            <a:off x="640080" y="2872898"/>
            <a:ext cx="4562856" cy="3838797"/>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346A"/>
                </a:solidFill>
                <a:effectLst/>
                <a:uLnTx/>
                <a:uFillTx/>
                <a:latin typeface="Calibri" panose="020F0502020204030204"/>
                <a:ea typeface="+mn-ea"/>
                <a:cs typeface="+mn-cs"/>
              </a:rPr>
              <a:t>Opportunities: </a:t>
            </a:r>
            <a:endPar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Increase the integrity of our PERM (Program Electronic Review Management) process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Compliance,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Consistency, and</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Audit Readiness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Provide a uniform workflow for reviewing, tracking, and dispositioning applicants the same way.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Improve reporting that quickly document applicant flow and recruitment outcomes.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Align with future state in Workday.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346A"/>
              </a:solidFill>
              <a:effectLst/>
              <a:uLnTx/>
              <a:uFillTx/>
              <a:latin typeface="Calibri" panose="020F0502020204030204"/>
              <a:ea typeface="+mn-ea"/>
              <a:cs typeface="+mn-cs"/>
            </a:endParaRPr>
          </a:p>
        </p:txBody>
      </p:sp>
      <p:pic>
        <p:nvPicPr>
          <p:cNvPr id="6" name="Picture 5" descr="Close-up of woman's hands typing and using a trackpad on a laptop with mug">
            <a:extLst>
              <a:ext uri="{FF2B5EF4-FFF2-40B4-BE49-F238E27FC236}">
                <a16:creationId xmlns:a16="http://schemas.microsoft.com/office/drawing/2014/main" id="{6E95F547-BA65-7EC9-5CF1-3164ED971965}"/>
              </a:ext>
            </a:extLst>
          </p:cNvPr>
          <p:cNvPicPr>
            <a:picLocks noChangeAspect="1"/>
          </p:cNvPicPr>
          <p:nvPr/>
        </p:nvPicPr>
        <p:blipFill>
          <a:blip r:embed="rId3"/>
          <a:srcRect l="23134" r="3674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27260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DAE4A2F-EA40-0774-52E4-ED0D108C21AA}"/>
              </a:ext>
            </a:extLst>
          </p:cNvPr>
          <p:cNvPicPr>
            <a:picLocks noChangeAspect="1"/>
          </p:cNvPicPr>
          <p:nvPr/>
        </p:nvPicPr>
        <p:blipFill>
          <a:blip r:embed="rId2"/>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2307306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BB6CD4-9E42-A0E6-5B98-4DBC36FABBA8}"/>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7B6088E-018E-CF53-0072-50E61AD77A9B}"/>
              </a:ext>
            </a:extLst>
          </p:cNvPr>
          <p:cNvPicPr>
            <a:picLocks noChangeAspect="1"/>
          </p:cNvPicPr>
          <p:nvPr/>
        </p:nvPicPr>
        <p:blipFill>
          <a:blip r:embed="rId3"/>
          <a:srcRect t="113" b="348"/>
          <a:stretch>
            <a:fillRect/>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9F42C848-79FE-DCFF-0713-81D2539BE0D2}"/>
              </a:ext>
            </a:extLst>
          </p:cNvPr>
          <p:cNvSpPr/>
          <p:nvPr/>
        </p:nvSpPr>
        <p:spPr>
          <a:xfrm>
            <a:off x="2176272" y="5696712"/>
            <a:ext cx="7754112" cy="48145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772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E499E-B958-AD91-5EA2-0F1032D9AD73}"/>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0C5FDFC8-1501-5BE0-E71E-278EE6C4904F}"/>
              </a:ext>
            </a:extLst>
          </p:cNvPr>
          <p:cNvSpPr>
            <a:spLocks noGrp="1"/>
          </p:cNvSpPr>
          <p:nvPr>
            <p:ph type="title"/>
          </p:nvPr>
        </p:nvSpPr>
        <p:spPr>
          <a:xfrm>
            <a:off x="522378" y="783230"/>
            <a:ext cx="4789323" cy="1956841"/>
          </a:xfrm>
        </p:spPr>
        <p:txBody>
          <a:bodyPr vert="horz" lIns="91440" tIns="45720" rIns="91440" bIns="45720" rtlCol="0" anchor="b">
            <a:normAutofit fontScale="90000"/>
          </a:bodyPr>
          <a:lstStyle/>
          <a:p>
            <a:pPr algn="l"/>
            <a:r>
              <a:rPr lang="en-US" sz="3000" b="1" dirty="0">
                <a:latin typeface="+mj-lt"/>
              </a:rPr>
              <a:t>When should I start using Careers at UF to manage the PERM posting and application materials</a:t>
            </a:r>
            <a:br>
              <a:rPr lang="en-US" sz="3000" b="1" dirty="0">
                <a:latin typeface="+mj-lt"/>
              </a:rPr>
            </a:br>
            <a:br>
              <a:rPr lang="en-US" sz="3000" b="1" dirty="0">
                <a:latin typeface="+mj-lt"/>
              </a:rPr>
            </a:br>
            <a:r>
              <a:rPr lang="en-US" sz="3200" b="1" dirty="0">
                <a:solidFill>
                  <a:schemeClr val="accent2"/>
                </a:solidFill>
                <a:latin typeface="+mn-lt"/>
              </a:rPr>
              <a:t>Effective 5/7/2026! </a:t>
            </a:r>
            <a:br>
              <a:rPr lang="en-US" sz="3200" b="1" dirty="0">
                <a:solidFill>
                  <a:srgbClr val="FF0000"/>
                </a:solidFill>
                <a:latin typeface="+mn-lt"/>
              </a:rPr>
            </a:br>
            <a:endParaRPr lang="en-US" sz="3000" b="1" dirty="0">
              <a:latin typeface="+mj-lt"/>
            </a:endParaRP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 Placeholder 3">
            <a:extLst>
              <a:ext uri="{FF2B5EF4-FFF2-40B4-BE49-F238E27FC236}">
                <a16:creationId xmlns:a16="http://schemas.microsoft.com/office/drawing/2014/main" id="{2829E263-7FAD-CAD7-0BBB-9D3B83529F4A}"/>
              </a:ext>
            </a:extLst>
          </p:cNvPr>
          <p:cNvSpPr txBox="1">
            <a:spLocks/>
          </p:cNvSpPr>
          <p:nvPr/>
        </p:nvSpPr>
        <p:spPr>
          <a:xfrm>
            <a:off x="506385" y="2457596"/>
            <a:ext cx="4544127" cy="332066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rPr>
              <a:t>Contact Immigration Compliance Services at </a:t>
            </a:r>
            <a:r>
              <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hlinkClick r:id="rId3"/>
              </a:rPr>
              <a:t>ICS@hr.ufl.edu</a:t>
            </a:r>
            <a:r>
              <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rPr>
              <a:t>, 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rPr>
              <a:t>Talent Acquisition and Onboarding at </a:t>
            </a:r>
            <a:r>
              <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hlinkClick r:id="rId4"/>
              </a:rPr>
              <a:t>talent@hr.ufl.edu</a:t>
            </a:r>
            <a:endPar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0" lvl="0" indent="0">
              <a:buNone/>
              <a:defRPr/>
            </a:pPr>
            <a:br>
              <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rPr>
            </a:br>
            <a:r>
              <a:rPr lang="en-US" sz="2200" dirty="0">
                <a:solidFill>
                  <a:srgbClr val="00346A"/>
                </a:solidFill>
                <a:latin typeface="Calibri" panose="020F0502020204030204"/>
              </a:rPr>
              <a:t>For support with creating PERM requisitions, visit the UF HR website </a:t>
            </a:r>
            <a:r>
              <a:rPr lang="en-US" sz="2400" b="1" dirty="0">
                <a:hlinkClick r:id="rId5" tooltip="https://admin.hr.ufl.edu/hiring/employment-visa-sponsorship/employment-based-permanent-residency/"/>
              </a:rPr>
              <a:t>https://admin.hr.ufl.edu/hiring/employment-visa-sponsorship/employment-based-permanent-residency/</a:t>
            </a:r>
            <a:endPar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endParaRPr>
          </a:p>
        </p:txBody>
      </p:sp>
      <p:pic>
        <p:nvPicPr>
          <p:cNvPr id="3" name="Picture 2" descr="Close-up of woman's hands typing and using a trackpad on a laptop with mug">
            <a:extLst>
              <a:ext uri="{FF2B5EF4-FFF2-40B4-BE49-F238E27FC236}">
                <a16:creationId xmlns:a16="http://schemas.microsoft.com/office/drawing/2014/main" id="{1C8A42A3-21D6-28C3-6EBA-59DCD0C69DC1}"/>
              </a:ext>
            </a:extLst>
          </p:cNvPr>
          <p:cNvPicPr>
            <a:picLocks noChangeAspect="1"/>
          </p:cNvPicPr>
          <p:nvPr/>
        </p:nvPicPr>
        <p:blipFill>
          <a:blip r:embed="rId6"/>
          <a:srcRect l="23134" r="3674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8050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7A6BC-892B-7933-5DBD-63C26A64D7D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06EF8C-DF09-AA2E-9CA4-533B3459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6F10CF-1CF0-BF16-623D-91DD8B4BC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373D27-EAD7-6827-8FAD-6A125C5C492C}"/>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UF Police Department</a:t>
            </a:r>
          </a:p>
        </p:txBody>
      </p:sp>
      <p:sp>
        <p:nvSpPr>
          <p:cNvPr id="3" name="Text Placeholder 2">
            <a:extLst>
              <a:ext uri="{FF2B5EF4-FFF2-40B4-BE49-F238E27FC236}">
                <a16:creationId xmlns:a16="http://schemas.microsoft.com/office/drawing/2014/main" id="{59A6F5E2-F63A-2C23-535D-8C362CB325AC}"/>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Meggen Tucker Sixbey</a:t>
            </a:r>
          </a:p>
        </p:txBody>
      </p:sp>
      <p:sp>
        <p:nvSpPr>
          <p:cNvPr id="14" name="Rectangle 13">
            <a:extLst>
              <a:ext uri="{FF2B5EF4-FFF2-40B4-BE49-F238E27FC236}">
                <a16:creationId xmlns:a16="http://schemas.microsoft.com/office/drawing/2014/main" id="{AA4FC9AA-0C76-2B7B-9E96-A48A50B38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BED9EA8-57C4-9905-60FC-348E2AFB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58FF82-D8A4-D9E0-16DC-D24C5122DC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812028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C7D-4B87-0160-94D5-28D00357707D}"/>
              </a:ext>
            </a:extLst>
          </p:cNvPr>
          <p:cNvSpPr>
            <a:spLocks noGrp="1"/>
          </p:cNvSpPr>
          <p:nvPr>
            <p:ph type="title"/>
          </p:nvPr>
        </p:nvSpPr>
        <p:spPr/>
        <p:txBody>
          <a:bodyPr/>
          <a:lstStyle/>
          <a:p>
            <a:r>
              <a:rPr lang="en-US" dirty="0">
                <a:latin typeface="IBM Plex Mono" panose="020B0509050203000203" pitchFamily="49" charset="0"/>
              </a:rPr>
              <a:t>Agenda</a:t>
            </a:r>
          </a:p>
        </p:txBody>
      </p:sp>
      <p:sp>
        <p:nvSpPr>
          <p:cNvPr id="3" name="Content Placeholder 2">
            <a:extLst>
              <a:ext uri="{FF2B5EF4-FFF2-40B4-BE49-F238E27FC236}">
                <a16:creationId xmlns:a16="http://schemas.microsoft.com/office/drawing/2014/main" id="{DFE27E28-B0FF-29F5-0703-C7CB951D7AF6}"/>
              </a:ext>
            </a:extLst>
          </p:cNvPr>
          <p:cNvSpPr>
            <a:spLocks noGrp="1"/>
          </p:cNvSpPr>
          <p:nvPr>
            <p:ph idx="1"/>
          </p:nvPr>
        </p:nvSpPr>
        <p:spPr>
          <a:xfrm>
            <a:off x="838200" y="1690688"/>
            <a:ext cx="10515600" cy="4351338"/>
          </a:xfrm>
        </p:spPr>
        <p:txBody>
          <a:bodyPr>
            <a:normAutofit/>
          </a:bodyPr>
          <a:lstStyle/>
          <a:p>
            <a:r>
              <a:rPr lang="en-US" dirty="0">
                <a:latin typeface="IBM Plex Sans" panose="020B0503050203000203" pitchFamily="34" charset="0"/>
              </a:rPr>
              <a:t>Termination Files and GA Summer Registration</a:t>
            </a:r>
          </a:p>
          <a:p>
            <a:r>
              <a:rPr lang="en-US" dirty="0">
                <a:latin typeface="IBM Plex Sans" panose="020B0503050203000203" pitchFamily="34" charset="0"/>
              </a:rPr>
              <a:t>GBAS </a:t>
            </a:r>
            <a:r>
              <a:rPr lang="en-US" dirty="0" err="1">
                <a:latin typeface="IBM Plex Sans" panose="020B0503050203000203" pitchFamily="34" charset="0"/>
              </a:rPr>
              <a:t>PowerUp</a:t>
            </a:r>
            <a:r>
              <a:rPr lang="en-US" dirty="0">
                <a:latin typeface="IBM Plex Sans" panose="020B0503050203000203" pitchFamily="34" charset="0"/>
              </a:rPr>
              <a:t> Wednesdays</a:t>
            </a:r>
          </a:p>
          <a:p>
            <a:r>
              <a:rPr lang="en-US" dirty="0">
                <a:latin typeface="IBM Plex Sans" panose="020B0503050203000203" pitchFamily="34" charset="0"/>
              </a:rPr>
              <a:t>PERM Certifications: Application &amp; Posting Process</a:t>
            </a:r>
          </a:p>
          <a:p>
            <a:r>
              <a:rPr lang="en-US" dirty="0">
                <a:latin typeface="IBM Plex Sans" panose="020B0503050203000203" pitchFamily="34" charset="0"/>
              </a:rPr>
              <a:t>UFPD Co-Responder Team</a:t>
            </a:r>
          </a:p>
          <a:p>
            <a:r>
              <a:rPr lang="en-US" dirty="0">
                <a:latin typeface="IBM Plex Sans" panose="020B0503050203000203" pitchFamily="34" charset="0"/>
              </a:rPr>
              <a:t>Short Work Breaks, Summer Appointments, GA Benefits &amp; Comp Leave Cashouts</a:t>
            </a:r>
          </a:p>
          <a:p>
            <a:r>
              <a:rPr lang="en-US" dirty="0">
                <a:latin typeface="IBM Plex Sans" panose="020B0503050203000203" pitchFamily="34" charset="0"/>
              </a:rPr>
              <a:t>Gift Card Reminders</a:t>
            </a:r>
          </a:p>
          <a:p>
            <a:r>
              <a:rPr lang="en-US" dirty="0">
                <a:latin typeface="IBM Plex Sans" panose="020B0503050203000203" pitchFamily="34" charset="0"/>
              </a:rPr>
              <a:t>Important Dates</a:t>
            </a:r>
          </a:p>
        </p:txBody>
      </p:sp>
    </p:spTree>
    <p:extLst>
      <p:ext uri="{BB962C8B-B14F-4D97-AF65-F5344CB8AC3E}">
        <p14:creationId xmlns:p14="http://schemas.microsoft.com/office/powerpoint/2010/main" val="13868869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C52E-9A28-9D0E-217C-18B7080370D1}"/>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UFPD </a:t>
            </a:r>
            <a:br>
              <a:rPr lang="en-US" sz="4000" dirty="0">
                <a:solidFill>
                  <a:srgbClr val="FFFFFF"/>
                </a:solidFill>
              </a:rPr>
            </a:br>
            <a:r>
              <a:rPr lang="en-US" sz="4000" dirty="0">
                <a:solidFill>
                  <a:srgbClr val="FFFFFF"/>
                </a:solidFill>
              </a:rPr>
              <a:t>Co-Responder Highlighted</a:t>
            </a:r>
          </a:p>
        </p:txBody>
      </p:sp>
      <p:graphicFrame>
        <p:nvGraphicFramePr>
          <p:cNvPr id="5" name="Content Placeholder 2">
            <a:extLst>
              <a:ext uri="{FF2B5EF4-FFF2-40B4-BE49-F238E27FC236}">
                <a16:creationId xmlns:a16="http://schemas.microsoft.com/office/drawing/2014/main" id="{E968B568-B9B5-5820-967C-044A3DB9AE9F}"/>
              </a:ext>
            </a:extLst>
          </p:cNvPr>
          <p:cNvGraphicFramePr>
            <a:graphicFrameLocks noGrp="1"/>
          </p:cNvGraphicFramePr>
          <p:nvPr>
            <p:ph idx="1"/>
            <p:extLst>
              <p:ext uri="{D42A27DB-BD31-4B8C-83A1-F6EECF244321}">
                <p14:modId xmlns:p14="http://schemas.microsoft.com/office/powerpoint/2010/main" val="2671498437"/>
              </p:ext>
            </p:extLst>
          </p:nvPr>
        </p:nvGraphicFramePr>
        <p:xfrm>
          <a:off x="704244" y="128541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101A841-FA76-B924-D4AD-EB75BD0DEB19}"/>
              </a:ext>
            </a:extLst>
          </p:cNvPr>
          <p:cNvSpPr txBox="1"/>
          <p:nvPr/>
        </p:nvSpPr>
        <p:spPr>
          <a:xfrm>
            <a:off x="586478" y="489806"/>
            <a:ext cx="8114167" cy="769441"/>
          </a:xfrm>
          <a:prstGeom prst="rect">
            <a:avLst/>
          </a:prstGeom>
          <a:noFill/>
        </p:spPr>
        <p:txBody>
          <a:bodyPr wrap="square">
            <a:spAutoFit/>
          </a:bodyPr>
          <a:lstStyle/>
          <a:p>
            <a:r>
              <a:rPr lang="en-US" sz="4400" b="1" dirty="0">
                <a:latin typeface="IBM Plex Sans" panose="020B0503050203000203" pitchFamily="34" charset="0"/>
              </a:rPr>
              <a:t>UFPD Co-Responder Team</a:t>
            </a:r>
            <a:endParaRPr lang="en-US" sz="4400" b="1" dirty="0"/>
          </a:p>
        </p:txBody>
      </p:sp>
    </p:spTree>
    <p:extLst>
      <p:ext uri="{BB962C8B-B14F-4D97-AF65-F5344CB8AC3E}">
        <p14:creationId xmlns:p14="http://schemas.microsoft.com/office/powerpoint/2010/main" val="410486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3446-CBA4-8F7C-E384-EAEBE39BAA58}"/>
              </a:ext>
            </a:extLst>
          </p:cNvPr>
          <p:cNvSpPr>
            <a:spLocks noGrp="1"/>
          </p:cNvSpPr>
          <p:nvPr>
            <p:ph type="title"/>
          </p:nvPr>
        </p:nvSpPr>
        <p:spPr>
          <a:xfrm>
            <a:off x="819197" y="370697"/>
            <a:ext cx="6676108" cy="1330840"/>
          </a:xfrm>
        </p:spPr>
        <p:txBody>
          <a:bodyPr>
            <a:noAutofit/>
          </a:bodyPr>
          <a:lstStyle/>
          <a:p>
            <a:r>
              <a:rPr lang="en-US" b="1" dirty="0">
                <a:latin typeface="IBM Plex Sans" panose="020B0503050203000203" pitchFamily="34" charset="0"/>
              </a:rPr>
              <a:t>What Is a </a:t>
            </a:r>
            <a:br>
              <a:rPr lang="en-US" b="1" dirty="0">
                <a:latin typeface="IBM Plex Sans" panose="020B0503050203000203" pitchFamily="34" charset="0"/>
              </a:rPr>
            </a:br>
            <a:r>
              <a:rPr lang="en-US" b="1" dirty="0">
                <a:latin typeface="IBM Plex Sans" panose="020B0503050203000203" pitchFamily="34" charset="0"/>
              </a:rPr>
              <a:t>“Co-Responder Team”?</a:t>
            </a:r>
          </a:p>
        </p:txBody>
      </p:sp>
      <p:sp>
        <p:nvSpPr>
          <p:cNvPr id="3" name="Content Placeholder 2">
            <a:extLst>
              <a:ext uri="{FF2B5EF4-FFF2-40B4-BE49-F238E27FC236}">
                <a16:creationId xmlns:a16="http://schemas.microsoft.com/office/drawing/2014/main" id="{4D494755-CBC0-3B29-7EA7-5EB88EEB56A0}"/>
              </a:ext>
            </a:extLst>
          </p:cNvPr>
          <p:cNvSpPr>
            <a:spLocks noGrp="1"/>
          </p:cNvSpPr>
          <p:nvPr>
            <p:ph idx="1"/>
          </p:nvPr>
        </p:nvSpPr>
        <p:spPr>
          <a:xfrm>
            <a:off x="819197" y="2008643"/>
            <a:ext cx="10081175" cy="4238248"/>
          </a:xfrm>
        </p:spPr>
        <p:txBody>
          <a:bodyPr>
            <a:noAutofit/>
          </a:bodyPr>
          <a:lstStyle/>
          <a:p>
            <a:r>
              <a:rPr lang="en-US" dirty="0">
                <a:latin typeface="IBM Plex Sans" panose="020B0503050203000203" pitchFamily="34" charset="0"/>
              </a:rPr>
              <a:t>Specialty Team: </a:t>
            </a:r>
            <a:br>
              <a:rPr lang="en-US" dirty="0">
                <a:latin typeface="IBM Plex Sans" panose="020B0503050203000203" pitchFamily="34" charset="0"/>
              </a:rPr>
            </a:br>
            <a:r>
              <a:rPr lang="en-US" dirty="0">
                <a:latin typeface="IBM Plex Sans" panose="020B0503050203000203" pitchFamily="34" charset="0"/>
              </a:rPr>
              <a:t>Crisis Intervention Team Trained (CIT) Officer </a:t>
            </a:r>
            <a:br>
              <a:rPr lang="en-US" dirty="0">
                <a:latin typeface="IBM Plex Sans" panose="020B0503050203000203" pitchFamily="34" charset="0"/>
              </a:rPr>
            </a:br>
            <a:r>
              <a:rPr lang="en-US" dirty="0">
                <a:latin typeface="IBM Plex Sans" panose="020B0503050203000203" pitchFamily="34" charset="0"/>
              </a:rPr>
              <a:t>+ </a:t>
            </a:r>
            <a:br>
              <a:rPr lang="en-US" dirty="0">
                <a:latin typeface="IBM Plex Sans" panose="020B0503050203000203" pitchFamily="34" charset="0"/>
              </a:rPr>
            </a:br>
            <a:r>
              <a:rPr lang="en-US" dirty="0">
                <a:latin typeface="IBM Plex Sans" panose="020B0503050203000203" pitchFamily="34" charset="0"/>
              </a:rPr>
              <a:t>Mental Health Crisis Worker</a:t>
            </a:r>
          </a:p>
          <a:p>
            <a:r>
              <a:rPr lang="en-US" dirty="0">
                <a:latin typeface="IBM Plex Sans" panose="020B0503050203000203" pitchFamily="34" charset="0"/>
              </a:rPr>
              <a:t>Respond to calls together where the assistance of a trained mental health clinician could be helpful for a person experiencing distress or having a behavioral health crisis </a:t>
            </a:r>
          </a:p>
        </p:txBody>
      </p:sp>
    </p:spTree>
    <p:extLst>
      <p:ext uri="{BB962C8B-B14F-4D97-AF65-F5344CB8AC3E}">
        <p14:creationId xmlns:p14="http://schemas.microsoft.com/office/powerpoint/2010/main" val="2944390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2750-FBD1-667F-5FC3-AD1FF8320C68}"/>
              </a:ext>
            </a:extLst>
          </p:cNvPr>
          <p:cNvSpPr>
            <a:spLocks noGrp="1"/>
          </p:cNvSpPr>
          <p:nvPr>
            <p:ph type="title"/>
          </p:nvPr>
        </p:nvSpPr>
        <p:spPr>
          <a:xfrm>
            <a:off x="284258" y="444503"/>
            <a:ext cx="11623483" cy="1330841"/>
          </a:xfrm>
        </p:spPr>
        <p:txBody>
          <a:bodyPr>
            <a:normAutofit/>
          </a:bodyPr>
          <a:lstStyle/>
          <a:p>
            <a:r>
              <a:rPr lang="en-US" b="1" dirty="0">
                <a:latin typeface="IBM Plex Sans" panose="020B0503050203000203" pitchFamily="34" charset="0"/>
              </a:rPr>
              <a:t>What Are Goals of a Co-Responder Team?</a:t>
            </a:r>
          </a:p>
        </p:txBody>
      </p:sp>
      <p:sp>
        <p:nvSpPr>
          <p:cNvPr id="3" name="Content Placeholder 2">
            <a:extLst>
              <a:ext uri="{FF2B5EF4-FFF2-40B4-BE49-F238E27FC236}">
                <a16:creationId xmlns:a16="http://schemas.microsoft.com/office/drawing/2014/main" id="{A65D5238-C386-8AFA-BCA9-7BFD45C0D444}"/>
              </a:ext>
            </a:extLst>
          </p:cNvPr>
          <p:cNvSpPr>
            <a:spLocks noGrp="1"/>
          </p:cNvSpPr>
          <p:nvPr>
            <p:ph idx="1"/>
          </p:nvPr>
        </p:nvSpPr>
        <p:spPr>
          <a:xfrm>
            <a:off x="1137033" y="2198362"/>
            <a:ext cx="9989675" cy="3917773"/>
          </a:xfrm>
        </p:spPr>
        <p:txBody>
          <a:bodyPr>
            <a:normAutofit/>
          </a:bodyPr>
          <a:lstStyle/>
          <a:p>
            <a:r>
              <a:rPr lang="en-US" dirty="0">
                <a:latin typeface="IBM Plex Sans" panose="020B0503050203000203" pitchFamily="34" charset="0"/>
              </a:rPr>
              <a:t>Increased safety for all</a:t>
            </a:r>
          </a:p>
          <a:p>
            <a:r>
              <a:rPr lang="en-US" dirty="0">
                <a:latin typeface="IBM Plex Sans" panose="020B0503050203000203" pitchFamily="34" charset="0"/>
              </a:rPr>
              <a:t>Increased connections to appropriate behavioral health services</a:t>
            </a:r>
          </a:p>
          <a:p>
            <a:r>
              <a:rPr lang="en-US" dirty="0">
                <a:latin typeface="IBM Plex Sans" panose="020B0503050203000203" pitchFamily="34" charset="0"/>
              </a:rPr>
              <a:t>Reduced mental health hospitalizations</a:t>
            </a:r>
          </a:p>
          <a:p>
            <a:r>
              <a:rPr lang="en-US" dirty="0">
                <a:latin typeface="IBM Plex Sans" panose="020B0503050203000203" pitchFamily="34" charset="0"/>
              </a:rPr>
              <a:t>Reduced use of force</a:t>
            </a:r>
          </a:p>
          <a:p>
            <a:r>
              <a:rPr lang="en-US" dirty="0">
                <a:latin typeface="IBM Plex Sans" panose="020B0503050203000203" pitchFamily="34" charset="0"/>
              </a:rPr>
              <a:t>Reduced arrests</a:t>
            </a:r>
          </a:p>
        </p:txBody>
      </p:sp>
    </p:spTree>
    <p:extLst>
      <p:ext uri="{BB962C8B-B14F-4D97-AF65-F5344CB8AC3E}">
        <p14:creationId xmlns:p14="http://schemas.microsoft.com/office/powerpoint/2010/main" val="24030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59FE-668A-A39C-C8F1-650E3FA510C1}"/>
              </a:ext>
            </a:extLst>
          </p:cNvPr>
          <p:cNvSpPr>
            <a:spLocks noGrp="1"/>
          </p:cNvSpPr>
          <p:nvPr>
            <p:ph type="title"/>
          </p:nvPr>
        </p:nvSpPr>
        <p:spPr>
          <a:xfrm>
            <a:off x="576216" y="334000"/>
            <a:ext cx="5700759" cy="1212824"/>
          </a:xfrm>
        </p:spPr>
        <p:txBody>
          <a:bodyPr vert="horz" lIns="91440" tIns="45720" rIns="91440" bIns="45720" rtlCol="0" anchor="b">
            <a:noAutofit/>
          </a:bodyPr>
          <a:lstStyle/>
          <a:p>
            <a:pPr algn="ctr"/>
            <a:r>
              <a:rPr lang="en-US" kern="1200" dirty="0">
                <a:solidFill>
                  <a:schemeClr val="tx1"/>
                </a:solidFill>
                <a:latin typeface="IBM Plex Sans" panose="020B0503050203000203" pitchFamily="34" charset="0"/>
              </a:rPr>
              <a:t>Who Do They Assist?</a:t>
            </a:r>
          </a:p>
        </p:txBody>
      </p:sp>
      <p:sp>
        <p:nvSpPr>
          <p:cNvPr id="3" name="Content Placeholder 2">
            <a:extLst>
              <a:ext uri="{FF2B5EF4-FFF2-40B4-BE49-F238E27FC236}">
                <a16:creationId xmlns:a16="http://schemas.microsoft.com/office/drawing/2014/main" id="{5FB9EC76-EEF6-20B8-D174-2E6F8379E184}"/>
              </a:ext>
            </a:extLst>
          </p:cNvPr>
          <p:cNvSpPr>
            <a:spLocks noGrp="1"/>
          </p:cNvSpPr>
          <p:nvPr>
            <p:ph idx="1"/>
          </p:nvPr>
        </p:nvSpPr>
        <p:spPr>
          <a:xfrm>
            <a:off x="1641879" y="2860578"/>
            <a:ext cx="4454121" cy="1136843"/>
          </a:xfrm>
        </p:spPr>
        <p:txBody>
          <a:bodyPr vert="horz" lIns="91440" tIns="45720" rIns="91440" bIns="45720" rtlCol="0">
            <a:normAutofit/>
          </a:bodyPr>
          <a:lstStyle/>
          <a:p>
            <a:pPr marL="0" indent="0" algn="ctr">
              <a:buNone/>
            </a:pPr>
            <a:r>
              <a:rPr lang="en-US" sz="3200" kern="1200" dirty="0">
                <a:latin typeface="IBM Plex Sans" panose="020B0503050203000203" pitchFamily="34" charset="0"/>
              </a:rPr>
              <a:t>Anyone within UFPD’s jurisdiction!</a:t>
            </a:r>
          </a:p>
        </p:txBody>
      </p:sp>
      <p:pic>
        <p:nvPicPr>
          <p:cNvPr id="6" name="Picture 5">
            <a:extLst>
              <a:ext uri="{FF2B5EF4-FFF2-40B4-BE49-F238E27FC236}">
                <a16:creationId xmlns:a16="http://schemas.microsoft.com/office/drawing/2014/main" id="{BE96BE78-E72B-6D94-186D-241FF5167286}"/>
              </a:ext>
            </a:extLst>
          </p:cNvPr>
          <p:cNvPicPr>
            <a:picLocks noChangeAspect="1"/>
          </p:cNvPicPr>
          <p:nvPr/>
        </p:nvPicPr>
        <p:blipFill>
          <a:blip r:embed="rId2"/>
          <a:stretch>
            <a:fillRect/>
          </a:stretch>
        </p:blipFill>
        <p:spPr>
          <a:xfrm>
            <a:off x="6276975" y="1124511"/>
            <a:ext cx="4608975" cy="4608975"/>
          </a:xfrm>
          <a:prstGeom prst="rect">
            <a:avLst/>
          </a:prstGeom>
        </p:spPr>
      </p:pic>
    </p:spTree>
    <p:extLst>
      <p:ext uri="{BB962C8B-B14F-4D97-AF65-F5344CB8AC3E}">
        <p14:creationId xmlns:p14="http://schemas.microsoft.com/office/powerpoint/2010/main" val="383038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1D4D-F6DE-13F6-C637-EE48EDD7B1DD}"/>
              </a:ext>
            </a:extLst>
          </p:cNvPr>
          <p:cNvSpPr>
            <a:spLocks noGrp="1"/>
          </p:cNvSpPr>
          <p:nvPr>
            <p:ph type="title"/>
          </p:nvPr>
        </p:nvSpPr>
        <p:spPr>
          <a:xfrm>
            <a:off x="280657" y="401367"/>
            <a:ext cx="11054281" cy="1330841"/>
          </a:xfrm>
        </p:spPr>
        <p:txBody>
          <a:bodyPr>
            <a:normAutofit/>
          </a:bodyPr>
          <a:lstStyle/>
          <a:p>
            <a:r>
              <a:rPr lang="en-US" b="1" dirty="0">
                <a:latin typeface="IBM Plex Sans" panose="020B0503050203000203" pitchFamily="34" charset="0"/>
              </a:rPr>
              <a:t>When are UFPD’s Co-Responder </a:t>
            </a:r>
            <a:br>
              <a:rPr lang="en-US" b="1" dirty="0">
                <a:latin typeface="IBM Plex Sans" panose="020B0503050203000203" pitchFamily="34" charset="0"/>
              </a:rPr>
            </a:br>
            <a:r>
              <a:rPr lang="en-US" b="1" dirty="0">
                <a:latin typeface="IBM Plex Sans" panose="020B0503050203000203" pitchFamily="34" charset="0"/>
              </a:rPr>
              <a:t>Teams Operating?</a:t>
            </a:r>
          </a:p>
        </p:txBody>
      </p:sp>
      <p:sp>
        <p:nvSpPr>
          <p:cNvPr id="3" name="Content Placeholder 2">
            <a:extLst>
              <a:ext uri="{FF2B5EF4-FFF2-40B4-BE49-F238E27FC236}">
                <a16:creationId xmlns:a16="http://schemas.microsoft.com/office/drawing/2014/main" id="{140E608F-133F-BABC-1315-69D0E79294DA}"/>
              </a:ext>
            </a:extLst>
          </p:cNvPr>
          <p:cNvSpPr>
            <a:spLocks noGrp="1"/>
          </p:cNvSpPr>
          <p:nvPr>
            <p:ph idx="1"/>
          </p:nvPr>
        </p:nvSpPr>
        <p:spPr>
          <a:xfrm>
            <a:off x="1137034" y="2198362"/>
            <a:ext cx="9636590" cy="4050042"/>
          </a:xfrm>
        </p:spPr>
        <p:txBody>
          <a:bodyPr>
            <a:normAutofit/>
          </a:bodyPr>
          <a:lstStyle/>
          <a:p>
            <a:pPr marL="0" indent="0">
              <a:buNone/>
            </a:pPr>
            <a:r>
              <a:rPr lang="en-US" dirty="0">
                <a:latin typeface="IBM Plex Sans" panose="020B0503050203000203" pitchFamily="34" charset="0"/>
              </a:rPr>
              <a:t>Monday – Friday 10:00 A.M. – 6:00 P.M.</a:t>
            </a:r>
            <a:br>
              <a:rPr lang="en-US" dirty="0">
                <a:latin typeface="IBM Plex Sans" panose="020B0503050203000203" pitchFamily="34" charset="0"/>
              </a:rPr>
            </a:br>
            <a:endParaRPr lang="en-US" dirty="0">
              <a:latin typeface="IBM Plex Sans" panose="020B0503050203000203" pitchFamily="34" charset="0"/>
            </a:endParaRPr>
          </a:p>
          <a:p>
            <a:pPr marL="0" indent="0">
              <a:buNone/>
            </a:pPr>
            <a:r>
              <a:rPr lang="en-US" dirty="0">
                <a:latin typeface="IBM Plex Sans" panose="020B0503050203000203" pitchFamily="34" charset="0"/>
              </a:rPr>
              <a:t>Monday – Thursday 4:00 P.M. - 2:00 A.M.</a:t>
            </a:r>
          </a:p>
          <a:p>
            <a:pPr marL="0" indent="0">
              <a:buNone/>
            </a:pPr>
            <a:endParaRPr lang="en-US" dirty="0">
              <a:latin typeface="IBM Plex Sans" panose="020B0503050203000203" pitchFamily="34" charset="0"/>
            </a:endParaRPr>
          </a:p>
          <a:p>
            <a:r>
              <a:rPr lang="en-US" dirty="0">
                <a:latin typeface="IBM Plex Sans" panose="020B0503050203000203" pitchFamily="34" charset="0"/>
              </a:rPr>
              <a:t>Officers work 24/7.  </a:t>
            </a:r>
          </a:p>
          <a:p>
            <a:r>
              <a:rPr lang="en-US" dirty="0">
                <a:latin typeface="IBM Plex Sans" panose="020B0503050203000203" pitchFamily="34" charset="0"/>
              </a:rPr>
              <a:t>There is a high probability at least 1 team officer will be working when you call!</a:t>
            </a:r>
          </a:p>
        </p:txBody>
      </p:sp>
    </p:spTree>
    <p:extLst>
      <p:ext uri="{BB962C8B-B14F-4D97-AF65-F5344CB8AC3E}">
        <p14:creationId xmlns:p14="http://schemas.microsoft.com/office/powerpoint/2010/main" val="131873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5457-E126-BC27-4DF9-FC9F4645C5BD}"/>
              </a:ext>
            </a:extLst>
          </p:cNvPr>
          <p:cNvSpPr>
            <a:spLocks noGrp="1"/>
          </p:cNvSpPr>
          <p:nvPr>
            <p:ph type="title"/>
          </p:nvPr>
        </p:nvSpPr>
        <p:spPr>
          <a:xfrm>
            <a:off x="765017" y="421287"/>
            <a:ext cx="9895951" cy="1033669"/>
          </a:xfrm>
        </p:spPr>
        <p:txBody>
          <a:bodyPr>
            <a:normAutofit/>
          </a:bodyPr>
          <a:lstStyle/>
          <a:p>
            <a:r>
              <a:rPr lang="en-US" dirty="0">
                <a:solidFill>
                  <a:srgbClr val="002657"/>
                </a:solidFill>
                <a:latin typeface="IBM Plex Sans" panose="020B0503050203000203" pitchFamily="34" charset="0"/>
              </a:rPr>
              <a:t>What to Expect</a:t>
            </a:r>
          </a:p>
        </p:txBody>
      </p:sp>
      <p:sp>
        <p:nvSpPr>
          <p:cNvPr id="3" name="Content Placeholder 2">
            <a:extLst>
              <a:ext uri="{FF2B5EF4-FFF2-40B4-BE49-F238E27FC236}">
                <a16:creationId xmlns:a16="http://schemas.microsoft.com/office/drawing/2014/main" id="{EED114D2-14E2-EEC8-3C7D-F2134F79E8BB}"/>
              </a:ext>
            </a:extLst>
          </p:cNvPr>
          <p:cNvSpPr>
            <a:spLocks noGrp="1"/>
          </p:cNvSpPr>
          <p:nvPr>
            <p:ph idx="1"/>
          </p:nvPr>
        </p:nvSpPr>
        <p:spPr>
          <a:xfrm>
            <a:off x="765017" y="1593919"/>
            <a:ext cx="10723831" cy="4046389"/>
          </a:xfrm>
        </p:spPr>
        <p:txBody>
          <a:bodyPr anchor="ctr">
            <a:noAutofit/>
          </a:bodyPr>
          <a:lstStyle/>
          <a:p>
            <a:r>
              <a:rPr lang="en-US" sz="2600" dirty="0">
                <a:latin typeface="IBM Plex Sans" panose="020B0503050203000203" pitchFamily="34" charset="0"/>
              </a:rPr>
              <a:t>A uniformed police officer with a clinician (possibly other officers too)</a:t>
            </a:r>
          </a:p>
          <a:p>
            <a:r>
              <a:rPr lang="en-US" sz="2600" dirty="0">
                <a:latin typeface="IBM Plex Sans" panose="020B0503050203000203" pitchFamily="34" charset="0"/>
              </a:rPr>
              <a:t>Will likely ask you what is going on (even if you just told dispatch)</a:t>
            </a:r>
          </a:p>
          <a:p>
            <a:r>
              <a:rPr lang="en-US" sz="2600" dirty="0">
                <a:latin typeface="IBM Plex Sans" panose="020B0503050203000203" pitchFamily="34" charset="0"/>
              </a:rPr>
              <a:t>May ask you for space so they can speak privately with the person in crisis</a:t>
            </a:r>
          </a:p>
          <a:p>
            <a:r>
              <a:rPr lang="en-US" sz="2600" dirty="0">
                <a:latin typeface="IBM Plex Sans" panose="020B0503050203000203" pitchFamily="34" charset="0"/>
              </a:rPr>
              <a:t>May not communicate fully what was said to respect the person’s privacy.  Will communicate important details</a:t>
            </a:r>
          </a:p>
          <a:p>
            <a:r>
              <a:rPr lang="en-US" sz="2600" dirty="0">
                <a:latin typeface="IBM Plex Sans" panose="020B0503050203000203" pitchFamily="34" charset="0"/>
              </a:rPr>
              <a:t>The goal is to connect the person with the most appropriate resources.  That may include referrals or driving the person somewhere.</a:t>
            </a:r>
          </a:p>
        </p:txBody>
      </p:sp>
    </p:spTree>
    <p:extLst>
      <p:ext uri="{BB962C8B-B14F-4D97-AF65-F5344CB8AC3E}">
        <p14:creationId xmlns:p14="http://schemas.microsoft.com/office/powerpoint/2010/main" val="3607196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EFE8-9DC6-51CF-9DE6-FBF9BFD9C71B}"/>
              </a:ext>
            </a:extLst>
          </p:cNvPr>
          <p:cNvSpPr>
            <a:spLocks noGrp="1"/>
          </p:cNvSpPr>
          <p:nvPr>
            <p:ph type="title"/>
          </p:nvPr>
        </p:nvSpPr>
        <p:spPr>
          <a:xfrm>
            <a:off x="645714" y="537068"/>
            <a:ext cx="11313913" cy="1241180"/>
          </a:xfrm>
        </p:spPr>
        <p:txBody>
          <a:bodyPr vert="horz" lIns="91440" tIns="45720" rIns="91440" bIns="45720" rtlCol="0" anchor="b">
            <a:noAutofit/>
          </a:bodyPr>
          <a:lstStyle/>
          <a:p>
            <a:pPr algn="ctr"/>
            <a:r>
              <a:rPr lang="en-US" b="1" kern="1200" dirty="0">
                <a:solidFill>
                  <a:schemeClr val="tx1"/>
                </a:solidFill>
                <a:latin typeface="IBM Plex Sans" panose="020B0503050203000203" pitchFamily="34" charset="0"/>
              </a:rPr>
              <a:t>How Can We Access The Co-Responder Team?</a:t>
            </a:r>
          </a:p>
        </p:txBody>
      </p:sp>
      <p:sp>
        <p:nvSpPr>
          <p:cNvPr id="3" name="Content Placeholder 2">
            <a:extLst>
              <a:ext uri="{FF2B5EF4-FFF2-40B4-BE49-F238E27FC236}">
                <a16:creationId xmlns:a16="http://schemas.microsoft.com/office/drawing/2014/main" id="{30D02469-CA57-6514-6C9F-011405A6453E}"/>
              </a:ext>
            </a:extLst>
          </p:cNvPr>
          <p:cNvSpPr>
            <a:spLocks noGrp="1"/>
          </p:cNvSpPr>
          <p:nvPr>
            <p:ph idx="1"/>
          </p:nvPr>
        </p:nvSpPr>
        <p:spPr>
          <a:xfrm>
            <a:off x="645714" y="2147227"/>
            <a:ext cx="5594055" cy="2364370"/>
          </a:xfrm>
        </p:spPr>
        <p:txBody>
          <a:bodyPr vert="horz" lIns="91440" tIns="45720" rIns="91440" bIns="45720" rtlCol="0">
            <a:noAutofit/>
          </a:bodyPr>
          <a:lstStyle/>
          <a:p>
            <a:pPr marL="0" indent="0">
              <a:buNone/>
            </a:pPr>
            <a:r>
              <a:rPr lang="en-US" sz="4000" kern="1200" dirty="0">
                <a:latin typeface="IBM Plex Sans" panose="020B0503050203000203" pitchFamily="34" charset="0"/>
              </a:rPr>
              <a:t>By calling UFPD Dispatch at: </a:t>
            </a:r>
            <a:br>
              <a:rPr lang="en-US" sz="4000" dirty="0">
                <a:latin typeface="IBM Plex Sans" panose="020B0503050203000203" pitchFamily="34" charset="0"/>
              </a:rPr>
            </a:br>
            <a:r>
              <a:rPr lang="en-US" sz="4000" kern="1200" dirty="0">
                <a:latin typeface="IBM Plex Sans" panose="020B0503050203000203" pitchFamily="34" charset="0"/>
              </a:rPr>
              <a:t>(352) 392-1111</a:t>
            </a:r>
          </a:p>
        </p:txBody>
      </p:sp>
    </p:spTree>
    <p:extLst>
      <p:ext uri="{BB962C8B-B14F-4D97-AF65-F5344CB8AC3E}">
        <p14:creationId xmlns:p14="http://schemas.microsoft.com/office/powerpoint/2010/main" val="4090904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788D-E344-02B4-C5B6-D4A5B663EEB3}"/>
              </a:ext>
            </a:extLst>
          </p:cNvPr>
          <p:cNvSpPr>
            <a:spLocks noGrp="1"/>
          </p:cNvSpPr>
          <p:nvPr>
            <p:ph type="title"/>
          </p:nvPr>
        </p:nvSpPr>
        <p:spPr>
          <a:xfrm>
            <a:off x="679010" y="609597"/>
            <a:ext cx="9392421" cy="1330841"/>
          </a:xfrm>
        </p:spPr>
        <p:txBody>
          <a:bodyPr>
            <a:normAutofit/>
          </a:bodyPr>
          <a:lstStyle/>
          <a:p>
            <a:pPr algn="ctr"/>
            <a:r>
              <a:rPr lang="en-US" b="1" dirty="0">
                <a:latin typeface="IBM Plex Sans" panose="020B0503050203000203" pitchFamily="34" charset="0"/>
              </a:rPr>
              <a:t>Who Can I Contact For Questions?</a:t>
            </a:r>
          </a:p>
        </p:txBody>
      </p:sp>
      <p:sp>
        <p:nvSpPr>
          <p:cNvPr id="3" name="Content Placeholder 2">
            <a:extLst>
              <a:ext uri="{FF2B5EF4-FFF2-40B4-BE49-F238E27FC236}">
                <a16:creationId xmlns:a16="http://schemas.microsoft.com/office/drawing/2014/main" id="{6FF66BFE-7996-B94C-7BD8-12BE3E469BC1}"/>
              </a:ext>
            </a:extLst>
          </p:cNvPr>
          <p:cNvSpPr>
            <a:spLocks noGrp="1"/>
          </p:cNvSpPr>
          <p:nvPr>
            <p:ph idx="1"/>
          </p:nvPr>
        </p:nvSpPr>
        <p:spPr>
          <a:xfrm>
            <a:off x="679010" y="2098774"/>
            <a:ext cx="10013132" cy="3917773"/>
          </a:xfrm>
        </p:spPr>
        <p:txBody>
          <a:bodyPr>
            <a:normAutofit/>
          </a:bodyPr>
          <a:lstStyle/>
          <a:p>
            <a:pPr marL="0" indent="0">
              <a:buNone/>
            </a:pPr>
            <a:r>
              <a:rPr lang="en-US" sz="3000" dirty="0">
                <a:latin typeface="IBM Plex Sans" panose="020B0503050203000203" pitchFamily="34" charset="0"/>
              </a:rPr>
              <a:t>Meggen Tucker Sixbey, PhD, LMHC, LMFT</a:t>
            </a:r>
            <a:br>
              <a:rPr lang="en-US" sz="3000" dirty="0">
                <a:latin typeface="IBM Plex Sans" panose="020B0503050203000203" pitchFamily="34" charset="0"/>
              </a:rPr>
            </a:br>
            <a:r>
              <a:rPr lang="en-US" sz="3000" dirty="0">
                <a:latin typeface="IBM Plex Sans" panose="020B0503050203000203" pitchFamily="34" charset="0"/>
              </a:rPr>
              <a:t>Director, Behavioral Services Division</a:t>
            </a:r>
            <a:br>
              <a:rPr lang="en-US" sz="3000" dirty="0">
                <a:latin typeface="IBM Plex Sans" panose="020B0503050203000203" pitchFamily="34" charset="0"/>
              </a:rPr>
            </a:br>
            <a:r>
              <a:rPr lang="en-US" sz="3000" dirty="0">
                <a:latin typeface="IBM Plex Sans" panose="020B0503050203000203" pitchFamily="34" charset="0"/>
              </a:rPr>
              <a:t>University of Florida Police Department</a:t>
            </a:r>
            <a:br>
              <a:rPr lang="en-US" sz="3000" dirty="0">
                <a:latin typeface="IBM Plex Sans" panose="020B0503050203000203" pitchFamily="34" charset="0"/>
              </a:rPr>
            </a:br>
            <a:r>
              <a:rPr lang="en-US" sz="3000" dirty="0">
                <a:latin typeface="IBM Plex Sans" panose="020B0503050203000203" pitchFamily="34" charset="0"/>
              </a:rPr>
              <a:t>Sixbey@ufl.edu</a:t>
            </a:r>
            <a:br>
              <a:rPr lang="en-US" sz="3000" dirty="0">
                <a:latin typeface="IBM Plex Sans" panose="020B0503050203000203" pitchFamily="34" charset="0"/>
              </a:rPr>
            </a:br>
            <a:r>
              <a:rPr lang="en-US" sz="3000" dirty="0">
                <a:latin typeface="IBM Plex Sans" panose="020B0503050203000203" pitchFamily="34" charset="0"/>
              </a:rPr>
              <a:t>(352) 273-3337</a:t>
            </a:r>
          </a:p>
        </p:txBody>
      </p:sp>
    </p:spTree>
    <p:extLst>
      <p:ext uri="{BB962C8B-B14F-4D97-AF65-F5344CB8AC3E}">
        <p14:creationId xmlns:p14="http://schemas.microsoft.com/office/powerpoint/2010/main" val="2509835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5BD3EF-F6FE-7302-A0E9-41E12CE5E01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C276A1-3418-7D16-40C5-FCCBA575B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7B9B2A4-038C-2758-571F-BF3924838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5F9A5-6E4F-7E3E-9EF9-92D814B55043}"/>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Benefits</a:t>
            </a:r>
          </a:p>
        </p:txBody>
      </p:sp>
      <p:sp>
        <p:nvSpPr>
          <p:cNvPr id="3" name="Text Placeholder 2">
            <a:extLst>
              <a:ext uri="{FF2B5EF4-FFF2-40B4-BE49-F238E27FC236}">
                <a16:creationId xmlns:a16="http://schemas.microsoft.com/office/drawing/2014/main" id="{7AF028AB-27B1-4D5C-630F-A4110272A603}"/>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Nadja Schimmel-Cruz</a:t>
            </a:r>
          </a:p>
        </p:txBody>
      </p:sp>
      <p:sp>
        <p:nvSpPr>
          <p:cNvPr id="14" name="Rectangle 13">
            <a:extLst>
              <a:ext uri="{FF2B5EF4-FFF2-40B4-BE49-F238E27FC236}">
                <a16:creationId xmlns:a16="http://schemas.microsoft.com/office/drawing/2014/main" id="{981B15C4-39F3-114D-2BC0-ABCDAD9EE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03E6993-0086-F349-7B26-FFC532C75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F3E4FA8C-7F0C-9379-E09E-EE065D7DBD55}"/>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3898950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E7522-61DB-82AE-69D8-266DCF91E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3259B-6446-8A0C-389F-A1943D056EDC}"/>
              </a:ext>
            </a:extLst>
          </p:cNvPr>
          <p:cNvSpPr>
            <a:spLocks noGrp="1"/>
          </p:cNvSpPr>
          <p:nvPr>
            <p:ph type="title"/>
          </p:nvPr>
        </p:nvSpPr>
        <p:spPr/>
        <p:txBody>
          <a:bodyPr/>
          <a:lstStyle/>
          <a:p>
            <a:r>
              <a:rPr lang="en-US" b="1" dirty="0">
                <a:solidFill>
                  <a:srgbClr val="002657"/>
                </a:solidFill>
                <a:latin typeface="IBM Plex Sans" panose="020B0503050203000203" pitchFamily="34" charset="0"/>
              </a:rPr>
              <a:t>Short-Work Break for 9M &amp; 10M</a:t>
            </a:r>
          </a:p>
        </p:txBody>
      </p:sp>
      <p:sp>
        <p:nvSpPr>
          <p:cNvPr id="3" name="Content Placeholder 2">
            <a:extLst>
              <a:ext uri="{FF2B5EF4-FFF2-40B4-BE49-F238E27FC236}">
                <a16:creationId xmlns:a16="http://schemas.microsoft.com/office/drawing/2014/main" id="{B492BE25-2A43-6A35-1DA4-E36F1770EBC4}"/>
              </a:ext>
            </a:extLst>
          </p:cNvPr>
          <p:cNvSpPr>
            <a:spLocks noGrp="1"/>
          </p:cNvSpPr>
          <p:nvPr>
            <p:ph idx="1"/>
          </p:nvPr>
        </p:nvSpPr>
        <p:spPr>
          <a:xfrm>
            <a:off x="838200" y="1621186"/>
            <a:ext cx="10515600" cy="4351338"/>
          </a:xfrm>
        </p:spPr>
        <p:txBody>
          <a:bodyPr vert="horz" lIns="91440" tIns="45720" rIns="91440" bIns="45720" rtlCol="0" anchor="t">
            <a:normAutofit lnSpcReduction="10000"/>
          </a:bodyPr>
          <a:lstStyle/>
          <a:p>
            <a:r>
              <a:rPr lang="en-US" sz="2400" dirty="0">
                <a:latin typeface="IBM Plex Sans" panose="020B0503050203000203" pitchFamily="34" charset="0"/>
              </a:rPr>
              <a:t>A Short-Work Break (SWB) allows eligible State Health employees (9/10-month) to maintain coverage while they are off contract and returning in the fall.</a:t>
            </a:r>
          </a:p>
          <a:p>
            <a:r>
              <a:rPr lang="en-US" sz="2400" dirty="0">
                <a:latin typeface="IBM Plex Sans" panose="020B0503050203000203" pitchFamily="34" charset="0"/>
              </a:rPr>
              <a:t>No additional deductions are taken during the summer, even if there are changes to their compensation.</a:t>
            </a:r>
          </a:p>
          <a:p>
            <a:r>
              <a:rPr lang="en-US" sz="2400" dirty="0">
                <a:latin typeface="IBM Plex Sans" panose="020B0503050203000203" pitchFamily="34" charset="0"/>
              </a:rPr>
              <a:t>State of Florida health plans and select UF benefits will continue through the summer, with payroll deductions resuming in September.</a:t>
            </a:r>
          </a:p>
          <a:p>
            <a:r>
              <a:rPr lang="en-US" sz="2400" dirty="0">
                <a:latin typeface="IBM Plex Sans" panose="020B0503050203000203" pitchFamily="34" charset="0"/>
              </a:rPr>
              <a:t>Please advise faculty to contact our office if they receive any correspondence from People First regarding deduction issues so we can review and assist</a:t>
            </a:r>
          </a:p>
          <a:p>
            <a:r>
              <a:rPr lang="en-US" sz="2400" dirty="0">
                <a:latin typeface="IBM Plex Sans" panose="020B0503050203000203" pitchFamily="34" charset="0"/>
              </a:rPr>
              <a:t>Faculty who complete the Spring semester and were double-deducted will have State coverage through the end of September.</a:t>
            </a:r>
            <a:endParaRPr lang="en-US" sz="2400" dirty="0">
              <a:latin typeface="IBM Plex Sans" panose="020B0503050203000203" pitchFamily="34" charset="0"/>
              <a:ea typeface="Calibri"/>
              <a:cs typeface="Calibri"/>
            </a:endParaRPr>
          </a:p>
        </p:txBody>
      </p:sp>
    </p:spTree>
    <p:extLst>
      <p:ext uri="{BB962C8B-B14F-4D97-AF65-F5344CB8AC3E}">
        <p14:creationId xmlns:p14="http://schemas.microsoft.com/office/powerpoint/2010/main" val="61881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D974C8-4373-57E2-C957-83CF80262F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3791A-D570-9662-7759-7BE30EE5A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00718F-33E3-3E5B-E9A1-41E1AD113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22048E-B5B8-34E7-E6BA-BCC1F4E1CA89}"/>
              </a:ext>
            </a:extLst>
          </p:cNvPr>
          <p:cNvSpPr>
            <a:spLocks noGrp="1"/>
          </p:cNvSpPr>
          <p:nvPr>
            <p:ph type="title"/>
          </p:nvPr>
        </p:nvSpPr>
        <p:spPr>
          <a:xfrm>
            <a:off x="477980" y="1103197"/>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Employment Operations &amp; Records</a:t>
            </a:r>
          </a:p>
        </p:txBody>
      </p:sp>
      <p:sp>
        <p:nvSpPr>
          <p:cNvPr id="3" name="Text Placeholder 2">
            <a:extLst>
              <a:ext uri="{FF2B5EF4-FFF2-40B4-BE49-F238E27FC236}">
                <a16:creationId xmlns:a16="http://schemas.microsoft.com/office/drawing/2014/main" id="{BF6BE399-C7BF-2291-FA43-D696153621DC}"/>
              </a:ext>
            </a:extLst>
          </p:cNvPr>
          <p:cNvSpPr>
            <a:spLocks noGrp="1"/>
          </p:cNvSpPr>
          <p:nvPr>
            <p:ph type="body" idx="1"/>
          </p:nvPr>
        </p:nvSpPr>
        <p:spPr>
          <a:xfrm>
            <a:off x="458169" y="4872922"/>
            <a:ext cx="4023359"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Johannes Traster</a:t>
            </a:r>
          </a:p>
        </p:txBody>
      </p:sp>
      <p:sp>
        <p:nvSpPr>
          <p:cNvPr id="14" name="Rectangle 13">
            <a:extLst>
              <a:ext uri="{FF2B5EF4-FFF2-40B4-BE49-F238E27FC236}">
                <a16:creationId xmlns:a16="http://schemas.microsoft.com/office/drawing/2014/main" id="{76222B85-6182-D6F5-2E9C-87CAE6D96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0C6DCD-6007-C515-2E63-0FAEB9B84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0A994C97-3954-F0C7-0290-BF18228EB325}"/>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214520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5911-665A-D2EB-4CF4-9821F87C2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20759-E91E-5C81-3284-CA8501F86B9A}"/>
              </a:ext>
            </a:extLst>
          </p:cNvPr>
          <p:cNvSpPr>
            <a:spLocks noGrp="1"/>
          </p:cNvSpPr>
          <p:nvPr>
            <p:ph type="title"/>
          </p:nvPr>
        </p:nvSpPr>
        <p:spPr/>
        <p:txBody>
          <a:bodyPr/>
          <a:lstStyle/>
          <a:p>
            <a:r>
              <a:rPr lang="en-US" b="1" dirty="0">
                <a:solidFill>
                  <a:srgbClr val="002657"/>
                </a:solidFill>
                <a:latin typeface="IBM Plex Sans" panose="020B0503050203000203" pitchFamily="34" charset="0"/>
              </a:rPr>
              <a:t>Summer New Hire Reminders </a:t>
            </a:r>
          </a:p>
        </p:txBody>
      </p:sp>
      <p:sp>
        <p:nvSpPr>
          <p:cNvPr id="3" name="Content Placeholder 2">
            <a:extLst>
              <a:ext uri="{FF2B5EF4-FFF2-40B4-BE49-F238E27FC236}">
                <a16:creationId xmlns:a16="http://schemas.microsoft.com/office/drawing/2014/main" id="{240014E3-DF2D-0616-CFF6-19ACDFCA00AA}"/>
              </a:ext>
            </a:extLst>
          </p:cNvPr>
          <p:cNvSpPr>
            <a:spLocks noGrp="1"/>
          </p:cNvSpPr>
          <p:nvPr>
            <p:ph idx="1"/>
          </p:nvPr>
        </p:nvSpPr>
        <p:spPr>
          <a:xfrm>
            <a:off x="838200" y="1484671"/>
            <a:ext cx="10515600" cy="4692292"/>
          </a:xfrm>
        </p:spPr>
        <p:txBody>
          <a:bodyPr vert="horz" lIns="91440" tIns="45720" rIns="91440" bIns="45720" rtlCol="0" anchor="t">
            <a:normAutofit/>
          </a:bodyPr>
          <a:lstStyle/>
          <a:p>
            <a:r>
              <a:rPr lang="en-US" sz="2400" dirty="0">
                <a:latin typeface="IBM Plex Sans" panose="020B0503050203000203" pitchFamily="34" charset="0"/>
              </a:rPr>
              <a:t>Hiring prior to Fall 2026 start​ best practices: </a:t>
            </a:r>
          </a:p>
          <a:p>
            <a:r>
              <a:rPr lang="en-US" sz="2400" dirty="0">
                <a:latin typeface="IBM Plex Sans" panose="020B0503050203000203" pitchFamily="34" charset="0"/>
              </a:rPr>
              <a:t>Avoid hiring 9M faculty in the summer for benefits to start before the start of the Fall semester due to file issues to the State.​</a:t>
            </a:r>
          </a:p>
          <a:p>
            <a:r>
              <a:rPr lang="en-US" sz="2400" dirty="0">
                <a:latin typeface="IBM Plex Sans" panose="020B0503050203000203" pitchFamily="34" charset="0"/>
              </a:rPr>
              <a:t>Only applies to those hired on FASU appointments. ​</a:t>
            </a:r>
          </a:p>
          <a:p>
            <a:r>
              <a:rPr lang="en-US" sz="2400" dirty="0">
                <a:latin typeface="IBM Plex Sans" panose="020B0503050203000203" pitchFamily="34" charset="0"/>
              </a:rPr>
              <a:t>If you must hire someone who would like benefits to start during the summer, it must be coordinated with our office to ensure proper enrollment and summer coverage prior to submitting the </a:t>
            </a:r>
            <a:r>
              <a:rPr lang="en-US" sz="2400" dirty="0" err="1">
                <a:latin typeface="IBM Plex Sans" panose="020B0503050203000203" pitchFamily="34" charset="0"/>
              </a:rPr>
              <a:t>ePAF</a:t>
            </a:r>
            <a:r>
              <a:rPr lang="en-US" sz="2400" dirty="0">
                <a:latin typeface="IBM Plex Sans" panose="020B0503050203000203" pitchFamily="34" charset="0"/>
              </a:rPr>
              <a:t>.​</a:t>
            </a:r>
          </a:p>
          <a:p>
            <a:r>
              <a:rPr lang="en-US" sz="2400" dirty="0">
                <a:latin typeface="IBM Plex Sans" panose="020B0503050203000203" pitchFamily="34" charset="0"/>
              </a:rPr>
              <a:t>Please inform the Benefits Administration Team immediately of any new summer faculty hires by emailing </a:t>
            </a:r>
            <a:r>
              <a:rPr lang="en-US" sz="2400" u="sng" dirty="0">
                <a:solidFill>
                  <a:srgbClr val="92D050"/>
                </a:solidFill>
                <a:latin typeface="IBM Plex Sans" panose="020B0503050203000203" pitchFamily="34" charset="0"/>
              </a:rPr>
              <a:t>benefits@ufl.edu</a:t>
            </a:r>
            <a:r>
              <a:rPr lang="en-US" sz="2400" dirty="0">
                <a:latin typeface="IBM Plex Sans" panose="020B0503050203000203" pitchFamily="34" charset="0"/>
              </a:rPr>
              <a:t>.</a:t>
            </a:r>
          </a:p>
        </p:txBody>
      </p:sp>
    </p:spTree>
    <p:extLst>
      <p:ext uri="{BB962C8B-B14F-4D97-AF65-F5344CB8AC3E}">
        <p14:creationId xmlns:p14="http://schemas.microsoft.com/office/powerpoint/2010/main" val="5350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70273-050D-C0BD-1DB0-6F110F431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6CEB5-8050-15F4-DC94-F3705470745E}"/>
              </a:ext>
            </a:extLst>
          </p:cNvPr>
          <p:cNvSpPr>
            <a:spLocks noGrp="1"/>
          </p:cNvSpPr>
          <p:nvPr>
            <p:ph type="title"/>
          </p:nvPr>
        </p:nvSpPr>
        <p:spPr/>
        <p:txBody>
          <a:bodyPr/>
          <a:lstStyle/>
          <a:p>
            <a:r>
              <a:rPr lang="en-US" b="1" dirty="0">
                <a:solidFill>
                  <a:srgbClr val="002657"/>
                </a:solidFill>
                <a:latin typeface="IBM Plex Sans" panose="020B0503050203000203" pitchFamily="34" charset="0"/>
              </a:rPr>
              <a:t>9M Summer GA Appointments </a:t>
            </a:r>
          </a:p>
        </p:txBody>
      </p:sp>
      <p:sp>
        <p:nvSpPr>
          <p:cNvPr id="3" name="Content Placeholder 2">
            <a:extLst>
              <a:ext uri="{FF2B5EF4-FFF2-40B4-BE49-F238E27FC236}">
                <a16:creationId xmlns:a16="http://schemas.microsoft.com/office/drawing/2014/main" id="{DAE9D335-5EAB-C2A1-4AC8-932F0D1DD5D9}"/>
              </a:ext>
            </a:extLst>
          </p:cNvPr>
          <p:cNvSpPr>
            <a:spLocks noGrp="1"/>
          </p:cNvSpPr>
          <p:nvPr>
            <p:ph idx="1"/>
          </p:nvPr>
        </p:nvSpPr>
        <p:spPr/>
        <p:txBody>
          <a:bodyPr vert="horz" lIns="91440" tIns="45720" rIns="91440" bIns="45720" rtlCol="0" anchor="t">
            <a:normAutofit fontScale="92500" lnSpcReduction="10000"/>
          </a:bodyPr>
          <a:lstStyle/>
          <a:p>
            <a:pPr fontAlgn="base"/>
            <a:r>
              <a:rPr lang="en-US" dirty="0">
                <a:latin typeface="IBM Plex Sans" panose="020B0503050203000203" pitchFamily="34" charset="0"/>
              </a:rPr>
              <a:t>When possible, avoid terminating 9M appointments if the GA is returning in the Fall but place on a Short-Work Break. ​</a:t>
            </a:r>
          </a:p>
          <a:p>
            <a:pPr fontAlgn="base"/>
            <a:r>
              <a:rPr lang="en-US" dirty="0">
                <a:latin typeface="IBM Plex Sans" panose="020B0503050203000203" pitchFamily="34" charset="0"/>
              </a:rPr>
              <a:t>​Terminating a 9M appointment will cause coverage to term at the end of May even if double deductions occurred </a:t>
            </a:r>
            <a:endParaRPr lang="en-US" dirty="0">
              <a:latin typeface="IBM Plex Sans" panose="020B0503050203000203" pitchFamily="34" charset="0"/>
              <a:ea typeface="Calibri"/>
              <a:cs typeface="Calibri"/>
            </a:endParaRPr>
          </a:p>
          <a:p>
            <a:r>
              <a:rPr lang="en-US" dirty="0">
                <a:latin typeface="IBM Plex Sans" panose="020B0503050203000203" pitchFamily="34" charset="0"/>
              </a:rPr>
              <a:t>A GA is only able to keep their </a:t>
            </a:r>
            <a:r>
              <a:rPr lang="en-US" dirty="0" err="1">
                <a:latin typeface="IBM Plex Sans" panose="020B0503050203000203" pitchFamily="34" charset="0"/>
              </a:rPr>
              <a:t>GatorGradCare</a:t>
            </a:r>
            <a:r>
              <a:rPr lang="en-US" dirty="0">
                <a:latin typeface="IBM Plex Sans" panose="020B0503050203000203" pitchFamily="34" charset="0"/>
              </a:rPr>
              <a:t> if they are placed on Short Work Break or immediately hired on a Summer appointment (no lapse in appointments). ​</a:t>
            </a:r>
          </a:p>
          <a:p>
            <a:pPr fontAlgn="base"/>
            <a:r>
              <a:rPr lang="en-US" dirty="0">
                <a:latin typeface="IBM Plex Sans" panose="020B0503050203000203" pitchFamily="34" charset="0"/>
              </a:rPr>
              <a:t>GAs who are terminated and rehired with a break in service will have a new event to enroll in benefits. ​</a:t>
            </a:r>
          </a:p>
          <a:p>
            <a:pPr fontAlgn="base"/>
            <a:r>
              <a:rPr lang="en-US" dirty="0">
                <a:latin typeface="IBM Plex Sans" panose="020B0503050203000203" pitchFamily="34" charset="0"/>
              </a:rPr>
              <a:t>Contact Heidi Evans with our Customer Service team with any questions or unique situation at </a:t>
            </a:r>
            <a:r>
              <a:rPr lang="en-US" u="sng" dirty="0">
                <a:solidFill>
                  <a:srgbClr val="92D050"/>
                </a:solidFill>
                <a:latin typeface="IBM Plex Sans" panose="020B0503050203000203" pitchFamily="34" charset="0"/>
              </a:rPr>
              <a:t>gabenefits@hr.ufl.edu</a:t>
            </a:r>
          </a:p>
        </p:txBody>
      </p:sp>
    </p:spTree>
    <p:extLst>
      <p:ext uri="{BB962C8B-B14F-4D97-AF65-F5344CB8AC3E}">
        <p14:creationId xmlns:p14="http://schemas.microsoft.com/office/powerpoint/2010/main" val="65650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1331-752D-FDCB-02C2-9E460D6B24DD}"/>
              </a:ext>
            </a:extLst>
          </p:cNvPr>
          <p:cNvSpPr>
            <a:spLocks noGrp="1"/>
          </p:cNvSpPr>
          <p:nvPr>
            <p:ph type="title"/>
          </p:nvPr>
        </p:nvSpPr>
        <p:spPr/>
        <p:txBody>
          <a:bodyPr/>
          <a:lstStyle/>
          <a:p>
            <a:r>
              <a:rPr lang="en-US" b="1" dirty="0">
                <a:latin typeface="IBM Plex Sans" panose="020B0503050203000203" pitchFamily="34" charset="0"/>
              </a:rPr>
              <a:t>Fiscal Year Comp Leave Cashout</a:t>
            </a:r>
          </a:p>
        </p:txBody>
      </p:sp>
      <p:sp>
        <p:nvSpPr>
          <p:cNvPr id="3" name="Content Placeholder 2">
            <a:extLst>
              <a:ext uri="{FF2B5EF4-FFF2-40B4-BE49-F238E27FC236}">
                <a16:creationId xmlns:a16="http://schemas.microsoft.com/office/drawing/2014/main" id="{F95E451E-BF14-282E-5283-556DFFD150D2}"/>
              </a:ext>
            </a:extLst>
          </p:cNvPr>
          <p:cNvSpPr>
            <a:spLocks noGrp="1"/>
          </p:cNvSpPr>
          <p:nvPr>
            <p:ph idx="1"/>
          </p:nvPr>
        </p:nvSpPr>
        <p:spPr>
          <a:xfrm>
            <a:off x="838200" y="1690688"/>
            <a:ext cx="10515600" cy="4882128"/>
          </a:xfrm>
        </p:spPr>
        <p:txBody>
          <a:bodyPr>
            <a:noAutofit/>
          </a:bodyPr>
          <a:lstStyle/>
          <a:p>
            <a:pPr marL="12700">
              <a:lnSpc>
                <a:spcPct val="100000"/>
              </a:lnSpc>
              <a:spcBef>
                <a:spcPts val="100"/>
              </a:spcBef>
            </a:pPr>
            <a:r>
              <a:rPr lang="en-US" sz="2600" dirty="0">
                <a:latin typeface="IBM Plex Sans" panose="020B0503050203000203" pitchFamily="34" charset="0"/>
                <a:cs typeface="Times New Roman"/>
              </a:rPr>
              <a:t>Begin</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looking</a:t>
            </a:r>
            <a:r>
              <a:rPr lang="en-US" sz="2600" spc="-75" dirty="0">
                <a:latin typeface="IBM Plex Sans" panose="020B0503050203000203" pitchFamily="34" charset="0"/>
                <a:cs typeface="Times New Roman"/>
              </a:rPr>
              <a:t> </a:t>
            </a:r>
            <a:r>
              <a:rPr lang="en-US" sz="2600" dirty="0">
                <a:latin typeface="IBM Plex Sans" panose="020B0503050203000203" pitchFamily="34" charset="0"/>
                <a:cs typeface="Times New Roman"/>
              </a:rPr>
              <a:t>at</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Overtime</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and</a:t>
            </a:r>
            <a:r>
              <a:rPr lang="en-US" sz="2600" spc="-55" dirty="0">
                <a:latin typeface="IBM Plex Sans" panose="020B0503050203000203" pitchFamily="34" charset="0"/>
                <a:cs typeface="Times New Roman"/>
              </a:rPr>
              <a:t> </a:t>
            </a:r>
            <a:r>
              <a:rPr lang="en-US" sz="2600" dirty="0">
                <a:latin typeface="IBM Plex Sans" panose="020B0503050203000203" pitchFamily="34" charset="0"/>
                <a:cs typeface="Times New Roman"/>
              </a:rPr>
              <a:t>Special</a:t>
            </a:r>
            <a:r>
              <a:rPr lang="en-US" sz="2600" spc="-6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Compensatory</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4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balances</a:t>
            </a:r>
            <a:endParaRPr lang="en-US" sz="2600" dirty="0">
              <a:latin typeface="IBM Plex Sans" panose="020B0503050203000203" pitchFamily="34" charset="0"/>
              <a:cs typeface="Times New Roman"/>
            </a:endParaRPr>
          </a:p>
          <a:p>
            <a:pPr marL="298450" marR="537845" indent="-285750">
              <a:lnSpc>
                <a:spcPct val="100000"/>
              </a:lnSpc>
              <a:spcBef>
                <a:spcPts val="40"/>
              </a:spcBef>
              <a:buFont typeface="Arial"/>
              <a:buChar char="•"/>
              <a:tabLst>
                <a:tab pos="298450" algn="l"/>
              </a:tabLst>
            </a:pPr>
            <a:r>
              <a:rPr lang="en-US" sz="2600" dirty="0">
                <a:latin typeface="IBM Plex Sans" panose="020B0503050203000203" pitchFamily="34" charset="0"/>
                <a:cs typeface="Times New Roman"/>
              </a:rPr>
              <a:t>Accrued</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comp</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can</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be</a:t>
            </a:r>
            <a:r>
              <a:rPr lang="en-US" sz="2600" spc="-3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taken</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in</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place</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of</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other</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types,</a:t>
            </a:r>
            <a:r>
              <a:rPr lang="en-US" sz="2600" spc="-4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except</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Paid</a:t>
            </a:r>
            <a:r>
              <a:rPr lang="en-US" sz="2600" spc="-5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Family </a:t>
            </a:r>
            <a:r>
              <a:rPr lang="en-US" sz="2600" dirty="0">
                <a:latin typeface="IBM Plex Sans" panose="020B0503050203000203" pitchFamily="34" charset="0"/>
                <a:cs typeface="Times New Roman"/>
              </a:rPr>
              <a:t>Leave</a:t>
            </a:r>
            <a:r>
              <a:rPr lang="en-US" sz="2600" spc="-7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(PFL)</a:t>
            </a:r>
            <a:endParaRPr lang="en-US" sz="2600" dirty="0">
              <a:latin typeface="IBM Plex Sans" panose="020B0503050203000203" pitchFamily="34" charset="0"/>
              <a:cs typeface="Times New Roman"/>
            </a:endParaRPr>
          </a:p>
          <a:p>
            <a:pPr marL="297815" indent="-285115">
              <a:lnSpc>
                <a:spcPct val="100000"/>
              </a:lnSpc>
              <a:buFont typeface="Arial"/>
              <a:buChar char="•"/>
              <a:tabLst>
                <a:tab pos="297815" algn="l"/>
              </a:tabLst>
            </a:pPr>
            <a:r>
              <a:rPr lang="en-US" sz="2600" dirty="0">
                <a:latin typeface="IBM Plex Sans" panose="020B0503050203000203" pitchFamily="34" charset="0"/>
                <a:cs typeface="Times New Roman"/>
              </a:rPr>
              <a:t>Review</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accruals</a:t>
            </a:r>
            <a:r>
              <a:rPr lang="en-US" sz="2600" spc="-8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anytime</a:t>
            </a:r>
            <a:endParaRPr lang="en-US" sz="2600" dirty="0">
              <a:latin typeface="IBM Plex Sans" panose="020B0503050203000203" pitchFamily="34" charset="0"/>
              <a:cs typeface="Times New Roman"/>
            </a:endParaRPr>
          </a:p>
          <a:p>
            <a:pPr marL="755650" marR="31750" lvl="1" indent="-285750">
              <a:lnSpc>
                <a:spcPct val="100000"/>
              </a:lnSpc>
              <a:buFont typeface="Arial"/>
              <a:buChar char="•"/>
              <a:tabLst>
                <a:tab pos="755650" algn="l"/>
              </a:tabLst>
            </a:pPr>
            <a:r>
              <a:rPr lang="en-US" sz="2600" dirty="0">
                <a:latin typeface="IBM Plex Sans" panose="020B0503050203000203" pitchFamily="34" charset="0"/>
                <a:cs typeface="Times New Roman"/>
              </a:rPr>
              <a:t>Enterprise</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Reporting</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Access</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Reporting</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Human</a:t>
            </a:r>
            <a:r>
              <a:rPr lang="en-US" sz="2600" spc="-4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Resources</a:t>
            </a:r>
            <a:r>
              <a:rPr lang="en-US" sz="2600" spc="-4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Information</a:t>
            </a:r>
            <a:r>
              <a:rPr lang="en-US" sz="2600" spc="-50"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3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Benefit Information</a:t>
            </a:r>
            <a:r>
              <a:rPr lang="en-US" sz="2600" spc="-55"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Accruals,</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Usage,</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and</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Balances</a:t>
            </a:r>
            <a:r>
              <a:rPr lang="en-US" sz="2600" spc="-50" dirty="0">
                <a:latin typeface="IBM Plex Sans" panose="020B0503050203000203" pitchFamily="34" charset="0"/>
                <a:cs typeface="Times New Roman"/>
              </a:rPr>
              <a:t> </a:t>
            </a:r>
            <a:r>
              <a:rPr lang="en-US" sz="2600" dirty="0">
                <a:latin typeface="IBM Plex Sans" panose="020B0503050203000203" pitchFamily="34" charset="0"/>
                <a:cs typeface="Times New Roman"/>
              </a:rPr>
              <a:t>By</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Pay</a:t>
            </a:r>
            <a:r>
              <a:rPr lang="en-US" sz="2600" spc="-5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Period, </a:t>
            </a:r>
            <a:r>
              <a:rPr lang="en-US" sz="2600" dirty="0">
                <a:latin typeface="IBM Plex Sans" panose="020B0503050203000203" pitchFamily="34" charset="0"/>
                <a:cs typeface="Times New Roman"/>
              </a:rPr>
              <a:t>Department</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COMP</a:t>
            </a:r>
            <a:r>
              <a:rPr lang="en-US" sz="2600" spc="-50" dirty="0">
                <a:latin typeface="IBM Plex Sans" panose="020B0503050203000203" pitchFamily="34" charset="0"/>
                <a:cs typeface="Times New Roman"/>
              </a:rPr>
              <a:t> </a:t>
            </a:r>
            <a:r>
              <a:rPr lang="en-US" sz="2600" spc="-20" dirty="0">
                <a:latin typeface="IBM Plex Sans" panose="020B0503050203000203" pitchFamily="34" charset="0"/>
                <a:cs typeface="Times New Roman"/>
              </a:rPr>
              <a:t>ONLY</a:t>
            </a:r>
            <a:endParaRPr lang="en-US" sz="2600" dirty="0">
              <a:latin typeface="IBM Plex Sans" panose="020B0503050203000203" pitchFamily="34" charset="0"/>
              <a:cs typeface="Times New Roman"/>
            </a:endParaRPr>
          </a:p>
          <a:p>
            <a:pPr marL="297815" indent="-285115">
              <a:lnSpc>
                <a:spcPct val="100000"/>
              </a:lnSpc>
              <a:buFont typeface="Arial"/>
              <a:buChar char="•"/>
              <a:tabLst>
                <a:tab pos="297815" algn="l"/>
              </a:tabLst>
            </a:pPr>
            <a:r>
              <a:rPr lang="en-US" sz="2600" dirty="0">
                <a:latin typeface="IBM Plex Sans" panose="020B0503050203000203" pitchFamily="34" charset="0"/>
                <a:cs typeface="Times New Roman"/>
              </a:rPr>
              <a:t> Employees</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can</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enter</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comp</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time</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through</a:t>
            </a:r>
            <a:r>
              <a:rPr lang="en-US" sz="2600" spc="-6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06/04/2026</a:t>
            </a:r>
            <a:endParaRPr lang="en-US" sz="2600" dirty="0">
              <a:latin typeface="IBM Plex Sans" panose="020B0503050203000203" pitchFamily="34" charset="0"/>
              <a:cs typeface="Times New Roman"/>
            </a:endParaRPr>
          </a:p>
          <a:p>
            <a:pPr marL="355600" indent="-342900">
              <a:lnSpc>
                <a:spcPct val="100000"/>
              </a:lnSpc>
              <a:tabLst>
                <a:tab pos="297815" algn="l"/>
              </a:tabLst>
            </a:pPr>
            <a:r>
              <a:rPr lang="en-US" sz="2600" dirty="0">
                <a:latin typeface="IBM Plex Sans" panose="020B0503050203000203" pitchFamily="34" charset="0"/>
                <a:cs typeface="Times New Roman"/>
              </a:rPr>
              <a:t>Comp</a:t>
            </a:r>
            <a:r>
              <a:rPr lang="en-US" sz="2600" spc="-4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cash-</a:t>
            </a:r>
            <a:r>
              <a:rPr lang="en-US" sz="2600" dirty="0">
                <a:latin typeface="IBM Plex Sans" panose="020B0503050203000203" pitchFamily="34" charset="0"/>
                <a:cs typeface="Times New Roman"/>
              </a:rPr>
              <a:t>out</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expected</a:t>
            </a:r>
            <a:r>
              <a:rPr lang="en-US" sz="2600" spc="-30" dirty="0">
                <a:latin typeface="IBM Plex Sans" panose="020B0503050203000203" pitchFamily="34" charset="0"/>
                <a:cs typeface="Times New Roman"/>
              </a:rPr>
              <a:t> June 26, 2026, paycheck</a:t>
            </a:r>
            <a:endParaRPr lang="en-US" sz="2600" dirty="0">
              <a:latin typeface="IBM Plex Sans" panose="020B0503050203000203" pitchFamily="34" charset="0"/>
              <a:cs typeface="Times New Roman"/>
            </a:endParaRPr>
          </a:p>
          <a:p>
            <a:pPr marL="12700">
              <a:spcBef>
                <a:spcPts val="2160"/>
              </a:spcBef>
            </a:pPr>
            <a:r>
              <a:rPr lang="en-US" sz="2600" dirty="0">
                <a:latin typeface="IBM Plex Sans" panose="020B0503050203000203" pitchFamily="34" charset="0"/>
                <a:cs typeface="Times New Roman"/>
              </a:rPr>
              <a:t>  Use December</a:t>
            </a:r>
            <a:r>
              <a:rPr lang="en-US" sz="2600" spc="-2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Personal</a:t>
            </a:r>
            <a:r>
              <a:rPr lang="en-US" sz="2600" spc="-50"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Days</a:t>
            </a:r>
            <a:r>
              <a:rPr lang="en-US" sz="2600" spc="-5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before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Fiscal Year</a:t>
            </a:r>
            <a:r>
              <a:rPr lang="en-US" sz="2600" spc="-50" dirty="0">
                <a:latin typeface="IBM Plex Sans" panose="020B0503050203000203" pitchFamily="34" charset="0"/>
                <a:cs typeface="Times New Roman"/>
              </a:rPr>
              <a:t> </a:t>
            </a:r>
            <a:r>
              <a:rPr lang="en-US" sz="2600" spc="-25" dirty="0">
                <a:latin typeface="IBM Plex Sans" panose="020B0503050203000203" pitchFamily="34" charset="0"/>
                <a:cs typeface="Times New Roman"/>
              </a:rPr>
              <a:t>end</a:t>
            </a:r>
            <a:endParaRPr lang="en-US" sz="2600" dirty="0">
              <a:latin typeface="IBM Plex Sans" panose="020B0503050203000203" pitchFamily="34" charset="0"/>
              <a:cs typeface="Times New Roman"/>
            </a:endParaRPr>
          </a:p>
        </p:txBody>
      </p:sp>
    </p:spTree>
    <p:extLst>
      <p:ext uri="{BB962C8B-B14F-4D97-AF65-F5344CB8AC3E}">
        <p14:creationId xmlns:p14="http://schemas.microsoft.com/office/powerpoint/2010/main" val="31189784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7A6BC-892B-7933-5DBD-63C26A64D7D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06EF8C-DF09-AA2E-9CA4-533B3459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6F10CF-1CF0-BF16-623D-91DD8B4BC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373D27-EAD7-6827-8FAD-6A125C5C492C}"/>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CFO Office</a:t>
            </a:r>
          </a:p>
        </p:txBody>
      </p:sp>
      <p:sp>
        <p:nvSpPr>
          <p:cNvPr id="3" name="Text Placeholder 2">
            <a:extLst>
              <a:ext uri="{FF2B5EF4-FFF2-40B4-BE49-F238E27FC236}">
                <a16:creationId xmlns:a16="http://schemas.microsoft.com/office/drawing/2014/main" id="{59A6F5E2-F63A-2C23-535D-8C362CB325AC}"/>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Nikki Kelton &amp; </a:t>
            </a:r>
          </a:p>
          <a:p>
            <a:r>
              <a:rPr lang="en-US" sz="3200" dirty="0">
                <a:solidFill>
                  <a:schemeClr val="accent2"/>
                </a:solidFill>
                <a:latin typeface="IBM Plex Sans" panose="020B0503050203000203" pitchFamily="34" charset="0"/>
              </a:rPr>
              <a:t>Michelle </a:t>
            </a:r>
            <a:r>
              <a:rPr lang="en-US" sz="3200" dirty="0" err="1">
                <a:solidFill>
                  <a:schemeClr val="accent2"/>
                </a:solidFill>
                <a:latin typeface="IBM Plex Sans" panose="020B0503050203000203" pitchFamily="34" charset="0"/>
              </a:rPr>
              <a:t>Castaline</a:t>
            </a:r>
            <a:endParaRPr lang="en-US" sz="3200" dirty="0">
              <a:solidFill>
                <a:schemeClr val="accent2"/>
              </a:solidFill>
              <a:latin typeface="IBM Plex Sans" panose="020B0503050203000203" pitchFamily="34" charset="0"/>
            </a:endParaRPr>
          </a:p>
        </p:txBody>
      </p:sp>
      <p:sp>
        <p:nvSpPr>
          <p:cNvPr id="14" name="Rectangle 13">
            <a:extLst>
              <a:ext uri="{FF2B5EF4-FFF2-40B4-BE49-F238E27FC236}">
                <a16:creationId xmlns:a16="http://schemas.microsoft.com/office/drawing/2014/main" id="{AA4FC9AA-0C76-2B7B-9E96-A48A50B38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BED9EA8-57C4-9905-60FC-348E2AFB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B658FF82-D8A4-D9E0-16DC-D24C5122DCF4}"/>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838347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ED3A-569F-4B27-AFD6-E024D4F471D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B23E033-A03D-9654-DAEE-7C10646BFE66}"/>
              </a:ext>
            </a:extLst>
          </p:cNvPr>
          <p:cNvSpPr txBox="1">
            <a:spLocks noGrp="1"/>
          </p:cNvSpPr>
          <p:nvPr>
            <p:ph type="title"/>
          </p:nvPr>
        </p:nvSpPr>
        <p:spPr>
          <a:xfrm>
            <a:off x="552292" y="410081"/>
            <a:ext cx="11087414" cy="689291"/>
          </a:xfrm>
          <a:prstGeom prst="rect">
            <a:avLst/>
          </a:prstGeom>
        </p:spPr>
        <p:txBody>
          <a:bodyPr vert="horz" wrap="square" lIns="0" tIns="12065" rIns="0" bIns="0" rtlCol="0" anchor="t">
            <a:spAutoFit/>
          </a:bodyPr>
          <a:lstStyle/>
          <a:p>
            <a:pPr marL="12700">
              <a:lnSpc>
                <a:spcPct val="100000"/>
              </a:lnSpc>
              <a:spcBef>
                <a:spcPts val="95"/>
              </a:spcBef>
            </a:pPr>
            <a:r>
              <a:rPr lang="en-US" dirty="0">
                <a:latin typeface="IBM Plex Sans" panose="020B0503050203000203" pitchFamily="34" charset="0"/>
                <a:cs typeface="Times New Roman"/>
              </a:rPr>
              <a:t>Gift Card Reminders</a:t>
            </a:r>
          </a:p>
        </p:txBody>
      </p:sp>
      <p:pic>
        <p:nvPicPr>
          <p:cNvPr id="4" name="Picture 3">
            <a:extLst>
              <a:ext uri="{FF2B5EF4-FFF2-40B4-BE49-F238E27FC236}">
                <a16:creationId xmlns:a16="http://schemas.microsoft.com/office/drawing/2014/main" id="{36570D94-4CE9-E422-DD24-FCD37D09FAA1}"/>
              </a:ext>
            </a:extLst>
          </p:cNvPr>
          <p:cNvPicPr>
            <a:picLocks noChangeAspect="1"/>
          </p:cNvPicPr>
          <p:nvPr/>
        </p:nvPicPr>
        <p:blipFill>
          <a:blip r:embed="rId2"/>
          <a:stretch>
            <a:fillRect/>
          </a:stretch>
        </p:blipFill>
        <p:spPr>
          <a:xfrm>
            <a:off x="840792" y="1330972"/>
            <a:ext cx="10510415" cy="4359018"/>
          </a:xfrm>
          <a:prstGeom prst="rect">
            <a:avLst/>
          </a:prstGeom>
        </p:spPr>
      </p:pic>
    </p:spTree>
    <p:extLst>
      <p:ext uri="{BB962C8B-B14F-4D97-AF65-F5344CB8AC3E}">
        <p14:creationId xmlns:p14="http://schemas.microsoft.com/office/powerpoint/2010/main" val="292864265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12F220-B110-F9ED-DE28-098F85663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31C50-8150-0287-5F61-26DE0F2C2B2F}"/>
              </a:ext>
            </a:extLst>
          </p:cNvPr>
          <p:cNvSpPr>
            <a:spLocks noGrp="1"/>
          </p:cNvSpPr>
          <p:nvPr>
            <p:ph type="title"/>
          </p:nvPr>
        </p:nvSpPr>
        <p:spPr>
          <a:xfrm>
            <a:off x="862499" y="441533"/>
            <a:ext cx="5750019" cy="904844"/>
          </a:xfrm>
        </p:spPr>
        <p:txBody>
          <a:bodyPr vert="horz" lIns="91440" tIns="45720" rIns="91440" bIns="45720" rtlCol="0" anchor="b">
            <a:normAutofit/>
          </a:bodyPr>
          <a:lstStyle/>
          <a:p>
            <a:r>
              <a:rPr lang="en-US" sz="4400" dirty="0">
                <a:solidFill>
                  <a:srgbClr val="FA4616"/>
                </a:solidFill>
                <a:latin typeface="IBM Plex Sans" panose="020B0503050203000203" pitchFamily="34" charset="0"/>
              </a:rPr>
              <a:t>Important Dates</a:t>
            </a:r>
          </a:p>
        </p:txBody>
      </p:sp>
      <p:sp>
        <p:nvSpPr>
          <p:cNvPr id="6" name="Text Placeholder 5">
            <a:extLst>
              <a:ext uri="{FF2B5EF4-FFF2-40B4-BE49-F238E27FC236}">
                <a16:creationId xmlns:a16="http://schemas.microsoft.com/office/drawing/2014/main" id="{E1F13916-4717-D1D1-A73C-768C4E05EE5F}"/>
              </a:ext>
            </a:extLst>
          </p:cNvPr>
          <p:cNvSpPr>
            <a:spLocks noGrp="1"/>
          </p:cNvSpPr>
          <p:nvPr>
            <p:ph type="body" idx="1"/>
          </p:nvPr>
        </p:nvSpPr>
        <p:spPr>
          <a:xfrm>
            <a:off x="967651" y="1619005"/>
            <a:ext cx="9977990" cy="4012249"/>
          </a:xfrm>
        </p:spPr>
        <p:txBody>
          <a:bodyPr>
            <a:normAutofit/>
          </a:bodyPr>
          <a:lstStyle/>
          <a:p>
            <a:r>
              <a:rPr lang="en-US" sz="2800" b="1" dirty="0">
                <a:solidFill>
                  <a:srgbClr val="4D4D4D"/>
                </a:solidFill>
                <a:latin typeface="IBM Plex Sans" panose="020B0503050203000203" pitchFamily="34" charset="0"/>
              </a:rPr>
              <a:t>May 8 </a:t>
            </a:r>
            <a:r>
              <a:rPr lang="en-US" sz="2800" dirty="0">
                <a:solidFill>
                  <a:srgbClr val="4D4D4D"/>
                </a:solidFill>
                <a:latin typeface="IBM Plex Sans" panose="020B0503050203000203" pitchFamily="34" charset="0"/>
              </a:rPr>
              <a:t>• Graduate Assistant New Hires Orientation (every other Friday through October 9, 2026) via Zoom</a:t>
            </a:r>
          </a:p>
          <a:p>
            <a:r>
              <a:rPr lang="en-US" sz="2800" b="1" dirty="0">
                <a:solidFill>
                  <a:srgbClr val="4D4D4D"/>
                </a:solidFill>
                <a:latin typeface="IBM Plex Sans" panose="020B0503050203000203" pitchFamily="34" charset="0"/>
              </a:rPr>
              <a:t>May 25 </a:t>
            </a:r>
            <a:r>
              <a:rPr lang="en-US" sz="2800" dirty="0">
                <a:solidFill>
                  <a:srgbClr val="4D4D4D"/>
                </a:solidFill>
                <a:latin typeface="IBM Plex Sans" panose="020B0503050203000203" pitchFamily="34" charset="0"/>
              </a:rPr>
              <a:t>• Memorial Day Holiday</a:t>
            </a:r>
          </a:p>
          <a:p>
            <a:r>
              <a:rPr lang="en-US" sz="2800" b="1" dirty="0">
                <a:solidFill>
                  <a:srgbClr val="4D4D4D"/>
                </a:solidFill>
                <a:latin typeface="IBM Plex Sans" panose="020B0503050203000203" pitchFamily="34" charset="0"/>
              </a:rPr>
              <a:t>June 3 </a:t>
            </a:r>
            <a:r>
              <a:rPr lang="en-US" sz="2800" dirty="0">
                <a:solidFill>
                  <a:srgbClr val="4D4D4D"/>
                </a:solidFill>
                <a:latin typeface="IBM Plex Sans" panose="020B0503050203000203" pitchFamily="34" charset="0"/>
              </a:rPr>
              <a:t>• HR Forum</a:t>
            </a: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p:txBody>
      </p:sp>
      <p:pic>
        <p:nvPicPr>
          <p:cNvPr id="3" name="Picture 2" descr="A picture containing text, sign, outdoor, clipart&#10;&#10;Description automatically generated">
            <a:extLst>
              <a:ext uri="{FF2B5EF4-FFF2-40B4-BE49-F238E27FC236}">
                <a16:creationId xmlns:a16="http://schemas.microsoft.com/office/drawing/2014/main" id="{E094FEF6-82E9-339F-0F34-1C8135862446}"/>
              </a:ext>
            </a:extLst>
          </p:cNvPr>
          <p:cNvPicPr>
            <a:picLocks noChangeAspect="1"/>
          </p:cNvPicPr>
          <p:nvPr/>
        </p:nvPicPr>
        <p:blipFill>
          <a:blip r:embed="rId3"/>
          <a:stretch>
            <a:fillRect/>
          </a:stretch>
        </p:blipFill>
        <p:spPr>
          <a:xfrm>
            <a:off x="562509" y="6048167"/>
            <a:ext cx="3175000" cy="368300"/>
          </a:xfrm>
          <a:prstGeom prst="rect">
            <a:avLst/>
          </a:prstGeom>
        </p:spPr>
      </p:pic>
    </p:spTree>
    <p:extLst>
      <p:ext uri="{BB962C8B-B14F-4D97-AF65-F5344CB8AC3E}">
        <p14:creationId xmlns:p14="http://schemas.microsoft.com/office/powerpoint/2010/main" val="191222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44212"/>
            <a:ext cx="10515600" cy="767389"/>
          </a:xfrm>
          <a:prstGeom prst="rect">
            <a:avLst/>
          </a:prstGeom>
        </p:spPr>
        <p:txBody>
          <a:bodyPr vert="horz" wrap="square" lIns="0" tIns="89407" rIns="0" bIns="0" rtlCol="0">
            <a:spAutoFit/>
          </a:bodyPr>
          <a:lstStyle/>
          <a:p>
            <a:pPr marL="12700">
              <a:lnSpc>
                <a:spcPct val="100000"/>
              </a:lnSpc>
              <a:spcBef>
                <a:spcPts val="95"/>
              </a:spcBef>
            </a:pPr>
            <a:r>
              <a:rPr lang="en-US" dirty="0">
                <a:latin typeface="IBM Plex Sans" panose="020B0503050203000203" pitchFamily="34" charset="0"/>
              </a:rPr>
              <a:t>Biannual</a:t>
            </a:r>
            <a:r>
              <a:rPr lang="en-US" spc="-100" dirty="0">
                <a:latin typeface="IBM Plex Sans" panose="020B0503050203000203" pitchFamily="34" charset="0"/>
              </a:rPr>
              <a:t> </a:t>
            </a:r>
            <a:r>
              <a:rPr lang="en-US" spc="-25" dirty="0">
                <a:latin typeface="IBM Plex Sans" panose="020B0503050203000203" pitchFamily="34" charset="0"/>
              </a:rPr>
              <a:t>Termination</a:t>
            </a:r>
            <a:r>
              <a:rPr lang="en-US" spc="-110" dirty="0">
                <a:latin typeface="IBM Plex Sans" panose="020B0503050203000203" pitchFamily="34" charset="0"/>
              </a:rPr>
              <a:t> </a:t>
            </a:r>
            <a:r>
              <a:rPr lang="en-US" spc="-20" dirty="0">
                <a:latin typeface="IBM Plex Sans" panose="020B0503050203000203" pitchFamily="34" charset="0"/>
              </a:rPr>
              <a:t>File</a:t>
            </a:r>
            <a:endParaRPr spc="-10" dirty="0">
              <a:latin typeface="IBM Plex Sans" panose="020B0503050203000203" pitchFamily="34" charset="0"/>
            </a:endParaRPr>
          </a:p>
        </p:txBody>
      </p:sp>
      <p:sp>
        <p:nvSpPr>
          <p:cNvPr id="3" name="object 3"/>
          <p:cNvSpPr txBox="1"/>
          <p:nvPr/>
        </p:nvSpPr>
        <p:spPr>
          <a:xfrm>
            <a:off x="948688" y="1742543"/>
            <a:ext cx="10558145" cy="4253087"/>
          </a:xfrm>
          <a:prstGeom prst="rect">
            <a:avLst/>
          </a:prstGeom>
        </p:spPr>
        <p:txBody>
          <a:bodyPr vert="horz" wrap="square" lIns="0" tIns="114935" rIns="0" bIns="0" rtlCol="0">
            <a:spAutoFit/>
          </a:bodyPr>
          <a:lstStyle/>
          <a:p>
            <a:pPr marL="12700">
              <a:lnSpc>
                <a:spcPct val="100000"/>
              </a:lnSpc>
              <a:spcBef>
                <a:spcPts val="860"/>
              </a:spcBef>
            </a:pPr>
            <a:r>
              <a:rPr lang="en-US" sz="2900" b="1" dirty="0">
                <a:solidFill>
                  <a:srgbClr val="4D4D4D"/>
                </a:solidFill>
                <a:latin typeface="IBM Plex Sans" panose="020B0503050203000203" pitchFamily="34" charset="0"/>
                <a:cs typeface="Calibri"/>
              </a:rPr>
              <a:t>Opening</a:t>
            </a:r>
            <a:r>
              <a:rPr lang="en-US" sz="2900" b="1" spc="-120" dirty="0">
                <a:solidFill>
                  <a:srgbClr val="4D4D4D"/>
                </a:solidFill>
                <a:latin typeface="IBM Plex Sans" panose="020B0503050203000203" pitchFamily="34" charset="0"/>
                <a:cs typeface="Calibri"/>
              </a:rPr>
              <a:t> </a:t>
            </a:r>
            <a:r>
              <a:rPr lang="en-US" sz="2900" b="1" dirty="0">
                <a:solidFill>
                  <a:srgbClr val="4D4D4D"/>
                </a:solidFill>
                <a:latin typeface="IBM Plex Sans" panose="020B0503050203000203" pitchFamily="34" charset="0"/>
                <a:cs typeface="Calibri"/>
              </a:rPr>
              <a:t>Late</a:t>
            </a:r>
            <a:r>
              <a:rPr lang="en-US" sz="2900" b="1" spc="-75" dirty="0">
                <a:solidFill>
                  <a:srgbClr val="4D4D4D"/>
                </a:solidFill>
                <a:latin typeface="IBM Plex Sans" panose="020B0503050203000203" pitchFamily="34" charset="0"/>
                <a:cs typeface="Calibri"/>
              </a:rPr>
              <a:t> </a:t>
            </a:r>
            <a:r>
              <a:rPr lang="en-US" sz="2900" b="1" spc="-25" dirty="0">
                <a:solidFill>
                  <a:srgbClr val="4D4D4D"/>
                </a:solidFill>
                <a:latin typeface="IBM Plex Sans" panose="020B0503050203000203" pitchFamily="34" charset="0"/>
                <a:cs typeface="Calibri"/>
              </a:rPr>
              <a:t>May</a:t>
            </a:r>
            <a:endParaRPr lang="en-US" sz="2900" dirty="0">
              <a:solidFill>
                <a:srgbClr val="4D4D4D"/>
              </a:solidFill>
              <a:latin typeface="IBM Plex Sans" panose="020B0503050203000203" pitchFamily="34" charset="0"/>
              <a:cs typeface="Calibri"/>
            </a:endParaRPr>
          </a:p>
          <a:p>
            <a:pPr marL="413384" indent="-342900">
              <a:lnSpc>
                <a:spcPct val="100000"/>
              </a:lnSpc>
              <a:spcBef>
                <a:spcPts val="655"/>
              </a:spcBef>
              <a:buFont typeface="Wingdings"/>
              <a:buChar char=""/>
              <a:tabLst>
                <a:tab pos="413384" algn="l"/>
              </a:tabLst>
            </a:pPr>
            <a:r>
              <a:rPr lang="en-US" sz="2500" dirty="0">
                <a:solidFill>
                  <a:srgbClr val="4D4D4D"/>
                </a:solidFill>
                <a:latin typeface="IBM Plex Sans" panose="020B0503050203000203" pitchFamily="34" charset="0"/>
                <a:cs typeface="Calibri"/>
              </a:rPr>
              <a:t>A</a:t>
            </a:r>
            <a:r>
              <a:rPr lang="en-US" sz="2500" spc="-3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termination</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file</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will</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be</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open</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from</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May</a:t>
            </a:r>
            <a:r>
              <a:rPr lang="en-US" sz="2500" spc="-35" dirty="0">
                <a:solidFill>
                  <a:srgbClr val="4D4D4D"/>
                </a:solidFill>
                <a:latin typeface="IBM Plex Sans" panose="020B0503050203000203" pitchFamily="34" charset="0"/>
                <a:cs typeface="Calibri"/>
              </a:rPr>
              <a:t> 22,</a:t>
            </a:r>
            <a:r>
              <a:rPr lang="en-US" sz="2500" spc="-2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2026</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June</a:t>
            </a:r>
            <a:r>
              <a:rPr lang="en-US" sz="2500" spc="-15" dirty="0">
                <a:solidFill>
                  <a:srgbClr val="4D4D4D"/>
                </a:solidFill>
                <a:latin typeface="IBM Plex Sans" panose="020B0503050203000203" pitchFamily="34" charset="0"/>
                <a:cs typeface="Calibri"/>
              </a:rPr>
              <a:t> 12,</a:t>
            </a:r>
            <a:r>
              <a:rPr lang="en-US" sz="2500" spc="-30" dirty="0">
                <a:solidFill>
                  <a:srgbClr val="4D4D4D"/>
                </a:solidFill>
                <a:latin typeface="IBM Plex Sans" panose="020B0503050203000203" pitchFamily="34" charset="0"/>
                <a:cs typeface="Calibri"/>
              </a:rPr>
              <a:t> </a:t>
            </a:r>
            <a:r>
              <a:rPr lang="en-US" sz="2500" spc="-20" dirty="0">
                <a:solidFill>
                  <a:srgbClr val="4D4D4D"/>
                </a:solidFill>
                <a:latin typeface="IBM Plex Sans" panose="020B0503050203000203" pitchFamily="34" charset="0"/>
                <a:cs typeface="Calibri"/>
              </a:rPr>
              <a:t>2026</a:t>
            </a:r>
            <a:endParaRPr lang="en-US" sz="2500" dirty="0">
              <a:solidFill>
                <a:srgbClr val="4D4D4D"/>
              </a:solidFill>
              <a:latin typeface="IBM Plex Sans" panose="020B0503050203000203" pitchFamily="34" charset="0"/>
              <a:cs typeface="Calibri"/>
            </a:endParaRPr>
          </a:p>
          <a:p>
            <a:pPr marL="413384" marR="5080" indent="-343535">
              <a:lnSpc>
                <a:spcPts val="2700"/>
              </a:lnSpc>
              <a:spcBef>
                <a:spcPts val="1050"/>
              </a:spcBef>
              <a:buFont typeface="Wingdings"/>
              <a:buChar char=""/>
              <a:tabLst>
                <a:tab pos="413384" algn="l"/>
              </a:tabLst>
            </a:pPr>
            <a:r>
              <a:rPr lang="en-US" sz="2500" dirty="0">
                <a:solidFill>
                  <a:srgbClr val="4D4D4D"/>
                </a:solidFill>
                <a:latin typeface="IBM Plex Sans" panose="020B0503050203000203" pitchFamily="34" charset="0"/>
                <a:cs typeface="Calibri"/>
              </a:rPr>
              <a:t>File</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lists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active</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employees</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who</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have</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not</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received pay</a:t>
            </a:r>
            <a:r>
              <a:rPr lang="en-US" sz="2500" spc="-2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in</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6</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months</a:t>
            </a:r>
            <a:r>
              <a:rPr lang="en-US" sz="2500" spc="-50" dirty="0">
                <a:solidFill>
                  <a:srgbClr val="4D4D4D"/>
                </a:solidFill>
                <a:latin typeface="IBM Plex Sans" panose="020B0503050203000203" pitchFamily="34" charset="0"/>
                <a:cs typeface="Calibri"/>
              </a:rPr>
              <a:t> </a:t>
            </a:r>
            <a:r>
              <a:rPr lang="en-US" sz="2500" spc="-25" dirty="0">
                <a:solidFill>
                  <a:srgbClr val="4D4D4D"/>
                </a:solidFill>
                <a:latin typeface="IBM Plex Sans" panose="020B0503050203000203" pitchFamily="34" charset="0"/>
                <a:cs typeface="Calibri"/>
              </a:rPr>
              <a:t>or </a:t>
            </a:r>
            <a:r>
              <a:rPr lang="en-US" sz="2500" spc="-20" dirty="0">
                <a:solidFill>
                  <a:srgbClr val="4D4D4D"/>
                </a:solidFill>
                <a:latin typeface="IBM Plex Sans" panose="020B0503050203000203" pitchFamily="34" charset="0"/>
                <a:cs typeface="Calibri"/>
              </a:rPr>
              <a:t>more</a:t>
            </a:r>
            <a:endParaRPr lang="en-US" sz="2500" dirty="0">
              <a:solidFill>
                <a:srgbClr val="4D4D4D"/>
              </a:solidFill>
              <a:latin typeface="IBM Plex Sans" panose="020B0503050203000203" pitchFamily="34" charset="0"/>
              <a:cs typeface="Calibri"/>
            </a:endParaRPr>
          </a:p>
          <a:p>
            <a:pPr marL="413384" indent="-342900">
              <a:lnSpc>
                <a:spcPct val="100000"/>
              </a:lnSpc>
              <a:spcBef>
                <a:spcPts val="655"/>
              </a:spcBef>
              <a:buFont typeface="Wingdings"/>
              <a:buChar char=""/>
              <a:tabLst>
                <a:tab pos="413384" algn="l"/>
              </a:tabLst>
            </a:pPr>
            <a:r>
              <a:rPr lang="en-US" sz="2500" dirty="0">
                <a:solidFill>
                  <a:srgbClr val="4D4D4D"/>
                </a:solidFill>
                <a:latin typeface="IBM Plex Sans" panose="020B0503050203000203" pitchFamily="34" charset="0"/>
                <a:cs typeface="Calibri"/>
              </a:rPr>
              <a:t>Effective</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date</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in</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Job</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Data:</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June</a:t>
            </a:r>
            <a:r>
              <a:rPr lang="en-US" sz="2500" spc="-50" dirty="0">
                <a:solidFill>
                  <a:srgbClr val="4D4D4D"/>
                </a:solidFill>
                <a:latin typeface="IBM Plex Sans" panose="020B0503050203000203" pitchFamily="34" charset="0"/>
                <a:cs typeface="Calibri"/>
              </a:rPr>
              <a:t> 19,</a:t>
            </a:r>
            <a:r>
              <a:rPr lang="en-US" sz="2500" spc="-35" dirty="0">
                <a:solidFill>
                  <a:srgbClr val="4D4D4D"/>
                </a:solidFill>
                <a:latin typeface="IBM Plex Sans" panose="020B0503050203000203" pitchFamily="34" charset="0"/>
                <a:cs typeface="Calibri"/>
              </a:rPr>
              <a:t> </a:t>
            </a:r>
            <a:r>
              <a:rPr lang="en-US" sz="2500" spc="-20" dirty="0">
                <a:solidFill>
                  <a:srgbClr val="4D4D4D"/>
                </a:solidFill>
                <a:latin typeface="IBM Plex Sans" panose="020B0503050203000203" pitchFamily="34" charset="0"/>
                <a:cs typeface="Calibri"/>
              </a:rPr>
              <a:t>2026</a:t>
            </a:r>
            <a:endParaRPr lang="en-US" sz="2500" dirty="0">
              <a:solidFill>
                <a:srgbClr val="4D4D4D"/>
              </a:solidFill>
              <a:latin typeface="IBM Plex Sans" panose="020B0503050203000203" pitchFamily="34" charset="0"/>
              <a:cs typeface="Calibri"/>
            </a:endParaRPr>
          </a:p>
          <a:p>
            <a:pPr marL="413384" indent="-342900">
              <a:lnSpc>
                <a:spcPct val="100000"/>
              </a:lnSpc>
              <a:spcBef>
                <a:spcPts val="700"/>
              </a:spcBef>
              <a:buFont typeface="Wingdings"/>
              <a:buChar char=""/>
              <a:tabLst>
                <a:tab pos="413384" algn="l"/>
              </a:tabLst>
            </a:pPr>
            <a:r>
              <a:rPr lang="en-US" sz="2500" dirty="0">
                <a:solidFill>
                  <a:srgbClr val="4D4D4D"/>
                </a:solidFill>
                <a:latin typeface="IBM Plex Sans" panose="020B0503050203000203" pitchFamily="34" charset="0"/>
                <a:cs typeface="Calibri"/>
              </a:rPr>
              <a:t>Why</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do</a:t>
            </a:r>
            <a:r>
              <a:rPr lang="en-US" sz="2500" spc="-4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we</a:t>
            </a:r>
            <a:r>
              <a:rPr lang="en-US" sz="2500" spc="-2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do</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a:t>
            </a:r>
            <a:r>
              <a:rPr lang="en-US" sz="2500" spc="-2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termination</a:t>
            </a:r>
            <a:r>
              <a:rPr lang="en-US" sz="2500" spc="-2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file?</a:t>
            </a:r>
            <a:endParaRPr lang="en-US" sz="2500" dirty="0">
              <a:solidFill>
                <a:srgbClr val="4D4D4D"/>
              </a:solidFill>
              <a:latin typeface="IBM Plex Sans" panose="020B0503050203000203" pitchFamily="34" charset="0"/>
              <a:cs typeface="Calibri"/>
            </a:endParaRPr>
          </a:p>
          <a:p>
            <a:pPr marL="869950" lvl="1" indent="-342265">
              <a:lnSpc>
                <a:spcPct val="100000"/>
              </a:lnSpc>
              <a:spcBef>
                <a:spcPts val="280"/>
              </a:spcBef>
              <a:buFont typeface="Wingdings"/>
              <a:buChar char=""/>
              <a:tabLst>
                <a:tab pos="869950" algn="l"/>
              </a:tabLst>
            </a:pPr>
            <a:r>
              <a:rPr lang="en-US" sz="2100" dirty="0">
                <a:solidFill>
                  <a:srgbClr val="4D4D4D"/>
                </a:solidFill>
                <a:latin typeface="IBM Plex Sans" panose="020B0503050203000203" pitchFamily="34" charset="0"/>
                <a:cs typeface="Calibri"/>
              </a:rPr>
              <a:t>Help</a:t>
            </a:r>
            <a:r>
              <a:rPr lang="en-US" sz="2100" spc="-4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mitigate</a:t>
            </a:r>
            <a:r>
              <a:rPr lang="en-US" sz="2100" spc="-7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unnecessary</a:t>
            </a:r>
            <a:r>
              <a:rPr lang="en-US" sz="2100" spc="-4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risks</a:t>
            </a:r>
            <a:endParaRPr lang="en-US" sz="2100" dirty="0">
              <a:solidFill>
                <a:srgbClr val="4D4D4D"/>
              </a:solidFill>
              <a:latin typeface="IBM Plex Sans" panose="020B0503050203000203" pitchFamily="34" charset="0"/>
              <a:cs typeface="Calibri"/>
            </a:endParaRPr>
          </a:p>
          <a:p>
            <a:pPr marL="869950" lvl="1" indent="-342265">
              <a:lnSpc>
                <a:spcPct val="100000"/>
              </a:lnSpc>
              <a:spcBef>
                <a:spcPts val="240"/>
              </a:spcBef>
              <a:buFont typeface="Wingdings"/>
              <a:buChar char=""/>
              <a:tabLst>
                <a:tab pos="869950" algn="l"/>
              </a:tabLst>
            </a:pPr>
            <a:r>
              <a:rPr lang="en-US" sz="2100" dirty="0">
                <a:solidFill>
                  <a:srgbClr val="4D4D4D"/>
                </a:solidFill>
                <a:latin typeface="IBM Plex Sans" panose="020B0503050203000203" pitchFamily="34" charset="0"/>
                <a:cs typeface="Calibri"/>
              </a:rPr>
              <a:t>Have</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an</a:t>
            </a:r>
            <a:r>
              <a:rPr lang="en-US" sz="2100" spc="-3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accurate</a:t>
            </a:r>
            <a:r>
              <a:rPr lang="en-US" sz="2100" spc="-4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count</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of</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our</a:t>
            </a:r>
            <a:r>
              <a:rPr lang="en-US" sz="2100" spc="-1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employment</a:t>
            </a:r>
            <a:r>
              <a:rPr lang="en-US" sz="2100" spc="-2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population</a:t>
            </a:r>
            <a:endParaRPr lang="en-US" sz="2100" dirty="0">
              <a:solidFill>
                <a:srgbClr val="4D4D4D"/>
              </a:solidFill>
              <a:latin typeface="IBM Plex Sans" panose="020B0503050203000203" pitchFamily="34" charset="0"/>
              <a:cs typeface="Calibri"/>
            </a:endParaRPr>
          </a:p>
          <a:p>
            <a:pPr marL="869950" lvl="1" indent="-342265">
              <a:lnSpc>
                <a:spcPct val="100000"/>
              </a:lnSpc>
              <a:spcBef>
                <a:spcPts val="250"/>
              </a:spcBef>
              <a:buFont typeface="Wingdings"/>
              <a:buChar char=""/>
              <a:tabLst>
                <a:tab pos="869950" algn="l"/>
              </a:tabLst>
            </a:pPr>
            <a:r>
              <a:rPr lang="en-US" sz="2100" dirty="0">
                <a:solidFill>
                  <a:srgbClr val="4D4D4D"/>
                </a:solidFill>
                <a:latin typeface="IBM Plex Sans" panose="020B0503050203000203" pitchFamily="34" charset="0"/>
                <a:cs typeface="Calibri"/>
              </a:rPr>
              <a:t>Assist</a:t>
            </a:r>
            <a:r>
              <a:rPr lang="en-US" sz="2100" spc="-2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departments</a:t>
            </a:r>
            <a:r>
              <a:rPr lang="en-US" sz="2100" spc="-5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in</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making</a:t>
            </a:r>
            <a:r>
              <a:rPr lang="en-US" sz="2100" spc="-7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good</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decisions</a:t>
            </a:r>
            <a:r>
              <a:rPr lang="en-US" sz="2100" spc="-3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for</a:t>
            </a:r>
            <a:r>
              <a:rPr lang="en-US" sz="2100" spc="-30"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unit/college</a:t>
            </a:r>
            <a:endParaRPr lang="en-US" sz="2100" dirty="0">
              <a:solidFill>
                <a:srgbClr val="4D4D4D"/>
              </a:solidFill>
              <a:latin typeface="IBM Plex Sans" panose="020B0503050203000203" pitchFamily="34" charset="0"/>
              <a:cs typeface="Calibri"/>
            </a:endParaRPr>
          </a:p>
          <a:p>
            <a:pPr marL="869950" lvl="1" indent="-342265">
              <a:lnSpc>
                <a:spcPct val="100000"/>
              </a:lnSpc>
              <a:spcBef>
                <a:spcPts val="250"/>
              </a:spcBef>
              <a:buFont typeface="Wingdings"/>
              <a:buChar char=""/>
              <a:tabLst>
                <a:tab pos="869950" algn="l"/>
              </a:tabLst>
            </a:pPr>
            <a:r>
              <a:rPr lang="en-US" sz="2100" dirty="0">
                <a:solidFill>
                  <a:srgbClr val="4D4D4D"/>
                </a:solidFill>
                <a:latin typeface="IBM Plex Sans" panose="020B0503050203000203" pitchFamily="34" charset="0"/>
                <a:cs typeface="Calibri"/>
              </a:rPr>
              <a:t>It</a:t>
            </a:r>
            <a:r>
              <a:rPr lang="en-US" sz="2100" spc="-2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is</a:t>
            </a:r>
            <a:r>
              <a:rPr lang="en-US" sz="2100" spc="-1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NOT</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an</a:t>
            </a:r>
            <a:r>
              <a:rPr lang="en-US" sz="2100" spc="-2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alternative</a:t>
            </a:r>
            <a:r>
              <a:rPr lang="en-US" sz="2100" spc="-1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to</a:t>
            </a:r>
            <a:r>
              <a:rPr lang="en-US" sz="2100" spc="-2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timely</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terminations</a:t>
            </a:r>
            <a:r>
              <a:rPr lang="en-US" sz="2100" spc="-1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in</a:t>
            </a:r>
            <a:r>
              <a:rPr lang="en-US" sz="2100" spc="-2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the</a:t>
            </a:r>
            <a:r>
              <a:rPr lang="en-US" sz="2100" spc="-1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system</a:t>
            </a:r>
            <a:endParaRPr lang="en-US" sz="2100" dirty="0">
              <a:solidFill>
                <a:srgbClr val="4D4D4D"/>
              </a:solidFill>
              <a:latin typeface="IBM Plex Sans" panose="020B0503050203000203" pitchFamily="34" charset="0"/>
              <a:cs typeface="Calibri"/>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F9DCF-BE8F-3354-EAE9-5E8F29F5EF4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E7DC440-448C-BDFB-DA33-C889E912834B}"/>
              </a:ext>
            </a:extLst>
          </p:cNvPr>
          <p:cNvSpPr txBox="1">
            <a:spLocks noGrp="1"/>
          </p:cNvSpPr>
          <p:nvPr>
            <p:ph type="title"/>
          </p:nvPr>
        </p:nvSpPr>
        <p:spPr>
          <a:xfrm>
            <a:off x="916938" y="533241"/>
            <a:ext cx="11046461" cy="767389"/>
          </a:xfrm>
          <a:prstGeom prst="rect">
            <a:avLst/>
          </a:prstGeom>
        </p:spPr>
        <p:txBody>
          <a:bodyPr vert="horz" wrap="square" lIns="0" tIns="89407" rIns="0" bIns="0" rtlCol="0">
            <a:spAutoFit/>
          </a:bodyPr>
          <a:lstStyle/>
          <a:p>
            <a:pPr marL="12700" algn="l">
              <a:lnSpc>
                <a:spcPct val="100000"/>
              </a:lnSpc>
              <a:spcBef>
                <a:spcPts val="95"/>
              </a:spcBef>
            </a:pPr>
            <a:r>
              <a:rPr lang="en-US" dirty="0">
                <a:latin typeface="IBM Plex Sans" panose="020B0503050203000203" pitchFamily="34" charset="0"/>
              </a:rPr>
              <a:t>Termination File Process &amp; Expectations</a:t>
            </a:r>
            <a:endParaRPr spc="-10" dirty="0">
              <a:latin typeface="IBM Plex Sans" panose="020B0503050203000203" pitchFamily="34" charset="0"/>
            </a:endParaRPr>
          </a:p>
        </p:txBody>
      </p:sp>
      <p:sp>
        <p:nvSpPr>
          <p:cNvPr id="3" name="object 3">
            <a:extLst>
              <a:ext uri="{FF2B5EF4-FFF2-40B4-BE49-F238E27FC236}">
                <a16:creationId xmlns:a16="http://schemas.microsoft.com/office/drawing/2014/main" id="{913A5175-A76F-F044-3D0E-03DB45BABF6A}"/>
              </a:ext>
            </a:extLst>
          </p:cNvPr>
          <p:cNvSpPr txBox="1"/>
          <p:nvPr/>
        </p:nvSpPr>
        <p:spPr>
          <a:xfrm>
            <a:off x="948688" y="1742543"/>
            <a:ext cx="10558145" cy="3550331"/>
          </a:xfrm>
          <a:prstGeom prst="rect">
            <a:avLst/>
          </a:prstGeom>
        </p:spPr>
        <p:txBody>
          <a:bodyPr vert="horz" wrap="square" lIns="0" tIns="114935" rIns="0" bIns="0" rtlCol="0">
            <a:spAutoFit/>
          </a:bodyPr>
          <a:lstStyle/>
          <a:p>
            <a:pPr marL="12700">
              <a:lnSpc>
                <a:spcPct val="100000"/>
              </a:lnSpc>
              <a:spcBef>
                <a:spcPts val="944"/>
              </a:spcBef>
            </a:pPr>
            <a:r>
              <a:rPr lang="en-US" sz="2900" b="1" dirty="0">
                <a:solidFill>
                  <a:srgbClr val="4D4D4D"/>
                </a:solidFill>
                <a:latin typeface="IBM Plex Sans" panose="020B0503050203000203" pitchFamily="34" charset="0"/>
                <a:cs typeface="Calibri"/>
              </a:rPr>
              <a:t>Action</a:t>
            </a:r>
            <a:r>
              <a:rPr lang="en-US" sz="2900" b="1" spc="-25" dirty="0">
                <a:solidFill>
                  <a:srgbClr val="4D4D4D"/>
                </a:solidFill>
                <a:latin typeface="IBM Plex Sans" panose="020B0503050203000203" pitchFamily="34" charset="0"/>
                <a:cs typeface="Calibri"/>
              </a:rPr>
              <a:t> </a:t>
            </a:r>
            <a:r>
              <a:rPr lang="en-US" sz="2900" b="1" spc="-20" dirty="0">
                <a:solidFill>
                  <a:srgbClr val="4D4D4D"/>
                </a:solidFill>
                <a:latin typeface="IBM Plex Sans" panose="020B0503050203000203" pitchFamily="34" charset="0"/>
                <a:cs typeface="Calibri"/>
              </a:rPr>
              <a:t>Items</a:t>
            </a:r>
            <a:endParaRPr lang="en-US" sz="2900" dirty="0">
              <a:solidFill>
                <a:srgbClr val="4D4D4D"/>
              </a:solidFill>
              <a:latin typeface="IBM Plex Sans" panose="020B0503050203000203" pitchFamily="34" charset="0"/>
              <a:cs typeface="Calibri"/>
            </a:endParaRPr>
          </a:p>
          <a:p>
            <a:pPr marL="355600" indent="-342900">
              <a:lnSpc>
                <a:spcPts val="2850"/>
              </a:lnSpc>
              <a:spcBef>
                <a:spcPts val="725"/>
              </a:spcBef>
              <a:buFont typeface="Wingdings"/>
              <a:buChar char=""/>
              <a:tabLst>
                <a:tab pos="355600" algn="l"/>
              </a:tabLst>
            </a:pPr>
            <a:r>
              <a:rPr lang="en-US" sz="2500" dirty="0">
                <a:solidFill>
                  <a:srgbClr val="4D4D4D"/>
                </a:solidFill>
                <a:latin typeface="IBM Plex Sans" panose="020B0503050203000203" pitchFamily="34" charset="0"/>
                <a:cs typeface="Calibri"/>
              </a:rPr>
              <a:t>Review</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the</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termination</a:t>
            </a:r>
            <a:r>
              <a:rPr lang="en-US" sz="2500" spc="-6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file</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and</a:t>
            </a:r>
            <a:r>
              <a:rPr lang="en-US" sz="2500" spc="-6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“uncheck”</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those</a:t>
            </a:r>
            <a:r>
              <a:rPr lang="en-US" sz="2500" spc="-6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individuals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who</a:t>
            </a:r>
            <a:r>
              <a:rPr lang="en-US" sz="2500" spc="-7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should</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remain </a:t>
            </a:r>
            <a:r>
              <a:rPr lang="en-US" sz="2500" dirty="0">
                <a:solidFill>
                  <a:srgbClr val="4D4D4D"/>
                </a:solidFill>
                <a:latin typeface="IBM Plex Sans" panose="020B0503050203000203" pitchFamily="34" charset="0"/>
                <a:cs typeface="Calibri"/>
              </a:rPr>
              <a:t>active</a:t>
            </a:r>
            <a:r>
              <a:rPr lang="en-US" sz="2500" spc="-4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in</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the</a:t>
            </a:r>
            <a:r>
              <a:rPr lang="en-US" sz="2500" spc="-4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system.</a:t>
            </a:r>
            <a:endParaRPr lang="en-US" sz="2500" dirty="0">
              <a:solidFill>
                <a:srgbClr val="4D4D4D"/>
              </a:solidFill>
              <a:latin typeface="IBM Plex Sans" panose="020B0503050203000203" pitchFamily="34" charset="0"/>
              <a:cs typeface="Calibri"/>
            </a:endParaRPr>
          </a:p>
          <a:p>
            <a:pPr marL="812800" marR="216535" lvl="1" indent="-342900">
              <a:lnSpc>
                <a:spcPts val="2270"/>
              </a:lnSpc>
              <a:spcBef>
                <a:spcPts val="565"/>
              </a:spcBef>
              <a:buFont typeface="Wingdings"/>
              <a:buChar char=""/>
              <a:tabLst>
                <a:tab pos="812800" algn="l"/>
              </a:tabLst>
            </a:pPr>
            <a:r>
              <a:rPr lang="en-US" sz="2100" dirty="0">
                <a:solidFill>
                  <a:srgbClr val="4D4D4D"/>
                </a:solidFill>
                <a:latin typeface="IBM Plex Sans" panose="020B0503050203000203" pitchFamily="34" charset="0"/>
                <a:cs typeface="Calibri"/>
              </a:rPr>
              <a:t>As</a:t>
            </a:r>
            <a:r>
              <a:rPr lang="en-US" sz="2100" spc="-6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EOR</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reviews</a:t>
            </a:r>
            <a:r>
              <a:rPr lang="en-US" sz="2100" spc="-3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the</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file,</a:t>
            </a:r>
            <a:r>
              <a:rPr lang="en-US" sz="2100" spc="-4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we</a:t>
            </a:r>
            <a:r>
              <a:rPr lang="en-US" sz="2100" spc="-4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may</a:t>
            </a:r>
            <a:r>
              <a:rPr lang="en-US" sz="2100" spc="-7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contact</a:t>
            </a:r>
            <a:r>
              <a:rPr lang="en-US" sz="2100" spc="-6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you</a:t>
            </a:r>
            <a:r>
              <a:rPr lang="en-US" sz="2100" spc="-6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for</a:t>
            </a:r>
            <a:r>
              <a:rPr lang="en-US" sz="2100" spc="-4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additional</a:t>
            </a:r>
            <a:r>
              <a:rPr lang="en-US" sz="2100" spc="-6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justification</a:t>
            </a:r>
            <a:r>
              <a:rPr lang="en-US" sz="2100" spc="-5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on</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leaving</a:t>
            </a:r>
            <a:r>
              <a:rPr lang="en-US" sz="2100" spc="-50"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certain employees</a:t>
            </a:r>
            <a:r>
              <a:rPr lang="en-US" sz="2100" spc="-60"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active.</a:t>
            </a:r>
          </a:p>
          <a:p>
            <a:pPr marL="812800" marR="216535" lvl="1" indent="-342900">
              <a:lnSpc>
                <a:spcPts val="2270"/>
              </a:lnSpc>
              <a:spcBef>
                <a:spcPts val="565"/>
              </a:spcBef>
              <a:buFont typeface="Wingdings"/>
              <a:buChar char=""/>
              <a:tabLst>
                <a:tab pos="812800" algn="l"/>
              </a:tabLst>
            </a:pPr>
            <a:r>
              <a:rPr lang="en-US" sz="2100" spc="-10" dirty="0">
                <a:solidFill>
                  <a:srgbClr val="4D4D4D"/>
                </a:solidFill>
                <a:latin typeface="IBM Plex Sans" panose="020B0503050203000203" pitchFamily="34" charset="0"/>
                <a:cs typeface="Calibri"/>
              </a:rPr>
              <a:t>Unchecking all employees without conducting a thorough review is not an acceptable practice and leads to several issues.</a:t>
            </a:r>
            <a:endParaRPr lang="en-US" sz="2100" dirty="0">
              <a:solidFill>
                <a:srgbClr val="4D4D4D"/>
              </a:solidFill>
              <a:latin typeface="IBM Plex Sans" panose="020B0503050203000203" pitchFamily="34" charset="0"/>
              <a:cs typeface="Calibri"/>
            </a:endParaRPr>
          </a:p>
          <a:p>
            <a:pPr marL="355600" marR="427990" indent="-343535">
              <a:lnSpc>
                <a:spcPts val="2700"/>
              </a:lnSpc>
              <a:spcBef>
                <a:spcPts val="969"/>
              </a:spcBef>
              <a:buFont typeface="Wingdings"/>
              <a:buChar char=""/>
              <a:tabLst>
                <a:tab pos="355600" algn="l"/>
              </a:tabLst>
            </a:pPr>
            <a:r>
              <a:rPr lang="en-US" sz="2500" dirty="0">
                <a:solidFill>
                  <a:srgbClr val="4D4D4D"/>
                </a:solidFill>
                <a:latin typeface="IBM Plex Sans" panose="020B0503050203000203" pitchFamily="34" charset="0"/>
                <a:cs typeface="Calibri"/>
              </a:rPr>
              <a:t>The</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file</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may</a:t>
            </a:r>
            <a:r>
              <a:rPr lang="en-US" sz="2500" spc="-5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contain</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records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of</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all</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the</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salary</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plans.</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For</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example,</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OPSN,</a:t>
            </a:r>
            <a:r>
              <a:rPr lang="en-US" sz="2500" spc="-60" dirty="0">
                <a:solidFill>
                  <a:srgbClr val="4D4D4D"/>
                </a:solidFill>
                <a:latin typeface="IBM Plex Sans" panose="020B0503050203000203" pitchFamily="34" charset="0"/>
                <a:cs typeface="Calibri"/>
              </a:rPr>
              <a:t> </a:t>
            </a:r>
            <a:r>
              <a:rPr lang="en-US" sz="2500" spc="-20" dirty="0">
                <a:solidFill>
                  <a:srgbClr val="4D4D4D"/>
                </a:solidFill>
                <a:latin typeface="IBM Plex Sans" panose="020B0503050203000203" pitchFamily="34" charset="0"/>
                <a:cs typeface="Calibri"/>
              </a:rPr>
              <a:t>FWS, </a:t>
            </a:r>
            <a:r>
              <a:rPr lang="en-US" sz="2500" spc="-30" dirty="0">
                <a:solidFill>
                  <a:srgbClr val="4D4D4D"/>
                </a:solidFill>
                <a:latin typeface="IBM Plex Sans" panose="020B0503050203000203" pitchFamily="34" charset="0"/>
                <a:cs typeface="Calibri"/>
              </a:rPr>
              <a:t>STAS,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OF12,</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etc.</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(not</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an</a:t>
            </a:r>
            <a:r>
              <a:rPr lang="en-US" sz="2500" spc="-6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all-</a:t>
            </a:r>
            <a:r>
              <a:rPr lang="en-US" sz="2500" dirty="0">
                <a:solidFill>
                  <a:srgbClr val="4D4D4D"/>
                </a:solidFill>
                <a:latin typeface="IBM Plex Sans" panose="020B0503050203000203" pitchFamily="34" charset="0"/>
                <a:cs typeface="Calibri"/>
              </a:rPr>
              <a:t>inclusive</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list).</a:t>
            </a:r>
            <a:endParaRPr lang="en-US" sz="2500" dirty="0">
              <a:solidFill>
                <a:srgbClr val="4D4D4D"/>
              </a:solidFill>
              <a:latin typeface="IBM Plex Sans" panose="020B0503050203000203" pitchFamily="34" charset="0"/>
              <a:cs typeface="Calibri"/>
            </a:endParaRPr>
          </a:p>
        </p:txBody>
      </p:sp>
    </p:spTree>
    <p:extLst>
      <p:ext uri="{BB962C8B-B14F-4D97-AF65-F5344CB8AC3E}">
        <p14:creationId xmlns:p14="http://schemas.microsoft.com/office/powerpoint/2010/main" val="187923713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33241"/>
            <a:ext cx="10358120" cy="786496"/>
          </a:xfrm>
          <a:prstGeom prst="rect">
            <a:avLst/>
          </a:prstGeom>
        </p:spPr>
        <p:txBody>
          <a:bodyPr vert="horz" wrap="square" lIns="0" tIns="108330" rIns="0" bIns="0" rtlCol="0">
            <a:spAutoFit/>
          </a:bodyPr>
          <a:lstStyle/>
          <a:p>
            <a:pPr marL="12700">
              <a:lnSpc>
                <a:spcPct val="100000"/>
              </a:lnSpc>
              <a:spcBef>
                <a:spcPts val="100"/>
              </a:spcBef>
            </a:pPr>
            <a:r>
              <a:rPr lang="en-US" dirty="0">
                <a:latin typeface="IBM Plex Sans" panose="020B0503050203000203" pitchFamily="34" charset="0"/>
              </a:rPr>
              <a:t>Termination File Cont.</a:t>
            </a:r>
          </a:p>
        </p:txBody>
      </p:sp>
      <p:sp>
        <p:nvSpPr>
          <p:cNvPr id="3" name="object 3"/>
          <p:cNvSpPr txBox="1"/>
          <p:nvPr/>
        </p:nvSpPr>
        <p:spPr>
          <a:xfrm>
            <a:off x="916939" y="1683678"/>
            <a:ext cx="10631170" cy="2459648"/>
          </a:xfrm>
          <a:prstGeom prst="rect">
            <a:avLst/>
          </a:prstGeom>
        </p:spPr>
        <p:txBody>
          <a:bodyPr vert="horz" wrap="square" lIns="0" tIns="119380" rIns="0" bIns="0" rtlCol="0">
            <a:spAutoFit/>
          </a:bodyPr>
          <a:lstStyle/>
          <a:p>
            <a:pPr marL="12700" marR="0" lvl="0" indent="0" defTabSz="914400" eaLnBrk="1" fontAlgn="auto" latinLnBrk="0" hangingPunct="1">
              <a:lnSpc>
                <a:spcPct val="100000"/>
              </a:lnSpc>
              <a:spcBef>
                <a:spcPts val="944"/>
              </a:spcBef>
              <a:spcAft>
                <a:spcPts val="0"/>
              </a:spcAft>
              <a:buClrTx/>
              <a:buSzTx/>
              <a:buFontTx/>
              <a:buNone/>
              <a:tabLst/>
              <a:defRPr/>
            </a:pPr>
            <a:r>
              <a:rPr kumimoji="0" lang="en-US" sz="2900" b="1" i="0" u="none" strike="noStrike" kern="0" cap="none" spc="0" normalizeH="0" baseline="0" noProof="0" dirty="0">
                <a:ln>
                  <a:noFill/>
                </a:ln>
                <a:solidFill>
                  <a:srgbClr val="4D4D4D"/>
                </a:solidFill>
                <a:effectLst/>
                <a:uLnTx/>
                <a:uFillTx/>
                <a:latin typeface="IBM Plex Sans" panose="020B0503050203000203" pitchFamily="34" charset="0"/>
                <a:cs typeface="Calibri"/>
              </a:rPr>
              <a:t>File</a:t>
            </a:r>
            <a:r>
              <a:rPr kumimoji="0" lang="en-US" sz="2900" b="1" i="0" u="none" strike="noStrike" kern="0" cap="none" spc="-35" normalizeH="0" baseline="0" noProof="0" dirty="0">
                <a:ln>
                  <a:noFill/>
                </a:ln>
                <a:solidFill>
                  <a:srgbClr val="4D4D4D"/>
                </a:solidFill>
                <a:effectLst/>
                <a:uLnTx/>
                <a:uFillTx/>
                <a:latin typeface="IBM Plex Sans" panose="020B0503050203000203" pitchFamily="34" charset="0"/>
                <a:cs typeface="Calibri"/>
              </a:rPr>
              <a:t> </a:t>
            </a:r>
            <a:r>
              <a:rPr kumimoji="0" lang="en-US" sz="2900" b="1" i="0" u="none" strike="noStrike" kern="0" cap="none" spc="-10" normalizeH="0" baseline="0" noProof="0" dirty="0">
                <a:ln>
                  <a:noFill/>
                </a:ln>
                <a:solidFill>
                  <a:srgbClr val="4D4D4D"/>
                </a:solidFill>
                <a:effectLst/>
                <a:uLnTx/>
                <a:uFillTx/>
                <a:latin typeface="IBM Plex Sans" panose="020B0503050203000203" pitchFamily="34" charset="0"/>
                <a:cs typeface="Calibri"/>
              </a:rPr>
              <a:t>Navigation</a:t>
            </a:r>
          </a:p>
          <a:p>
            <a:pPr marL="12700" marR="5080" lvl="0" indent="0" defTabSz="914400" eaLnBrk="1" fontAlgn="auto" latinLnBrk="0" hangingPunct="1">
              <a:lnSpc>
                <a:spcPts val="2700"/>
              </a:lnSpc>
              <a:spcBef>
                <a:spcPts val="1065"/>
              </a:spcBef>
              <a:spcAft>
                <a:spcPts val="0"/>
              </a:spcAft>
              <a:buClrTx/>
              <a:buSzTx/>
              <a:buFontTx/>
              <a:buNone/>
              <a:tabLst/>
              <a:defRPr/>
            </a:pP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Main</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Menu</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Human</a:t>
            </a:r>
            <a:r>
              <a:rPr kumimoji="0" lang="en-US" sz="25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Resources</a:t>
            </a:r>
            <a:r>
              <a:rPr kumimoji="0" lang="en-US" sz="2500" b="0" i="0" u="none" strike="noStrike" kern="0" cap="none" spc="-3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20" normalizeH="0" baseline="0" noProof="0" dirty="0">
                <a:ln>
                  <a:noFill/>
                </a:ln>
                <a:solidFill>
                  <a:srgbClr val="4D4D4D"/>
                </a:solidFill>
                <a:effectLst/>
                <a:uLnTx/>
                <a:uFillTx/>
                <a:latin typeface="IBM Plex Sans" panose="020B0503050203000203" pitchFamily="34" charset="0"/>
                <a:cs typeface="Calibri"/>
              </a:rPr>
              <a:t>Workforce</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Administration</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Job</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Information</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25" normalizeH="0" baseline="0" noProof="0" dirty="0">
                <a:ln>
                  <a:noFill/>
                </a:ln>
                <a:solidFill>
                  <a:srgbClr val="4D4D4D"/>
                </a:solidFill>
                <a:effectLst/>
                <a:uLnTx/>
                <a:uFillTx/>
                <a:latin typeface="IBM Plex Sans" panose="020B0503050203000203" pitchFamily="34" charset="0"/>
                <a:cs typeface="Calibri"/>
              </a:rPr>
              <a:t>UF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Appointment</a:t>
            </a:r>
            <a:r>
              <a:rPr kumimoji="0" lang="en-US" sz="2500" b="0" i="0" u="none" strike="noStrike" kern="0" cap="none" spc="-9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Review</a:t>
            </a:r>
            <a:endParaRPr kumimoji="0" lang="en-US" sz="25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a:p>
            <a:pPr marL="810895" marR="0" lvl="0" indent="-342265" defTabSz="914400" eaLnBrk="1" fontAlgn="auto" latinLnBrk="0" hangingPunct="1">
              <a:lnSpc>
                <a:spcPct val="100000"/>
              </a:lnSpc>
              <a:spcBef>
                <a:spcPts val="240"/>
              </a:spcBef>
              <a:spcAft>
                <a:spcPts val="0"/>
              </a:spcAft>
              <a:buClrTx/>
              <a:buSzTx/>
              <a:buFont typeface="Wingdings"/>
              <a:buChar char=""/>
              <a:tabLst>
                <a:tab pos="810895" algn="l"/>
              </a:tabLst>
              <a:defRPr/>
            </a:pP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Enter</a:t>
            </a:r>
            <a:r>
              <a:rPr kumimoji="0" lang="en-US" sz="21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the</a:t>
            </a:r>
            <a:r>
              <a:rPr kumimoji="0" lang="en-US" sz="21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25" normalizeH="0" baseline="0" noProof="0" dirty="0">
                <a:ln>
                  <a:noFill/>
                </a:ln>
                <a:solidFill>
                  <a:srgbClr val="4D4D4D"/>
                </a:solidFill>
                <a:effectLst/>
                <a:uLnTx/>
                <a:uFillTx/>
                <a:latin typeface="IBM Plex Sans" panose="020B0503050203000203" pitchFamily="34" charset="0"/>
                <a:cs typeface="Calibri"/>
              </a:rPr>
              <a:t>Year:</a:t>
            </a:r>
            <a:r>
              <a:rPr kumimoji="0" lang="en-US" sz="2100" b="0" i="0" u="none" strike="noStrike" kern="0" cap="none" spc="-45" normalizeH="0" baseline="0" noProof="0" dirty="0">
                <a:ln>
                  <a:noFill/>
                </a:ln>
                <a:solidFill>
                  <a:srgbClr val="4D4D4D"/>
                </a:solidFill>
                <a:effectLst/>
                <a:uLnTx/>
                <a:uFillTx/>
                <a:latin typeface="IBM Plex Sans" panose="020B0503050203000203" pitchFamily="34" charset="0"/>
                <a:cs typeface="Calibri"/>
              </a:rPr>
              <a:t> </a:t>
            </a:r>
            <a:r>
              <a:rPr lang="en-US" sz="2100" spc="-20" dirty="0">
                <a:solidFill>
                  <a:srgbClr val="4D4D4D"/>
                </a:solidFill>
                <a:latin typeface="IBM Plex Sans" panose="020B0503050203000203" pitchFamily="34" charset="0"/>
                <a:cs typeface="Calibri"/>
              </a:rPr>
              <a:t>2026</a:t>
            </a:r>
            <a:endParaRPr kumimoji="0" lang="en-US" sz="21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a:p>
            <a:pPr marL="810895" marR="0" lvl="0" indent="-342265" defTabSz="914400" eaLnBrk="1" fontAlgn="auto" latinLnBrk="0" hangingPunct="1">
              <a:lnSpc>
                <a:spcPct val="100000"/>
              </a:lnSpc>
              <a:spcBef>
                <a:spcPts val="240"/>
              </a:spcBef>
              <a:spcAft>
                <a:spcPts val="0"/>
              </a:spcAft>
              <a:buClrTx/>
              <a:buSzTx/>
              <a:buFont typeface="Wingdings"/>
              <a:buChar char=""/>
              <a:tabLst>
                <a:tab pos="810895" algn="l"/>
              </a:tabLst>
              <a:defRPr/>
            </a:pP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Enter</a:t>
            </a:r>
            <a:r>
              <a:rPr kumimoji="0" lang="en-US" sz="2100" b="0" i="0" u="none" strike="noStrike" kern="0" cap="none" spc="-4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your</a:t>
            </a:r>
            <a:r>
              <a:rPr kumimoji="0" lang="en-US" sz="2100" b="0" i="0" u="none" strike="noStrike" kern="0" cap="none" spc="-3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unit’s</a:t>
            </a:r>
            <a:r>
              <a:rPr kumimoji="0" lang="en-US" sz="2100" b="0" i="0" u="none" strike="noStrike" kern="0" cap="none" spc="-4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Department</a:t>
            </a:r>
            <a:r>
              <a:rPr kumimoji="0" lang="en-US" sz="2100" b="0" i="0" u="none" strike="noStrike" kern="0" cap="none" spc="-7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25" normalizeH="0" baseline="0" noProof="0" dirty="0">
                <a:ln>
                  <a:noFill/>
                </a:ln>
                <a:solidFill>
                  <a:srgbClr val="4D4D4D"/>
                </a:solidFill>
                <a:effectLst/>
                <a:uLnTx/>
                <a:uFillTx/>
                <a:latin typeface="IBM Plex Sans" panose="020B0503050203000203" pitchFamily="34" charset="0"/>
                <a:cs typeface="Calibri"/>
              </a:rPr>
              <a:t>ID</a:t>
            </a:r>
            <a:endParaRPr kumimoji="0" lang="en-US" sz="21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a:p>
            <a:pPr marL="810895" marR="0" lvl="0" indent="-342265" defTabSz="914400" eaLnBrk="1" fontAlgn="auto" latinLnBrk="0" hangingPunct="1">
              <a:lnSpc>
                <a:spcPct val="100000"/>
              </a:lnSpc>
              <a:spcBef>
                <a:spcPts val="254"/>
              </a:spcBef>
              <a:spcAft>
                <a:spcPts val="0"/>
              </a:spcAft>
              <a:buClrTx/>
              <a:buSzTx/>
              <a:buFont typeface="Wingdings"/>
              <a:buChar char=""/>
              <a:tabLst>
                <a:tab pos="810895" algn="l"/>
              </a:tabLst>
              <a:defRPr/>
            </a:pP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Enter</a:t>
            </a:r>
            <a:r>
              <a:rPr kumimoji="0" lang="en-US" sz="2100" b="0" i="0" u="none" strike="noStrike" kern="0" cap="none" spc="-1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20" normalizeH="0" baseline="0" noProof="0" dirty="0">
                <a:ln>
                  <a:noFill/>
                </a:ln>
                <a:solidFill>
                  <a:srgbClr val="4D4D4D"/>
                </a:solidFill>
                <a:effectLst/>
                <a:uLnTx/>
                <a:uFillTx/>
                <a:latin typeface="IBM Plex Sans" panose="020B0503050203000203" pitchFamily="34" charset="0"/>
                <a:cs typeface="Calibri"/>
              </a:rPr>
              <a:t>Termination</a:t>
            </a:r>
            <a:r>
              <a:rPr kumimoji="0" lang="en-US" sz="2100" b="0" i="0" u="none" strike="noStrike" kern="0" cap="none" spc="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Date:</a:t>
            </a:r>
            <a:r>
              <a:rPr kumimoji="0" lang="en-US" sz="21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10" normalizeH="0" baseline="0" noProof="0" dirty="0">
                <a:ln>
                  <a:noFill/>
                </a:ln>
                <a:solidFill>
                  <a:srgbClr val="4D4D4D"/>
                </a:solidFill>
                <a:effectLst/>
                <a:uLnTx/>
                <a:uFillTx/>
                <a:latin typeface="IBM Plex Sans" panose="020B0503050203000203" pitchFamily="34" charset="0"/>
                <a:cs typeface="Calibri"/>
              </a:rPr>
              <a:t>06/19/2026</a:t>
            </a:r>
            <a:endParaRPr kumimoji="0" lang="en-US" sz="21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E6391-33DC-C91C-9D01-8E58C4F5E7C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C960F8E-9585-A29F-039D-C50B5C43C0BC}"/>
              </a:ext>
            </a:extLst>
          </p:cNvPr>
          <p:cNvSpPr txBox="1">
            <a:spLocks noGrp="1"/>
          </p:cNvSpPr>
          <p:nvPr>
            <p:ph type="title"/>
          </p:nvPr>
        </p:nvSpPr>
        <p:spPr>
          <a:xfrm>
            <a:off x="916938" y="327882"/>
            <a:ext cx="10665461" cy="689932"/>
          </a:xfrm>
          <a:prstGeom prst="rect">
            <a:avLst/>
          </a:prstGeom>
        </p:spPr>
        <p:txBody>
          <a:bodyPr vert="horz" wrap="square" lIns="0" tIns="12700" rIns="0" bIns="0" rtlCol="0">
            <a:spAutoFit/>
          </a:bodyPr>
          <a:lstStyle/>
          <a:p>
            <a:pPr marL="12700">
              <a:lnSpc>
                <a:spcPct val="100000"/>
              </a:lnSpc>
              <a:spcBef>
                <a:spcPts val="100"/>
              </a:spcBef>
            </a:pPr>
            <a:r>
              <a:rPr lang="en-US" spc="-204" dirty="0">
                <a:latin typeface="IBM Plex Sans" panose="020B0503050203000203" pitchFamily="34" charset="0"/>
              </a:rPr>
              <a:t>Graduate Assistant Summer Registration</a:t>
            </a:r>
            <a:endParaRPr spc="-114" dirty="0">
              <a:latin typeface="IBM Plex Sans" panose="020B0503050203000203" pitchFamily="34" charset="0"/>
            </a:endParaRPr>
          </a:p>
        </p:txBody>
      </p:sp>
      <p:sp>
        <p:nvSpPr>
          <p:cNvPr id="3" name="object 3">
            <a:extLst>
              <a:ext uri="{FF2B5EF4-FFF2-40B4-BE49-F238E27FC236}">
                <a16:creationId xmlns:a16="http://schemas.microsoft.com/office/drawing/2014/main" id="{706899EA-4A68-4374-302C-5EEAFB952B1E}"/>
              </a:ext>
            </a:extLst>
          </p:cNvPr>
          <p:cNvSpPr txBox="1"/>
          <p:nvPr/>
        </p:nvSpPr>
        <p:spPr>
          <a:xfrm>
            <a:off x="916939" y="1448004"/>
            <a:ext cx="10443845" cy="4851969"/>
          </a:xfrm>
          <a:prstGeom prst="rect">
            <a:avLst/>
          </a:prstGeom>
        </p:spPr>
        <p:txBody>
          <a:bodyPr vert="horz" wrap="square" lIns="0" tIns="118745" rIns="0" bIns="0" rtlCol="0">
            <a:spAutoFit/>
          </a:bodyPr>
          <a:lstStyle/>
          <a:p>
            <a:pPr marL="12700">
              <a:lnSpc>
                <a:spcPct val="100000"/>
              </a:lnSpc>
              <a:spcBef>
                <a:spcPts val="935"/>
              </a:spcBef>
            </a:pPr>
            <a:r>
              <a:rPr lang="en-US" sz="2900" b="1" spc="-105" dirty="0">
                <a:solidFill>
                  <a:srgbClr val="4D4D4D"/>
                </a:solidFill>
                <a:latin typeface="IBM Plex Sans" panose="020B0503050203000203" pitchFamily="34" charset="0"/>
                <a:cs typeface="Arial"/>
              </a:rPr>
              <a:t>Important Reminder</a:t>
            </a:r>
          </a:p>
          <a:p>
            <a:pPr marL="12700">
              <a:spcBef>
                <a:spcPts val="935"/>
              </a:spcBef>
            </a:pPr>
            <a:r>
              <a:rPr lang="en-US" sz="2000" dirty="0">
                <a:solidFill>
                  <a:srgbClr val="4D4D4D"/>
                </a:solidFill>
                <a:latin typeface="IBM Plex Sans" panose="020B0503050203000203" pitchFamily="34" charset="0"/>
                <a:cs typeface="Arial"/>
              </a:rPr>
              <a:t>UF Graduate School’s </a:t>
            </a:r>
            <a:r>
              <a:rPr lang="en-US" sz="2000" dirty="0">
                <a:latin typeface="IBM Plex Sans" panose="020B0503050203000203" pitchFamily="34" charset="0"/>
                <a:cs typeface="Arial"/>
                <a:hlinkClick r:id="rId3"/>
              </a:rPr>
              <a:t>Registration Requirements</a:t>
            </a:r>
            <a:r>
              <a:rPr lang="en-US" sz="2000" dirty="0">
                <a:latin typeface="IBM Plex Sans" panose="020B0503050203000203" pitchFamily="34" charset="0"/>
                <a:cs typeface="Arial"/>
              </a:rPr>
              <a:t> </a:t>
            </a:r>
            <a:r>
              <a:rPr lang="en-US" sz="2000" dirty="0">
                <a:solidFill>
                  <a:srgbClr val="4D4D4D"/>
                </a:solidFill>
                <a:latin typeface="IBM Plex Sans" panose="020B0503050203000203" pitchFamily="34" charset="0"/>
                <a:cs typeface="Arial"/>
              </a:rPr>
              <a:t>state, </a:t>
            </a:r>
            <a:r>
              <a:rPr lang="en-US" sz="2000" i="1" dirty="0">
                <a:solidFill>
                  <a:srgbClr val="4D4D4D"/>
                </a:solidFill>
                <a:latin typeface="IBM Plex Sans" panose="020B0503050203000203" pitchFamily="34" charset="0"/>
                <a:cs typeface="Arial"/>
              </a:rPr>
              <a:t>“Students on an assistantship must be registered appropriately for their appointments”.</a:t>
            </a:r>
            <a:r>
              <a:rPr lang="en-US" sz="2000" dirty="0">
                <a:solidFill>
                  <a:srgbClr val="4D4D4D"/>
                </a:solidFill>
                <a:latin typeface="IBM Plex Sans" panose="020B0503050203000203" pitchFamily="34" charset="0"/>
                <a:cs typeface="Arial"/>
              </a:rPr>
              <a:t> </a:t>
            </a:r>
          </a:p>
          <a:p>
            <a:pPr marL="12700">
              <a:spcBef>
                <a:spcPts val="935"/>
              </a:spcBef>
            </a:pPr>
            <a:r>
              <a:rPr lang="en-US" sz="2000" dirty="0">
                <a:solidFill>
                  <a:srgbClr val="4D4D4D"/>
                </a:solidFill>
                <a:latin typeface="IBM Plex Sans" panose="020B0503050203000203" pitchFamily="34" charset="0"/>
                <a:cs typeface="Arial"/>
              </a:rPr>
              <a:t>It is the department’s responsibility to ensure the GA is appropriately registered to be eligible for appointment during the semester. Run this </a:t>
            </a:r>
            <a:r>
              <a:rPr lang="en-US" sz="2000" dirty="0">
                <a:latin typeface="IBM Plex Sans" panose="020B0503050203000203" pitchFamily="34" charset="0"/>
                <a:cs typeface="Arial"/>
                <a:hlinkClick r:id="rId4"/>
              </a:rPr>
              <a:t>Enterprise Analytics Report </a:t>
            </a:r>
            <a:r>
              <a:rPr lang="en-US" sz="2000" dirty="0">
                <a:solidFill>
                  <a:srgbClr val="4D4D4D"/>
                </a:solidFill>
                <a:latin typeface="IBM Plex Sans" panose="020B0503050203000203" pitchFamily="34" charset="0"/>
                <a:cs typeface="Arial"/>
              </a:rPr>
              <a:t>to identify those in your area who are still unregistered.</a:t>
            </a:r>
          </a:p>
          <a:p>
            <a:pPr marL="12700">
              <a:spcBef>
                <a:spcPts val="935"/>
              </a:spcBef>
            </a:pPr>
            <a:r>
              <a:rPr lang="en-US" sz="1800" dirty="0">
                <a:solidFill>
                  <a:srgbClr val="4D4D4D"/>
                </a:solidFill>
                <a:latin typeface="IBM Plex Sans" panose="020B0503050203000203" pitchFamily="34" charset="0"/>
              </a:rPr>
              <a:t>For questions on registration requirements or other academic expectations, please see the </a:t>
            </a:r>
            <a:r>
              <a:rPr lang="en-US" sz="1800" u="sng" dirty="0">
                <a:latin typeface="IBM Plex Sans" panose="020B0503050203000203" pitchFamily="34" charset="0"/>
                <a:hlinkClick r:id="rId5"/>
              </a:rPr>
              <a:t>Graduate Catalog</a:t>
            </a:r>
            <a:r>
              <a:rPr lang="en-US" sz="1800" dirty="0">
                <a:solidFill>
                  <a:srgbClr val="4D4D4D"/>
                </a:solidFill>
                <a:latin typeface="IBM Plex Sans" panose="020B0503050203000203" pitchFamily="34" charset="0"/>
              </a:rPr>
              <a:t>; you may also reach out to the UF Graduate School at </a:t>
            </a:r>
            <a:r>
              <a:rPr lang="en-US" sz="1800" u="sng" dirty="0">
                <a:latin typeface="IBM Plex Sans" panose="020B0503050203000203" pitchFamily="34" charset="0"/>
                <a:hlinkClick r:id="rId6"/>
              </a:rPr>
              <a:t>https://grad.ufl.edu/contact-us/</a:t>
            </a:r>
            <a:r>
              <a:rPr lang="en-US" sz="1800" dirty="0">
                <a:latin typeface="IBM Plex Sans" panose="020B0503050203000203" pitchFamily="34" charset="0"/>
              </a:rPr>
              <a:t>.</a:t>
            </a:r>
          </a:p>
          <a:p>
            <a:pPr marL="12700">
              <a:spcBef>
                <a:spcPts val="935"/>
              </a:spcBef>
            </a:pPr>
            <a:r>
              <a:rPr lang="en-US" dirty="0">
                <a:solidFill>
                  <a:srgbClr val="FF0000"/>
                </a:solidFill>
                <a:latin typeface="IBM Plex Sans" panose="020B0503050203000203" pitchFamily="34" charset="0"/>
                <a:cs typeface="Arial"/>
              </a:rPr>
              <a:t>Upcoming Dates &amp; Deadlines:</a:t>
            </a:r>
            <a:endParaRPr lang="en-US" sz="2000" dirty="0">
              <a:solidFill>
                <a:srgbClr val="FF0000"/>
              </a:solidFill>
              <a:latin typeface="IBM Plex Sans" panose="020B0503050203000203" pitchFamily="34" charset="0"/>
              <a:cs typeface="Arial"/>
            </a:endParaRPr>
          </a:p>
          <a:p>
            <a:pPr marL="355600" indent="-342900">
              <a:lnSpc>
                <a:spcPct val="100000"/>
              </a:lnSpc>
              <a:spcBef>
                <a:spcPts val="935"/>
              </a:spcBef>
              <a:buFont typeface="Arial" panose="020B0604020202020204" pitchFamily="34" charset="0"/>
              <a:buChar char="•"/>
            </a:pPr>
            <a:r>
              <a:rPr lang="en-US" dirty="0">
                <a:solidFill>
                  <a:srgbClr val="4D4D4D"/>
                </a:solidFill>
                <a:latin typeface="IBM Plex Sans" panose="020B0503050203000203" pitchFamily="34" charset="0"/>
                <a:cs typeface="Arial"/>
              </a:rPr>
              <a:t>Classes begin May 11th</a:t>
            </a:r>
          </a:p>
          <a:p>
            <a:pPr marL="355600" indent="-342900">
              <a:lnSpc>
                <a:spcPct val="100000"/>
              </a:lnSpc>
              <a:spcBef>
                <a:spcPts val="935"/>
              </a:spcBef>
              <a:buFont typeface="Arial" panose="020B0604020202020204" pitchFamily="34" charset="0"/>
              <a:buChar char="•"/>
            </a:pPr>
            <a:r>
              <a:rPr lang="en-US" dirty="0">
                <a:solidFill>
                  <a:srgbClr val="4D4D4D"/>
                </a:solidFill>
                <a:latin typeface="IBM Plex Sans" panose="020B0503050203000203" pitchFamily="34" charset="0"/>
                <a:cs typeface="Arial"/>
              </a:rPr>
              <a:t>Drop/Add is May 11–12th</a:t>
            </a:r>
          </a:p>
          <a:p>
            <a:pPr marL="12700">
              <a:lnSpc>
                <a:spcPct val="100000"/>
              </a:lnSpc>
              <a:spcBef>
                <a:spcPts val="935"/>
              </a:spcBef>
            </a:pPr>
            <a:br>
              <a:rPr lang="en-US" dirty="0">
                <a:solidFill>
                  <a:srgbClr val="4D4D4D"/>
                </a:solidFill>
                <a:latin typeface="IBM Plex Sans" panose="020B0503050203000203" pitchFamily="34" charset="0"/>
                <a:cs typeface="Arial"/>
              </a:rPr>
            </a:br>
            <a:r>
              <a:rPr lang="en-US" dirty="0">
                <a:solidFill>
                  <a:srgbClr val="4D4D4D"/>
                </a:solidFill>
                <a:latin typeface="IBM Plex Sans" panose="020B0503050203000203" pitchFamily="34" charset="0"/>
                <a:cs typeface="Arial"/>
              </a:rPr>
              <a:t>2026-2027 Dates &amp; Deadlines: </a:t>
            </a:r>
            <a:r>
              <a:rPr lang="en-US" dirty="0">
                <a:latin typeface="IBM Plex Sans" panose="020B0503050203000203" pitchFamily="34" charset="0"/>
                <a:cs typeface="Arial"/>
                <a:hlinkClick r:id="rId7"/>
              </a:rPr>
              <a:t>https://catalog.ufl.edu/UGRD/dates-deadlines/2026-2027/</a:t>
            </a:r>
            <a:r>
              <a:rPr lang="en-US" dirty="0">
                <a:latin typeface="IBM Plex Sans" panose="020B0503050203000203" pitchFamily="34" charset="0"/>
                <a:cs typeface="Arial"/>
              </a:rPr>
              <a:t> </a:t>
            </a:r>
            <a:endParaRPr lang="en-US" sz="2000" dirty="0">
              <a:highlight>
                <a:srgbClr val="FFFF00"/>
              </a:highlight>
              <a:latin typeface="Arial"/>
              <a:cs typeface="Arial"/>
            </a:endParaRPr>
          </a:p>
        </p:txBody>
      </p:sp>
    </p:spTree>
    <p:extLst>
      <p:ext uri="{BB962C8B-B14F-4D97-AF65-F5344CB8AC3E}">
        <p14:creationId xmlns:p14="http://schemas.microsoft.com/office/powerpoint/2010/main" val="79431985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9DAB2E-B6AD-D538-909D-3BDEE1FC625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17C9A7-5CEF-030F-6224-9694B3719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A02C5EC-FF23-C004-AAA7-14E78E9D9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1F956B-9F76-9A5D-247A-B3AE1B2E7704}"/>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Training &amp; Organizational</a:t>
            </a:r>
            <a:br>
              <a:rPr lang="en-US" sz="4800" dirty="0">
                <a:solidFill>
                  <a:schemeClr val="tx1"/>
                </a:solidFill>
                <a:latin typeface="IBM Plex Sans" panose="020B0503050203000203" pitchFamily="34" charset="0"/>
              </a:rPr>
            </a:br>
            <a:r>
              <a:rPr lang="en-US" sz="4800" dirty="0">
                <a:solidFill>
                  <a:schemeClr val="tx1"/>
                </a:solidFill>
                <a:latin typeface="IBM Plex Sans" panose="020B0503050203000203" pitchFamily="34" charset="0"/>
              </a:rPr>
              <a:t>Development</a:t>
            </a:r>
          </a:p>
        </p:txBody>
      </p:sp>
      <p:sp>
        <p:nvSpPr>
          <p:cNvPr id="3" name="Text Placeholder 2">
            <a:extLst>
              <a:ext uri="{FF2B5EF4-FFF2-40B4-BE49-F238E27FC236}">
                <a16:creationId xmlns:a16="http://schemas.microsoft.com/office/drawing/2014/main" id="{1E4A03CC-643D-22D8-096F-003FDE0FE8AD}"/>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Gwynn Cadwallader</a:t>
            </a:r>
          </a:p>
        </p:txBody>
      </p:sp>
      <p:sp>
        <p:nvSpPr>
          <p:cNvPr id="14" name="Rectangle 13">
            <a:extLst>
              <a:ext uri="{FF2B5EF4-FFF2-40B4-BE49-F238E27FC236}">
                <a16:creationId xmlns:a16="http://schemas.microsoft.com/office/drawing/2014/main" id="{95DF80CA-C975-F037-1667-C3494D356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5C49E43-493E-586D-1D8B-2526C68AB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13FCCE55-74F1-6299-07AC-F041902C8E6F}"/>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408244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D231A-02F0-A9A1-7F58-49D118F7672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E0BB852-CE2D-9C72-3021-F72AA13A2226}"/>
              </a:ext>
            </a:extLst>
          </p:cNvPr>
          <p:cNvSpPr>
            <a:spLocks noGrp="1"/>
          </p:cNvSpPr>
          <p:nvPr>
            <p:ph type="body" idx="1"/>
          </p:nvPr>
        </p:nvSpPr>
        <p:spPr>
          <a:xfrm>
            <a:off x="711494" y="717623"/>
            <a:ext cx="10362906" cy="2108049"/>
          </a:xfrm>
        </p:spPr>
        <p:txBody>
          <a:bodyPr>
            <a:normAutofit fontScale="92500" lnSpcReduction="10000"/>
          </a:bodyPr>
          <a:lstStyle/>
          <a:p>
            <a:r>
              <a:rPr lang="en-US" sz="4800" b="1" dirty="0">
                <a:latin typeface="IBM Plex Sans" panose="020B0503050203000203" pitchFamily="34" charset="0"/>
              </a:rPr>
              <a:t>GBAS </a:t>
            </a:r>
            <a:r>
              <a:rPr lang="en-US" sz="4800" b="1" dirty="0" err="1">
                <a:latin typeface="IBM Plex Sans" panose="020B0503050203000203" pitchFamily="34" charset="0"/>
              </a:rPr>
              <a:t>PowerUp</a:t>
            </a:r>
            <a:r>
              <a:rPr lang="en-US" sz="4800" b="1" dirty="0">
                <a:latin typeface="IBM Plex Sans" panose="020B0503050203000203" pitchFamily="34" charset="0"/>
              </a:rPr>
              <a:t>! Wednesdays</a:t>
            </a:r>
          </a:p>
          <a:p>
            <a:r>
              <a:rPr lang="en-US" sz="3000" dirty="0">
                <a:latin typeface="IBM Plex Sans" panose="020B0503050203000203" pitchFamily="34" charset="0"/>
              </a:rPr>
              <a:t>From 1-2pm in Zoom. </a:t>
            </a:r>
          </a:p>
          <a:p>
            <a:r>
              <a:rPr lang="en-US" sz="3000" dirty="0">
                <a:latin typeface="IBM Plex Sans" panose="020B0503050203000203" pitchFamily="34" charset="0"/>
              </a:rPr>
              <a:t>Register in </a:t>
            </a:r>
            <a:r>
              <a:rPr lang="en-US" sz="3000" dirty="0" err="1">
                <a:latin typeface="IBM Plex Sans" panose="020B0503050203000203" pitchFamily="34" charset="0"/>
              </a:rPr>
              <a:t>myTraining</a:t>
            </a:r>
            <a:r>
              <a:rPr lang="en-US" sz="3000" dirty="0">
                <a:latin typeface="IBM Plex Sans" panose="020B0503050203000203" pitchFamily="34" charset="0"/>
              </a:rPr>
              <a:t> UF_GBS800</a:t>
            </a:r>
          </a:p>
          <a:p>
            <a:r>
              <a:rPr lang="en-US" sz="3000" b="1" i="1" dirty="0">
                <a:latin typeface="IBM Plex Sans" panose="020B0503050203000203" pitchFamily="34" charset="0"/>
              </a:rPr>
              <a:t>Focused on Workday!</a:t>
            </a:r>
          </a:p>
        </p:txBody>
      </p:sp>
      <p:sp>
        <p:nvSpPr>
          <p:cNvPr id="6" name="Text Placeholder 2">
            <a:extLst>
              <a:ext uri="{FF2B5EF4-FFF2-40B4-BE49-F238E27FC236}">
                <a16:creationId xmlns:a16="http://schemas.microsoft.com/office/drawing/2014/main" id="{D12B4BDA-A049-8510-0B47-DD064F34D5EB}"/>
              </a:ext>
            </a:extLst>
          </p:cNvPr>
          <p:cNvSpPr txBox="1">
            <a:spLocks/>
          </p:cNvSpPr>
          <p:nvPr/>
        </p:nvSpPr>
        <p:spPr>
          <a:xfrm>
            <a:off x="1666019" y="3414284"/>
            <a:ext cx="10154506" cy="6109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b="1" dirty="0">
                <a:latin typeface="IBM Plex Sans" panose="020B0503050203000203" pitchFamily="34" charset="0"/>
                <a:ea typeface="Calibri" panose="020F0502020204030204" pitchFamily="34" charset="0"/>
                <a:cs typeface="Calibri" panose="020F0502020204030204" pitchFamily="34" charset="0"/>
              </a:rPr>
              <a:t>Registration Required. Closes the Friday before the session.</a:t>
            </a:r>
          </a:p>
        </p:txBody>
      </p:sp>
      <p:pic>
        <p:nvPicPr>
          <p:cNvPr id="9" name="Picture 8" descr="A white flag on a red circle">
            <a:extLst>
              <a:ext uri="{FF2B5EF4-FFF2-40B4-BE49-F238E27FC236}">
                <a16:creationId xmlns:a16="http://schemas.microsoft.com/office/drawing/2014/main" id="{19B6E785-239F-3F6B-97BD-968DFD6AB335}"/>
              </a:ext>
            </a:extLst>
          </p:cNvPr>
          <p:cNvPicPr>
            <a:picLocks noChangeAspect="1"/>
          </p:cNvPicPr>
          <p:nvPr/>
        </p:nvPicPr>
        <p:blipFill>
          <a:blip r:embed="rId4"/>
          <a:stretch>
            <a:fillRect/>
          </a:stretch>
        </p:blipFill>
        <p:spPr>
          <a:xfrm>
            <a:off x="711494" y="5308952"/>
            <a:ext cx="907625" cy="907625"/>
          </a:xfrm>
          <a:prstGeom prst="rect">
            <a:avLst/>
          </a:prstGeom>
        </p:spPr>
      </p:pic>
      <p:pic>
        <p:nvPicPr>
          <p:cNvPr id="11" name="Picture 10" descr="A group of people in a circle">
            <a:extLst>
              <a:ext uri="{FF2B5EF4-FFF2-40B4-BE49-F238E27FC236}">
                <a16:creationId xmlns:a16="http://schemas.microsoft.com/office/drawing/2014/main" id="{A6DB45E5-47C0-FB45-8443-6A2CB0131E03}"/>
              </a:ext>
            </a:extLst>
          </p:cNvPr>
          <p:cNvPicPr>
            <a:picLocks noChangeAspect="1"/>
          </p:cNvPicPr>
          <p:nvPr/>
        </p:nvPicPr>
        <p:blipFill>
          <a:blip r:embed="rId5"/>
          <a:stretch>
            <a:fillRect/>
          </a:stretch>
        </p:blipFill>
        <p:spPr>
          <a:xfrm>
            <a:off x="711494" y="4279976"/>
            <a:ext cx="907695" cy="907695"/>
          </a:xfrm>
          <a:prstGeom prst="rect">
            <a:avLst/>
          </a:prstGeom>
        </p:spPr>
      </p:pic>
      <p:pic>
        <p:nvPicPr>
          <p:cNvPr id="13" name="Picture 12" descr="A white star in a circle">
            <a:extLst>
              <a:ext uri="{FF2B5EF4-FFF2-40B4-BE49-F238E27FC236}">
                <a16:creationId xmlns:a16="http://schemas.microsoft.com/office/drawing/2014/main" id="{1C206F8A-9325-EE51-25D4-FC07E9960354}"/>
              </a:ext>
            </a:extLst>
          </p:cNvPr>
          <p:cNvPicPr>
            <a:picLocks noChangeAspect="1"/>
          </p:cNvPicPr>
          <p:nvPr/>
        </p:nvPicPr>
        <p:blipFill>
          <a:blip r:embed="rId6"/>
          <a:stretch>
            <a:fillRect/>
          </a:stretch>
        </p:blipFill>
        <p:spPr>
          <a:xfrm>
            <a:off x="711564" y="3222837"/>
            <a:ext cx="907625" cy="907625"/>
          </a:xfrm>
          <a:prstGeom prst="rect">
            <a:avLst/>
          </a:prstGeom>
        </p:spPr>
      </p:pic>
      <p:sp>
        <p:nvSpPr>
          <p:cNvPr id="14" name="Text Placeholder 2">
            <a:extLst>
              <a:ext uri="{FF2B5EF4-FFF2-40B4-BE49-F238E27FC236}">
                <a16:creationId xmlns:a16="http://schemas.microsoft.com/office/drawing/2014/main" id="{E2392198-EBE4-965E-841A-E9E0C0D54AD1}"/>
              </a:ext>
            </a:extLst>
          </p:cNvPr>
          <p:cNvSpPr txBox="1">
            <a:spLocks/>
          </p:cNvSpPr>
          <p:nvPr/>
        </p:nvSpPr>
        <p:spPr>
          <a:xfrm>
            <a:off x="1666018" y="4282435"/>
            <a:ext cx="6174283" cy="9076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2800" b="1" dirty="0">
                <a:latin typeface="IBM Plex Sans" panose="020B0503050203000203" pitchFamily="34" charset="0"/>
                <a:ea typeface="Calibri" panose="020F0502020204030204" pitchFamily="34" charset="0"/>
                <a:cs typeface="Calibri" panose="020F0502020204030204" pitchFamily="34" charset="0"/>
              </a:rPr>
              <a:t>Questions Answered &amp; Collected.</a:t>
            </a:r>
          </a:p>
          <a:p>
            <a:pPr>
              <a:lnSpc>
                <a:spcPct val="100000"/>
              </a:lnSpc>
              <a:spcBef>
                <a:spcPts val="0"/>
              </a:spcBef>
            </a:pPr>
            <a:r>
              <a:rPr lang="en-US" sz="2800" b="1" dirty="0">
                <a:latin typeface="IBM Plex Sans" panose="020B0503050203000203" pitchFamily="34" charset="0"/>
                <a:ea typeface="Calibri" panose="020F0502020204030204" pitchFamily="34" charset="0"/>
                <a:cs typeface="Calibri" panose="020F0502020204030204" pitchFamily="34" charset="0"/>
              </a:rPr>
              <a:t>Recordings are Posted.</a:t>
            </a:r>
          </a:p>
        </p:txBody>
      </p:sp>
      <p:sp>
        <p:nvSpPr>
          <p:cNvPr id="4" name="Text Placeholder 2">
            <a:extLst>
              <a:ext uri="{FF2B5EF4-FFF2-40B4-BE49-F238E27FC236}">
                <a16:creationId xmlns:a16="http://schemas.microsoft.com/office/drawing/2014/main" id="{178DFBF2-D969-6412-2093-F752649A9CA5}"/>
              </a:ext>
            </a:extLst>
          </p:cNvPr>
          <p:cNvSpPr txBox="1">
            <a:spLocks/>
          </p:cNvSpPr>
          <p:nvPr/>
        </p:nvSpPr>
        <p:spPr>
          <a:xfrm>
            <a:off x="1666017" y="5562600"/>
            <a:ext cx="9602057" cy="4644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b="1" dirty="0">
                <a:latin typeface="IBM Plex Sans" panose="020B0503050203000203" pitchFamily="34" charset="0"/>
                <a:ea typeface="Calibri" panose="020F0502020204030204" pitchFamily="34" charset="0"/>
                <a:cs typeface="Calibri" panose="020F0502020204030204" pitchFamily="34" charset="0"/>
              </a:rPr>
              <a:t>Resources posted on Empowering UF Education page.</a:t>
            </a:r>
          </a:p>
        </p:txBody>
      </p:sp>
    </p:spTree>
    <p:custDataLst>
      <p:tags r:id="rId1"/>
    </p:custDataLst>
    <p:extLst>
      <p:ext uri="{BB962C8B-B14F-4D97-AF65-F5344CB8AC3E}">
        <p14:creationId xmlns:p14="http://schemas.microsoft.com/office/powerpoint/2010/main" val="155440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F_v20250513">
  <a:themeElements>
    <a:clrScheme name="UF_Color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UF Fonts">
      <a:majorFont>
        <a:latin typeface="Source Serif 4 SemiBold"/>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lIns="0" tIns="0" rIns="0" bIns="0" rtlCol="0" anchor="t"/>
      <a:lstStyle>
        <a:defPPr algn="l">
          <a:defRPr sz="1200" dirty="0"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UF_TEST.potx" id="{9816F400-C8FB-4B27-B30F-C40E24E80D4C}" vid="{00A56797-149C-4903-B2B7-E44CECE733C8}"/>
    </a:ext>
  </a:extLst>
</a:theme>
</file>

<file path=ppt/theme/theme3.xml><?xml version="1.0" encoding="utf-8"?>
<a:theme xmlns:a="http://schemas.openxmlformats.org/drawingml/2006/main" name="UF_v20250516">
  <a:themeElements>
    <a:clrScheme name="Custom 11">
      <a:dk1>
        <a:srgbClr val="000000"/>
      </a:dk1>
      <a:lt1>
        <a:srgbClr val="FFFFFF"/>
      </a:lt1>
      <a:dk2>
        <a:srgbClr val="002657"/>
      </a:dk2>
      <a:lt2>
        <a:srgbClr val="C7C9C8"/>
      </a:lt2>
      <a:accent1>
        <a:srgbClr val="005496"/>
      </a:accent1>
      <a:accent2>
        <a:srgbClr val="FF4616"/>
      </a:accent2>
      <a:accent3>
        <a:srgbClr val="6A2A60"/>
      </a:accent3>
      <a:accent4>
        <a:srgbClr val="F2A900"/>
      </a:accent4>
      <a:accent5>
        <a:srgbClr val="0021A5"/>
      </a:accent5>
      <a:accent6>
        <a:srgbClr val="228848"/>
      </a:accent6>
      <a:hlink>
        <a:srgbClr val="005496"/>
      </a:hlink>
      <a:folHlink>
        <a:srgbClr val="005496"/>
      </a:folHlink>
    </a:clrScheme>
    <a:fontScheme name="UF Fonts">
      <a:majorFont>
        <a:latin typeface="Source Serif 4 SemiBold"/>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lIns="91440" tIns="91440" rIns="91440" bIns="91440" rtlCol="0" anchor="t"/>
      <a:lstStyle>
        <a:defPPr algn="l">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UF_TEST.potx" id="{C8523A36-8F90-4247-B9A2-D188BCC80A26}" vid="{5991BE72-CA79-4ECB-BD87-72EDF7FBC278}"/>
    </a:ext>
  </a:extLst>
</a:theme>
</file>

<file path=ppt/theme/theme4.xml><?xml version="1.0" encoding="utf-8"?>
<a:theme xmlns:a="http://schemas.openxmlformats.org/drawingml/2006/main" name="4_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26135</TotalTime>
  <Words>1566</Words>
  <Application>Microsoft Office PowerPoint</Application>
  <PresentationFormat>Widescreen</PresentationFormat>
  <Paragraphs>187</Paragraphs>
  <Slides>35</Slides>
  <Notes>14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35</vt:i4>
      </vt:variant>
    </vt:vector>
  </HeadingPairs>
  <TitlesOfParts>
    <vt:vector size="49" baseType="lpstr">
      <vt:lpstr>Aptos</vt:lpstr>
      <vt:lpstr>Arial</vt:lpstr>
      <vt:lpstr>Calibri</vt:lpstr>
      <vt:lpstr>Gentona Book</vt:lpstr>
      <vt:lpstr>IBM Plex Mono</vt:lpstr>
      <vt:lpstr>IBM Plex Sans</vt:lpstr>
      <vt:lpstr>Source Serif 4</vt:lpstr>
      <vt:lpstr>Source Serif 4 SemiBold</vt:lpstr>
      <vt:lpstr>Wingdings</vt:lpstr>
      <vt:lpstr>Office Theme</vt:lpstr>
      <vt:lpstr>UF_v20250513</vt:lpstr>
      <vt:lpstr>UF_v20250516</vt:lpstr>
      <vt:lpstr>4_Office Theme</vt:lpstr>
      <vt:lpstr>1_Office Theme</vt:lpstr>
      <vt:lpstr>UFHR Forum</vt:lpstr>
      <vt:lpstr>Agenda</vt:lpstr>
      <vt:lpstr>Employment Operations &amp; Records</vt:lpstr>
      <vt:lpstr>Biannual Termination File</vt:lpstr>
      <vt:lpstr>Termination File Process &amp; Expectations</vt:lpstr>
      <vt:lpstr>Termination File Cont.</vt:lpstr>
      <vt:lpstr>Graduate Assistant Summer Registration</vt:lpstr>
      <vt:lpstr>Training &amp; Organizational Development</vt:lpstr>
      <vt:lpstr>PowerPoint Presentation</vt:lpstr>
      <vt:lpstr>PowerPoint Presentation</vt:lpstr>
      <vt:lpstr>PowerPoint Presentation</vt:lpstr>
      <vt:lpstr>PowerPoint Presentation</vt:lpstr>
      <vt:lpstr>Thank You</vt:lpstr>
      <vt:lpstr>Immigration Compliance Services</vt:lpstr>
      <vt:lpstr>PERM Labor Certification - Application and posting process</vt:lpstr>
      <vt:lpstr>PowerPoint Presentation</vt:lpstr>
      <vt:lpstr>PowerPoint Presentation</vt:lpstr>
      <vt:lpstr>When should I start using Careers at UF to manage the PERM posting and application materials  Effective 5/7/2026!  </vt:lpstr>
      <vt:lpstr>UF Police Department</vt:lpstr>
      <vt:lpstr>UFPD  Co-Responder Highlighted</vt:lpstr>
      <vt:lpstr>What Is a  “Co-Responder Team”?</vt:lpstr>
      <vt:lpstr>What Are Goals of a Co-Responder Team?</vt:lpstr>
      <vt:lpstr>Who Do They Assist?</vt:lpstr>
      <vt:lpstr>When are UFPD’s Co-Responder  Teams Operating?</vt:lpstr>
      <vt:lpstr>What to Expect</vt:lpstr>
      <vt:lpstr>How Can We Access The Co-Responder Team?</vt:lpstr>
      <vt:lpstr>Who Can I Contact For Questions?</vt:lpstr>
      <vt:lpstr>Benefits</vt:lpstr>
      <vt:lpstr>Short-Work Break for 9M &amp; 10M</vt:lpstr>
      <vt:lpstr>Summer New Hire Reminders </vt:lpstr>
      <vt:lpstr>9M Summer GA Appointments </vt:lpstr>
      <vt:lpstr>Fiscal Year Comp Leave Cashout</vt:lpstr>
      <vt:lpstr>CFO Office</vt:lpstr>
      <vt:lpstr>Gift Card Reminders</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it can be long or short</dc:title>
  <dc:creator>Bales, Rick</dc:creator>
  <cp:lastModifiedBy>Otegui-Johnson, Florencia</cp:lastModifiedBy>
  <cp:revision>457</cp:revision>
  <dcterms:created xsi:type="dcterms:W3CDTF">2022-12-01T14:34:59Z</dcterms:created>
  <dcterms:modified xsi:type="dcterms:W3CDTF">2026-05-06T14:40:47Z</dcterms:modified>
</cp:coreProperties>
</file>