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aveSubsetFonts="1" autoCompressPictures="0">
  <p:sldMasterIdLst>
    <p:sldMasterId id="2147483648" r:id="rId1"/>
    <p:sldMasterId id="2147483695" r:id="rId2"/>
    <p:sldMasterId id="2147483707" r:id="rId3"/>
  </p:sldMasterIdLst>
  <p:notesMasterIdLst>
    <p:notesMasterId r:id="rId34"/>
  </p:notesMasterIdLst>
  <p:handoutMasterIdLst>
    <p:handoutMasterId r:id="rId35"/>
  </p:handoutMasterIdLst>
  <p:sldIdLst>
    <p:sldId id="256" r:id="rId4"/>
    <p:sldId id="2147482158" r:id="rId5"/>
    <p:sldId id="2147482154" r:id="rId6"/>
    <p:sldId id="272" r:id="rId7"/>
    <p:sldId id="2147482164" r:id="rId8"/>
    <p:sldId id="318" r:id="rId9"/>
    <p:sldId id="321" r:id="rId10"/>
    <p:sldId id="264" r:id="rId11"/>
    <p:sldId id="265" r:id="rId12"/>
    <p:sldId id="2147482173" r:id="rId13"/>
    <p:sldId id="267" r:id="rId14"/>
    <p:sldId id="2147482174" r:id="rId15"/>
    <p:sldId id="320" r:id="rId16"/>
    <p:sldId id="2147482175" r:id="rId17"/>
    <p:sldId id="2147482171" r:id="rId18"/>
    <p:sldId id="258" r:id="rId19"/>
    <p:sldId id="271" r:id="rId20"/>
    <p:sldId id="273" r:id="rId21"/>
    <p:sldId id="259" r:id="rId22"/>
    <p:sldId id="274" r:id="rId23"/>
    <p:sldId id="266" r:id="rId24"/>
    <p:sldId id="2147482172" r:id="rId25"/>
    <p:sldId id="2147374855" r:id="rId26"/>
    <p:sldId id="2147374934" r:id="rId27"/>
    <p:sldId id="2147482176" r:id="rId28"/>
    <p:sldId id="2147374787" r:id="rId29"/>
    <p:sldId id="2147374784" r:id="rId30"/>
    <p:sldId id="2147374940" r:id="rId31"/>
    <p:sldId id="2147374766" r:id="rId32"/>
    <p:sldId id="214737489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519DF1C1-3C72-E348-9D96-38FD89C045C3}">
          <p14:sldIdLst>
            <p14:sldId id="256"/>
            <p14:sldId id="2147482158"/>
          </p14:sldIdLst>
        </p14:section>
        <p14:section name="Benefits" id="{F274321F-3615-4131-BCE8-ABDC54D132CF}">
          <p14:sldIdLst>
            <p14:sldId id="2147482154"/>
            <p14:sldId id="272"/>
          </p14:sldIdLst>
        </p14:section>
        <p14:section name="EOR" id="{AE890DB8-99A5-44F1-BA73-AAA98032A8A9}">
          <p14:sldIdLst>
            <p14:sldId id="2147482164"/>
            <p14:sldId id="318"/>
            <p14:sldId id="321"/>
            <p14:sldId id="264"/>
            <p14:sldId id="265"/>
            <p14:sldId id="2147482173"/>
            <p14:sldId id="267"/>
            <p14:sldId id="2147482174"/>
            <p14:sldId id="320"/>
            <p14:sldId id="2147482175"/>
          </p14:sldIdLst>
        </p14:section>
        <p14:section name="TAO" id="{E42CB853-D7F4-4794-83E3-F083FD88E883}">
          <p14:sldIdLst>
            <p14:sldId id="2147482171"/>
            <p14:sldId id="258"/>
            <p14:sldId id="271"/>
            <p14:sldId id="273"/>
            <p14:sldId id="259"/>
            <p14:sldId id="274"/>
            <p14:sldId id="266"/>
          </p14:sldIdLst>
        </p14:section>
        <p14:section name="SAA" id="{93E06932-CEA9-4423-B526-FCDAB6768CE0}">
          <p14:sldIdLst>
            <p14:sldId id="2147482172"/>
            <p14:sldId id="2147374855"/>
            <p14:sldId id="2147374934"/>
            <p14:sldId id="2147482176"/>
            <p14:sldId id="2147374787"/>
            <p14:sldId id="2147374784"/>
            <p14:sldId id="2147374940"/>
            <p14:sldId id="2147374766"/>
          </p14:sldIdLst>
        </p14:section>
        <p14:section name="Closing" id="{277665DD-8E71-4FDF-B712-9CE271213811}">
          <p14:sldIdLst>
            <p14:sldId id="214737489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89A1A43-D800-094D-A464-1D031AF0CCFE}" name="Dunkiel, Ella" initials="ED" userId="S::dunkiele@ufl.edu::89af631d-9fe3-427f-b16c-77acd4433d5b" providerId="AD"/>
  <p188:author id="{8C3A0048-5998-E6ED-ED72-1A3F55161727}" name="Grabavoy, Mimi" initials="OG" userId="S::ovismarmg@UFL.EDU::473ee1eb-acaf-4e82-8a7a-53144ff49b69" providerId="AD"/>
  <p188:author id="{9426C36F-E27D-A877-0338-12E0198E6BE3}" name="Schimmel-Cruz,Nadja" initials="Sc" userId="S::n.schimmelcruz@ufl.edu::40ed9509-0b56-4a24-8714-042fecf717dc" providerId="AD"/>
  <p188:author id="{D9239074-139E-874E-E09B-4F754A63AC22}" name="Edwards,Shannon" initials="Ed" userId="S::shannon.edwards@ufl.edu::50173e5a-4d61-40b6-a989-30ad04ba0290" providerId="AD"/>
  <p188:author id="{4DAFD79F-F1CD-80DA-F345-BD7946EBFEB0}" name="Buxton, Megan A." initials="BM" userId="S::buxtonm@ufl.edu::6da4eb3f-652c-4cbe-bc2e-ec2bf1becaa7" providerId="AD"/>
  <p188:author id="{ACCB88D2-9BFE-1AC9-753A-4676E57DB5F8}" name="Dunkiel, Ella" initials="ED" userId="S::edunkiel@deloitte.com::88cb8833-6e03-42a4-b462-14eed6886272" providerId="AD"/>
  <p188:author id="{F7B1C5D9-7B62-77AF-9C48-6778BA799DB5}" name="Malloy, Kristin" initials="MK" userId="S::k.malloy@ufl.edu::42d71070-b33c-48d0-b9f7-b17e5e4424d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D4D4D"/>
    <a:srgbClr val="FA4616"/>
    <a:srgbClr val="002657"/>
    <a:srgbClr val="0034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08" autoAdjust="0"/>
    <p:restoredTop sz="86465" autoAdjust="0"/>
  </p:normalViewPr>
  <p:slideViewPr>
    <p:cSldViewPr snapToGrid="0" snapToObjects="1">
      <p:cViewPr varScale="1">
        <p:scale>
          <a:sx n="69" d="100"/>
          <a:sy n="69" d="100"/>
        </p:scale>
        <p:origin x="90" y="144"/>
      </p:cViewPr>
      <p:guideLst/>
    </p:cSldViewPr>
  </p:slideViewPr>
  <p:outlineViewPr>
    <p:cViewPr>
      <p:scale>
        <a:sx n="33" d="100"/>
        <a:sy n="33" d="100"/>
      </p:scale>
      <p:origin x="0" y="-8784"/>
    </p:cViewPr>
  </p:outlineViewPr>
  <p:notesTextViewPr>
    <p:cViewPr>
      <p:scale>
        <a:sx n="3" d="2"/>
        <a:sy n="3" d="2"/>
      </p:scale>
      <p:origin x="0" y="0"/>
    </p:cViewPr>
  </p:notesTextViewPr>
  <p:notesViewPr>
    <p:cSldViewPr snapToGrid="0" snapToObjects="1">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handoutMaster" Target="handoutMasters/handoutMaster1.xml"/><Relationship Id="rId8" Type="http://schemas.openxmlformats.org/officeDocument/2006/relationships/slide" Target="slides/slide5.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3466BB1-1D61-11FE-C464-0A6864FF3BB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FE36F42-B437-D56D-8E7E-F1F0E36E1C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D94E157-A40E-4C8A-AB7D-F8DE724B017D}" type="datetimeFigureOut">
              <a:rPr lang="en-US" smtClean="0"/>
              <a:t>9/4/2026</a:t>
            </a:fld>
            <a:endParaRPr lang="en-US"/>
          </a:p>
        </p:txBody>
      </p:sp>
      <p:sp>
        <p:nvSpPr>
          <p:cNvPr id="4" name="Footer Placeholder 3">
            <a:extLst>
              <a:ext uri="{FF2B5EF4-FFF2-40B4-BE49-F238E27FC236}">
                <a16:creationId xmlns:a16="http://schemas.microsoft.com/office/drawing/2014/main" id="{01DD3EC8-2A73-DFFE-DCAD-8A879706984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955849D-C918-9162-1C62-2B7871EB0BE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9C234C-6E02-498E-9856-55C9EE4D2349}" type="slidenum">
              <a:rPr lang="en-US" smtClean="0"/>
              <a:t>‹#›</a:t>
            </a:fld>
            <a:endParaRPr lang="en-US"/>
          </a:p>
        </p:txBody>
      </p:sp>
    </p:spTree>
    <p:extLst>
      <p:ext uri="{BB962C8B-B14F-4D97-AF65-F5344CB8AC3E}">
        <p14:creationId xmlns:p14="http://schemas.microsoft.com/office/powerpoint/2010/main" val="2068194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C64509-94C4-044C-A847-EF05AEB6700F}" type="datetimeFigureOut">
              <a:rPr lang="en-US" smtClean="0"/>
              <a:t>9/4/2026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F35A00-287A-5042-A754-4DF9FD168970}" type="slidenum">
              <a:rPr lang="en-US" smtClean="0"/>
              <a:t>‹#›</a:t>
            </a:fld>
            <a:endParaRPr lang="en-US"/>
          </a:p>
        </p:txBody>
      </p:sp>
    </p:spTree>
    <p:extLst>
      <p:ext uri="{BB962C8B-B14F-4D97-AF65-F5344CB8AC3E}">
        <p14:creationId xmlns:p14="http://schemas.microsoft.com/office/powerpoint/2010/main" val="855235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F35A00-287A-5042-A754-4DF9FD168970}" type="slidenum">
              <a:rPr lang="en-US" smtClean="0"/>
              <a:t>2</a:t>
            </a:fld>
            <a:endParaRPr lang="en-US"/>
          </a:p>
        </p:txBody>
      </p:sp>
    </p:spTree>
    <p:extLst>
      <p:ext uri="{BB962C8B-B14F-4D97-AF65-F5344CB8AC3E}">
        <p14:creationId xmlns:p14="http://schemas.microsoft.com/office/powerpoint/2010/main" val="21930887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569F5E-6381-C74D-9286-CF95A5329A08}" type="slidenum">
              <a:rPr lang="en-US" smtClean="0"/>
              <a:t>22</a:t>
            </a:fld>
            <a:endParaRPr lang="en-US"/>
          </a:p>
        </p:txBody>
      </p:sp>
    </p:spTree>
    <p:extLst>
      <p:ext uri="{BB962C8B-B14F-4D97-AF65-F5344CB8AC3E}">
        <p14:creationId xmlns:p14="http://schemas.microsoft.com/office/powerpoint/2010/main" val="5732748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4709D-707B-B62B-58A9-5C807A69FC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41A73D-8404-DEAB-FBDD-89F9668127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6F12A1-31F0-24EC-EB80-085F262D5D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FC7BE4-1298-A544-FB6F-EAD157B43DE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F35A00-287A-5042-A754-4DF9FD1689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36095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4D4D4D"/>
                </a:solidFill>
                <a:latin typeface="IBM Plex Sans" panose="020B0503050203000203" pitchFamily="34" charset="0"/>
              </a:rPr>
              <a:t>The program honors those who have demonstrated outstanding and meritorious service, improved efficiency, operational excellence and/or made a meaningful impact on the quality of life for students, patients, employees and the communities we serve. </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We have several award categories, including Individual Employee Performance, Rookie of the Year, Team Collaboration, and Sustained Excellence.</a:t>
            </a:r>
          </a:p>
          <a:p>
            <a:r>
              <a:rPr lang="en-US" sz="1200" b="0" i="0" kern="1200" dirty="0">
                <a:solidFill>
                  <a:schemeClr val="tx1"/>
                </a:solidFill>
                <a:effectLst/>
                <a:latin typeface="+mn-lt"/>
                <a:ea typeface="+mn-ea"/>
                <a:cs typeface="+mn-cs"/>
              </a:rPr>
              <a:t>Employee Performance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For IEP. Nominations in this category reflect individual contributions and are separated by Job Family.</a:t>
            </a:r>
          </a:p>
          <a:p>
            <a:pPr lvl="0"/>
            <a:r>
              <a:rPr lang="en-US" sz="1200" b="0" i="0" kern="1200" dirty="0">
                <a:solidFill>
                  <a:schemeClr val="tx1"/>
                </a:solidFill>
                <a:effectLst/>
                <a:latin typeface="+mn-lt"/>
                <a:ea typeface="+mn-ea"/>
                <a:cs typeface="+mn-cs"/>
              </a:rPr>
              <a:t>Office Administration, Human Resources and Information Technology</a:t>
            </a:r>
          </a:p>
          <a:p>
            <a:pPr lvl="0"/>
            <a:r>
              <a:rPr lang="en-US" sz="1200" b="0" i="0" kern="1200" dirty="0">
                <a:solidFill>
                  <a:schemeClr val="tx1"/>
                </a:solidFill>
                <a:effectLst/>
                <a:latin typeface="+mn-lt"/>
                <a:ea typeface="+mn-ea"/>
                <a:cs typeface="+mn-cs"/>
              </a:rPr>
              <a:t>Operations and Safety</a:t>
            </a:r>
          </a:p>
          <a:p>
            <a:pPr lvl="0"/>
            <a:r>
              <a:rPr lang="en-US" sz="1200" b="0" i="0" kern="1200" dirty="0">
                <a:solidFill>
                  <a:schemeClr val="tx1"/>
                </a:solidFill>
                <a:effectLst/>
                <a:latin typeface="+mn-lt"/>
                <a:ea typeface="+mn-ea"/>
                <a:cs typeface="+mn-cs"/>
              </a:rPr>
              <a:t>Health Care and Physical Sciences</a:t>
            </a:r>
          </a:p>
          <a:p>
            <a:pPr lvl="0"/>
            <a:r>
              <a:rPr lang="en-US" sz="1200" b="0" i="0" kern="1200" dirty="0">
                <a:solidFill>
                  <a:schemeClr val="tx1"/>
                </a:solidFill>
                <a:effectLst/>
                <a:latin typeface="+mn-lt"/>
                <a:ea typeface="+mn-ea"/>
                <a:cs typeface="+mn-cs"/>
              </a:rPr>
              <a:t>Finance, Research and Compliance</a:t>
            </a:r>
          </a:p>
          <a:p>
            <a:pPr lvl="0"/>
            <a:r>
              <a:rPr lang="en-US" sz="1200" b="0" i="0" kern="1200" dirty="0">
                <a:solidFill>
                  <a:schemeClr val="tx1"/>
                </a:solidFill>
                <a:effectLst/>
                <a:latin typeface="+mn-lt"/>
                <a:ea typeface="+mn-ea"/>
                <a:cs typeface="+mn-cs"/>
              </a:rPr>
              <a:t>Student, Academic and Alumni Services</a:t>
            </a:r>
          </a:p>
          <a:p>
            <a:pPr lvl="0"/>
            <a:r>
              <a:rPr lang="en-US" sz="1200" b="0" i="0" kern="1200" dirty="0">
                <a:solidFill>
                  <a:schemeClr val="tx1"/>
                </a:solidFill>
                <a:effectLst/>
                <a:latin typeface="+mn-lt"/>
                <a:ea typeface="+mn-ea"/>
                <a:cs typeface="+mn-cs"/>
              </a:rPr>
              <a:t>Faculty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 Rookie of the Year: Nominees for the </a:t>
            </a:r>
            <a:r>
              <a:rPr lang="en-US" sz="1200" b="0" i="1" kern="1200" dirty="0">
                <a:solidFill>
                  <a:schemeClr val="tx1"/>
                </a:solidFill>
                <a:effectLst/>
                <a:latin typeface="+mn-lt"/>
                <a:ea typeface="+mn-ea"/>
                <a:cs typeface="+mn-cs"/>
              </a:rPr>
              <a:t>Rookie of the Year</a:t>
            </a:r>
            <a:r>
              <a:rPr lang="en-US" sz="1200" b="0" i="0" kern="1200" dirty="0">
                <a:solidFill>
                  <a:schemeClr val="tx1"/>
                </a:solidFill>
                <a:effectLst/>
                <a:latin typeface="+mn-lt"/>
                <a:ea typeface="+mn-ea"/>
                <a:cs typeface="+mn-cs"/>
              </a:rPr>
              <a:t> are newcomers who, having successfully passed their probationary period, have excelled and had a positive impact through their work early on in their role at UF. For this award, a newcomer is defined as someone who has been at UF for less than two years.</a:t>
            </a:r>
          </a:p>
          <a:p>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Team Collaboration:  Nominations in this category are for a team of employees (maximum of six) who worked together to accomplish great things for the institution and its future. For this award, the employee listed as Nominee is considered the Team Lead and others are Team Members.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 Sustained Excellence: Designed to recognize an employee for a project or initiative that has demonstrated exceptional impact, success, and sustained excellence over a period of at least five years. Nominees must not have received this award within the same five-year period.</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If you know someone who deserves this recognition, please note that nominations close on October 23RD. I encourage you to submit your nominations and help us celebrate the outstanding contributions of our faculty and staff members. </a:t>
            </a:r>
          </a:p>
          <a:p>
            <a:endParaRPr lang="en-US" dirty="0"/>
          </a:p>
        </p:txBody>
      </p:sp>
      <p:sp>
        <p:nvSpPr>
          <p:cNvPr id="4" name="Slide Number Placeholder 3"/>
          <p:cNvSpPr>
            <a:spLocks noGrp="1"/>
          </p:cNvSpPr>
          <p:nvPr>
            <p:ph type="sldNum" sz="quarter" idx="5"/>
          </p:nvPr>
        </p:nvSpPr>
        <p:spPr/>
        <p:txBody>
          <a:bodyPr/>
          <a:lstStyle/>
          <a:p>
            <a:fld id="{84F8B7FA-0A22-4721-8DF0-7D57A83EF4C5}" type="slidenum">
              <a:rPr lang="en-US" smtClean="0"/>
              <a:t>24</a:t>
            </a:fld>
            <a:endParaRPr lang="en-US"/>
          </a:p>
        </p:txBody>
      </p:sp>
    </p:spTree>
    <p:extLst>
      <p:ext uri="{BB962C8B-B14F-4D97-AF65-F5344CB8AC3E}">
        <p14:creationId xmlns:p14="http://schemas.microsoft.com/office/powerpoint/2010/main" val="11248832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sz="1200" b="0" i="0" kern="1200" dirty="0">
                <a:solidFill>
                  <a:schemeClr val="tx1"/>
                </a:solidFill>
                <a:effectLst/>
                <a:latin typeface="+mn-lt"/>
                <a:ea typeface="+mn-ea"/>
                <a:cs typeface="+mn-cs"/>
              </a:rPr>
              <a:t>Division-level awards recognizes individuals from different schools, colleges, divisions, units or departments. Individuals from their own respective divisions will be evaluated against other divisions. Selected recipients from each division will then compete for university-level awards.</a:t>
            </a:r>
          </a:p>
          <a:p>
            <a:endParaRPr lang="en-US" sz="1200" b="0" i="0" kern="1200" dirty="0">
              <a:solidFill>
                <a:schemeClr val="tx1"/>
              </a:solidFill>
              <a:effectLst/>
              <a:latin typeface="+mn-lt"/>
              <a:ea typeface="+mn-ea"/>
              <a:cs typeface="+mn-cs"/>
            </a:endParaRPr>
          </a:p>
          <a:p>
            <a:r>
              <a:rPr lang="en-US" dirty="0"/>
              <a:t>Division-level winners receive $300 along with a certificate of appreciation and a university memento. </a:t>
            </a:r>
          </a:p>
          <a:p>
            <a:endParaRPr lang="en-US" dirty="0"/>
          </a:p>
          <a:p>
            <a:r>
              <a:rPr lang="en-US" dirty="0"/>
              <a:t>Each division winner becomes eligible for a trophy as well as 1 of 9 university-level $2,000 awards or 1 of 6 Special Recognition Awards of $1000.</a:t>
            </a:r>
          </a:p>
          <a:p>
            <a:endParaRPr lang="en-US" dirty="0"/>
          </a:p>
          <a:p>
            <a:r>
              <a:rPr lang="en-US" dirty="0"/>
              <a:t>Each award is subject to applicable taxes. </a:t>
            </a:r>
          </a:p>
          <a:p>
            <a:endParaRPr lang="en-US" dirty="0"/>
          </a:p>
          <a:p>
            <a:r>
              <a:rPr lang="en-US" sz="1200" b="0" i="0" kern="1200" dirty="0">
                <a:solidFill>
                  <a:schemeClr val="tx1"/>
                </a:solidFill>
                <a:effectLst/>
                <a:latin typeface="+mn-lt"/>
                <a:ea typeface="+mn-ea"/>
                <a:cs typeface="+mn-cs"/>
              </a:rPr>
              <a:t>&lt;next slide please&gt;</a:t>
            </a:r>
            <a:endParaRPr lang="en-US" dirty="0"/>
          </a:p>
        </p:txBody>
      </p:sp>
      <p:sp>
        <p:nvSpPr>
          <p:cNvPr id="4" name="Slide Number Placeholder 3"/>
          <p:cNvSpPr>
            <a:spLocks noGrp="1"/>
          </p:cNvSpPr>
          <p:nvPr>
            <p:ph type="sldNum" sz="quarter" idx="5"/>
          </p:nvPr>
        </p:nvSpPr>
        <p:spPr/>
        <p:txBody>
          <a:bodyPr/>
          <a:lstStyle/>
          <a:p>
            <a:fld id="{84F8B7FA-0A22-4721-8DF0-7D57A83EF4C5}" type="slidenum">
              <a:rPr lang="en-US" smtClean="0"/>
              <a:t>25</a:t>
            </a:fld>
            <a:endParaRPr lang="en-US"/>
          </a:p>
        </p:txBody>
      </p:sp>
    </p:spTree>
    <p:extLst>
      <p:ext uri="{BB962C8B-B14F-4D97-AF65-F5344CB8AC3E}">
        <p14:creationId xmlns:p14="http://schemas.microsoft.com/office/powerpoint/2010/main" val="26171114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C14E8-8110-6006-28CD-3C2127FE5F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3D2E16-4DF1-3D61-B8B9-8218B2E192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E7F1EF-7DFF-B1F0-65D3-F36D3AFE0DBA}"/>
              </a:ext>
            </a:extLst>
          </p:cNvPr>
          <p:cNvSpPr>
            <a:spLocks noGrp="1"/>
          </p:cNvSpPr>
          <p:nvPr>
            <p:ph type="body" idx="1"/>
          </p:nvPr>
        </p:nvSpPr>
        <p:spPr/>
        <p:txBody>
          <a:bodyPr/>
          <a:lstStyle/>
          <a:p>
            <a:endParaRPr lang="en-US" dirty="0"/>
          </a:p>
          <a:p>
            <a:r>
              <a:rPr lang="en-US" sz="1200" b="0" i="0" kern="1200" dirty="0">
                <a:solidFill>
                  <a:schemeClr val="tx1"/>
                </a:solidFill>
                <a:effectLst/>
                <a:latin typeface="+mn-lt"/>
                <a:ea typeface="+mn-ea"/>
                <a:cs typeface="+mn-cs"/>
              </a:rPr>
              <a:t>Division-level awards recognizes individuals from different schools, colleges, divisions, units or departments. Individuals from their own respective divisions will be evaluated against other divisions. Selected recipients from each division will then compete for university-level awards.</a:t>
            </a:r>
          </a:p>
          <a:p>
            <a:endParaRPr lang="en-US" sz="1200" b="0" i="0" kern="1200" dirty="0">
              <a:solidFill>
                <a:schemeClr val="tx1"/>
              </a:solidFill>
              <a:effectLst/>
              <a:latin typeface="+mn-lt"/>
              <a:ea typeface="+mn-ea"/>
              <a:cs typeface="+mn-cs"/>
            </a:endParaRPr>
          </a:p>
          <a:p>
            <a:r>
              <a:rPr lang="en-US" dirty="0"/>
              <a:t>Division-level winners receive $300 along with a certificate of appreciation and a university memento. </a:t>
            </a:r>
          </a:p>
          <a:p>
            <a:endParaRPr lang="en-US" dirty="0"/>
          </a:p>
          <a:p>
            <a:r>
              <a:rPr lang="en-US" dirty="0"/>
              <a:t>Each division winner becomes eligible for a trophy as well as 1 of 9 university-level $2,000 awards or 1 of 6 Special Recognition Awards of $1000.</a:t>
            </a:r>
          </a:p>
          <a:p>
            <a:endParaRPr lang="en-US" dirty="0"/>
          </a:p>
          <a:p>
            <a:r>
              <a:rPr lang="en-US" dirty="0"/>
              <a:t>Each award is subject to applicable taxes. </a:t>
            </a:r>
          </a:p>
          <a:p>
            <a:endParaRPr lang="en-US" dirty="0"/>
          </a:p>
          <a:p>
            <a:r>
              <a:rPr lang="en-US" sz="1200" b="0" i="0" kern="1200" dirty="0">
                <a:solidFill>
                  <a:schemeClr val="tx1"/>
                </a:solidFill>
                <a:effectLst/>
                <a:latin typeface="+mn-lt"/>
                <a:ea typeface="+mn-ea"/>
                <a:cs typeface="+mn-cs"/>
              </a:rPr>
              <a:t>&lt;next slide please&gt;</a:t>
            </a:r>
            <a:endParaRPr lang="en-US" dirty="0"/>
          </a:p>
        </p:txBody>
      </p:sp>
      <p:sp>
        <p:nvSpPr>
          <p:cNvPr id="4" name="Slide Number Placeholder 3">
            <a:extLst>
              <a:ext uri="{FF2B5EF4-FFF2-40B4-BE49-F238E27FC236}">
                <a16:creationId xmlns:a16="http://schemas.microsoft.com/office/drawing/2014/main" id="{71F44700-D623-2D04-0620-0FA25B8ADC7E}"/>
              </a:ext>
            </a:extLst>
          </p:cNvPr>
          <p:cNvSpPr>
            <a:spLocks noGrp="1"/>
          </p:cNvSpPr>
          <p:nvPr>
            <p:ph type="sldNum" sz="quarter" idx="5"/>
          </p:nvPr>
        </p:nvSpPr>
        <p:spPr/>
        <p:txBody>
          <a:bodyPr/>
          <a:lstStyle/>
          <a:p>
            <a:fld id="{84F8B7FA-0A22-4721-8DF0-7D57A83EF4C5}" type="slidenum">
              <a:rPr lang="en-US" smtClean="0"/>
              <a:t>26</a:t>
            </a:fld>
            <a:endParaRPr lang="en-US"/>
          </a:p>
        </p:txBody>
      </p:sp>
    </p:spTree>
    <p:extLst>
      <p:ext uri="{BB962C8B-B14F-4D97-AF65-F5344CB8AC3E}">
        <p14:creationId xmlns:p14="http://schemas.microsoft.com/office/powerpoint/2010/main" val="9977067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F35A00-287A-5042-A754-4DF9FD168970}" type="slidenum">
              <a:rPr lang="en-US" smtClean="0"/>
              <a:t>27</a:t>
            </a:fld>
            <a:endParaRPr lang="en-US"/>
          </a:p>
        </p:txBody>
      </p:sp>
    </p:spTree>
    <p:extLst>
      <p:ext uri="{BB962C8B-B14F-4D97-AF65-F5344CB8AC3E}">
        <p14:creationId xmlns:p14="http://schemas.microsoft.com/office/powerpoint/2010/main" val="2438760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F35A00-287A-5042-A754-4DF9FD1689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1129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nominating, you help: </a:t>
            </a:r>
          </a:p>
          <a:p>
            <a:endParaRPr lang="en-US" dirty="0"/>
          </a:p>
          <a:p>
            <a:r>
              <a:rPr lang="en-US" dirty="0"/>
              <a:t>Recognize Excellence </a:t>
            </a:r>
          </a:p>
          <a:p>
            <a:r>
              <a:rPr lang="en-US" dirty="0"/>
              <a:t>Boost Employee Morale </a:t>
            </a:r>
          </a:p>
          <a:p>
            <a:r>
              <a:rPr lang="en-US" dirty="0"/>
              <a:t>Inspire Others </a:t>
            </a:r>
          </a:p>
          <a:p>
            <a:r>
              <a:rPr lang="en-US" dirty="0"/>
              <a:t>Support Employee </a:t>
            </a:r>
          </a:p>
          <a:p>
            <a:r>
              <a:rPr lang="en-US" dirty="0"/>
              <a:t>Engagement Strengthen Our UF Community</a:t>
            </a:r>
          </a:p>
        </p:txBody>
      </p:sp>
      <p:sp>
        <p:nvSpPr>
          <p:cNvPr id="4" name="Slide Number Placeholder 3"/>
          <p:cNvSpPr>
            <a:spLocks noGrp="1"/>
          </p:cNvSpPr>
          <p:nvPr>
            <p:ph type="sldNum" sz="quarter" idx="5"/>
          </p:nvPr>
        </p:nvSpPr>
        <p:spPr/>
        <p:txBody>
          <a:bodyPr/>
          <a:lstStyle/>
          <a:p>
            <a:fld id="{46F35A00-287A-5042-A754-4DF9FD168970}" type="slidenum">
              <a:rPr lang="en-US" smtClean="0"/>
              <a:t>29</a:t>
            </a:fld>
            <a:endParaRPr lang="en-US"/>
          </a:p>
        </p:txBody>
      </p:sp>
    </p:spTree>
    <p:extLst>
      <p:ext uri="{BB962C8B-B14F-4D97-AF65-F5344CB8AC3E}">
        <p14:creationId xmlns:p14="http://schemas.microsoft.com/office/powerpoint/2010/main" val="10853243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If you have any questions or need help with the nomination process, please don't hesitate to reach out to us. </a:t>
            </a:r>
          </a:p>
          <a:p>
            <a:r>
              <a:rPr lang="en-US" sz="1200" b="0" i="0" kern="1200" dirty="0">
                <a:solidFill>
                  <a:schemeClr val="tx1"/>
                </a:solidFill>
                <a:effectLst/>
                <a:latin typeface="+mn-lt"/>
                <a:ea typeface="+mn-ea"/>
                <a:cs typeface="+mn-cs"/>
              </a:rPr>
              <a:t>Take a moment to think about the colleagues who have made a positive impact, and nominate them today!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Thank you. </a:t>
            </a:r>
            <a:endParaRPr lang="en-US" dirty="0"/>
          </a:p>
        </p:txBody>
      </p:sp>
      <p:sp>
        <p:nvSpPr>
          <p:cNvPr id="4" name="Slide Number Placeholder 3"/>
          <p:cNvSpPr>
            <a:spLocks noGrp="1"/>
          </p:cNvSpPr>
          <p:nvPr>
            <p:ph type="sldNum" sz="quarter" idx="5"/>
          </p:nvPr>
        </p:nvSpPr>
        <p:spPr/>
        <p:txBody>
          <a:bodyPr/>
          <a:lstStyle/>
          <a:p>
            <a:fld id="{84F8B7FA-0A22-4721-8DF0-7D57A83EF4C5}" type="slidenum">
              <a:rPr lang="en-US" smtClean="0"/>
              <a:t>30</a:t>
            </a:fld>
            <a:endParaRPr lang="en-US"/>
          </a:p>
        </p:txBody>
      </p:sp>
    </p:spTree>
    <p:extLst>
      <p:ext uri="{BB962C8B-B14F-4D97-AF65-F5344CB8AC3E}">
        <p14:creationId xmlns:p14="http://schemas.microsoft.com/office/powerpoint/2010/main" val="39866418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45773-37FE-2DDA-B035-43863E6564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6C54F5-A6DD-1AC9-561F-3030ADB35E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71D0ED-7780-48BB-A8F6-81B5A75E47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3A03A1-88D0-418D-245F-2396AAA3F1A7}"/>
              </a:ext>
            </a:extLst>
          </p:cNvPr>
          <p:cNvSpPr>
            <a:spLocks noGrp="1"/>
          </p:cNvSpPr>
          <p:nvPr>
            <p:ph type="sldNum" sz="quarter" idx="5"/>
          </p:nvPr>
        </p:nvSpPr>
        <p:spPr/>
        <p:txBody>
          <a:bodyPr/>
          <a:lstStyle/>
          <a:p>
            <a:fld id="{46F35A00-287A-5042-A754-4DF9FD168970}" type="slidenum">
              <a:rPr lang="en-US" smtClean="0"/>
              <a:t>31</a:t>
            </a:fld>
            <a:endParaRPr lang="en-US"/>
          </a:p>
        </p:txBody>
      </p:sp>
    </p:spTree>
    <p:extLst>
      <p:ext uri="{BB962C8B-B14F-4D97-AF65-F5344CB8AC3E}">
        <p14:creationId xmlns:p14="http://schemas.microsoft.com/office/powerpoint/2010/main" val="3642598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37721-9D08-9586-D8BB-3D079D05BA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56AB71-0E5E-C751-4934-12944810EE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1B7E43-2D08-A576-8412-619E2B8B38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B6E87A-07E7-9EB0-7440-B7626244E4A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F35A00-287A-5042-A754-4DF9FD1689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3226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162B7-1C9E-3EE9-8CBA-12A289C60D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477FE1-4B0E-912C-1A57-1A7FC239B2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48DF08-CE11-2A21-7591-76DFFE0CEE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8087FC-4756-B785-BDDC-BE202A795BE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F35A00-287A-5042-A754-4DF9FD1689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4908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5055D-B472-6A53-7F92-A9BAE9A9AA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2F1F71-89DB-25AD-A43D-CCB4022B34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DE3B25-3100-A7EB-0DD4-5DE9987900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01306D5-6F72-6680-CE65-D81544AADC5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F35A00-287A-5042-A754-4DF9FD1689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8898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569F5E-6381-C74D-9286-CF95A5329A08}" type="slidenum">
              <a:rPr lang="en-US" smtClean="0"/>
              <a:t>17</a:t>
            </a:fld>
            <a:endParaRPr lang="en-US"/>
          </a:p>
        </p:txBody>
      </p:sp>
    </p:spTree>
    <p:extLst>
      <p:ext uri="{BB962C8B-B14F-4D97-AF65-F5344CB8AC3E}">
        <p14:creationId xmlns:p14="http://schemas.microsoft.com/office/powerpoint/2010/main" val="239828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C56DC-D436-060C-3EBF-C2200A3305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2E3ED4-B263-0366-38E5-9B20DF3BFC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7D94CB-B111-FE2A-8F39-3A123BAF4E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CC1DD6-0020-ACB1-B671-3668B170D5DD}"/>
              </a:ext>
            </a:extLst>
          </p:cNvPr>
          <p:cNvSpPr>
            <a:spLocks noGrp="1"/>
          </p:cNvSpPr>
          <p:nvPr>
            <p:ph type="sldNum" sz="quarter" idx="5"/>
          </p:nvPr>
        </p:nvSpPr>
        <p:spPr/>
        <p:txBody>
          <a:bodyPr/>
          <a:lstStyle/>
          <a:p>
            <a:fld id="{4D569F5E-6381-C74D-9286-CF95A5329A08}" type="slidenum">
              <a:rPr lang="en-US" smtClean="0"/>
              <a:t>18</a:t>
            </a:fld>
            <a:endParaRPr lang="en-US"/>
          </a:p>
        </p:txBody>
      </p:sp>
    </p:spTree>
    <p:extLst>
      <p:ext uri="{BB962C8B-B14F-4D97-AF65-F5344CB8AC3E}">
        <p14:creationId xmlns:p14="http://schemas.microsoft.com/office/powerpoint/2010/main" val="2068185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9F6DF-3DAD-F5A3-320A-237FEE4BFC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00794E-6DA9-65EF-48E2-86062A8420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DE7D73-DE7A-434A-B3FF-C238EA78573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19872F-943C-0220-BF5A-332BA3CC18D9}"/>
              </a:ext>
            </a:extLst>
          </p:cNvPr>
          <p:cNvSpPr>
            <a:spLocks noGrp="1"/>
          </p:cNvSpPr>
          <p:nvPr>
            <p:ph type="sldNum" sz="quarter" idx="5"/>
          </p:nvPr>
        </p:nvSpPr>
        <p:spPr/>
        <p:txBody>
          <a:bodyPr/>
          <a:lstStyle/>
          <a:p>
            <a:fld id="{4D569F5E-6381-C74D-9286-CF95A5329A08}" type="slidenum">
              <a:rPr lang="en-US" smtClean="0"/>
              <a:t>19</a:t>
            </a:fld>
            <a:endParaRPr lang="en-US"/>
          </a:p>
        </p:txBody>
      </p:sp>
    </p:spTree>
    <p:extLst>
      <p:ext uri="{BB962C8B-B14F-4D97-AF65-F5344CB8AC3E}">
        <p14:creationId xmlns:p14="http://schemas.microsoft.com/office/powerpoint/2010/main" val="295577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569F5E-6381-C74D-9286-CF95A5329A08}" type="slidenum">
              <a:rPr lang="en-US" smtClean="0"/>
              <a:t>20</a:t>
            </a:fld>
            <a:endParaRPr lang="en-US"/>
          </a:p>
        </p:txBody>
      </p:sp>
    </p:spTree>
    <p:extLst>
      <p:ext uri="{BB962C8B-B14F-4D97-AF65-F5344CB8AC3E}">
        <p14:creationId xmlns:p14="http://schemas.microsoft.com/office/powerpoint/2010/main" val="3195267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6D5AA-CDB9-4908-D879-B9D0DC0D09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747F72-40D1-696A-FC57-0E82F56A2D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5FDC89-4D99-07B9-E129-5E7D6CA30E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D173BC-208C-F9B6-A305-C3F4F3A56D11}"/>
              </a:ext>
            </a:extLst>
          </p:cNvPr>
          <p:cNvSpPr>
            <a:spLocks noGrp="1"/>
          </p:cNvSpPr>
          <p:nvPr>
            <p:ph type="sldNum" sz="quarter" idx="5"/>
          </p:nvPr>
        </p:nvSpPr>
        <p:spPr/>
        <p:txBody>
          <a:bodyPr/>
          <a:lstStyle/>
          <a:p>
            <a:fld id="{4D569F5E-6381-C74D-9286-CF95A5329A08}" type="slidenum">
              <a:rPr lang="en-US" smtClean="0"/>
              <a:t>21</a:t>
            </a:fld>
            <a:endParaRPr lang="en-US"/>
          </a:p>
        </p:txBody>
      </p:sp>
    </p:spTree>
    <p:extLst>
      <p:ext uri="{BB962C8B-B14F-4D97-AF65-F5344CB8AC3E}">
        <p14:creationId xmlns:p14="http://schemas.microsoft.com/office/powerpoint/2010/main" val="39797678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DD0FB-59B7-A190-3002-9881373B3E2D}"/>
              </a:ext>
            </a:extLst>
          </p:cNvPr>
          <p:cNvSpPr>
            <a:spLocks noGrp="1"/>
          </p:cNvSpPr>
          <p:nvPr>
            <p:ph type="ctrTitle"/>
          </p:nvPr>
        </p:nvSpPr>
        <p:spPr>
          <a:xfrm>
            <a:off x="660807" y="1363765"/>
            <a:ext cx="7056729" cy="2387600"/>
          </a:xfrm>
        </p:spPr>
        <p:txBody>
          <a:bodyPr anchor="b"/>
          <a:lstStyle>
            <a:lvl1pPr algn="l">
              <a:defRPr sz="6000" b="1">
                <a:latin typeface="Gentona Book" pitchFamily="2" charset="77"/>
              </a:defRPr>
            </a:lvl1pPr>
          </a:lstStyle>
          <a:p>
            <a:r>
              <a:rPr lang="en-US" dirty="0"/>
              <a:t>Click to edit Master title style</a:t>
            </a:r>
          </a:p>
        </p:txBody>
      </p:sp>
      <p:sp>
        <p:nvSpPr>
          <p:cNvPr id="3" name="Subtitle 2">
            <a:extLst>
              <a:ext uri="{FF2B5EF4-FFF2-40B4-BE49-F238E27FC236}">
                <a16:creationId xmlns:a16="http://schemas.microsoft.com/office/drawing/2014/main" id="{FE96FD5B-C328-A621-BE0E-8440295FF49E}"/>
              </a:ext>
            </a:extLst>
          </p:cNvPr>
          <p:cNvSpPr>
            <a:spLocks noGrp="1"/>
          </p:cNvSpPr>
          <p:nvPr>
            <p:ph type="subTitle" idx="1"/>
          </p:nvPr>
        </p:nvSpPr>
        <p:spPr>
          <a:xfrm>
            <a:off x="660807" y="3843440"/>
            <a:ext cx="7056729"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79624399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47A22-5891-DEF5-D680-5D2410C71B6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E707842-5391-FBA0-5FFA-7C79AE3521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996625-7AAB-9F0B-2548-80ADEB2C31BA}"/>
              </a:ext>
            </a:extLst>
          </p:cNvPr>
          <p:cNvSpPr>
            <a:spLocks noGrp="1"/>
          </p:cNvSpPr>
          <p:nvPr>
            <p:ph type="dt" sz="half" idx="10"/>
          </p:nvPr>
        </p:nvSpPr>
        <p:spPr/>
        <p:txBody>
          <a:bodyPr/>
          <a:lstStyle/>
          <a:p>
            <a:r>
              <a:rPr lang="en-US" dirty="0"/>
              <a:t>HR.UFL.EDU   |   903 W University Ave. Gainesville, FL 32601-5117   |  (352) 392-2477</a:t>
            </a:r>
          </a:p>
        </p:txBody>
      </p:sp>
    </p:spTree>
    <p:extLst>
      <p:ext uri="{BB962C8B-B14F-4D97-AF65-F5344CB8AC3E}">
        <p14:creationId xmlns:p14="http://schemas.microsoft.com/office/powerpoint/2010/main" val="361983682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D3E38B-4F61-778A-F08A-40F756D6B0F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0B66F2-D6F6-3CFE-4B2D-869B87273D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119FDF-5D03-A37F-ED77-EF09C4F02286}"/>
              </a:ext>
            </a:extLst>
          </p:cNvPr>
          <p:cNvSpPr>
            <a:spLocks noGrp="1"/>
          </p:cNvSpPr>
          <p:nvPr>
            <p:ph type="dt" sz="half" idx="10"/>
          </p:nvPr>
        </p:nvSpPr>
        <p:spPr/>
        <p:txBody>
          <a:bodyPr/>
          <a:lstStyle/>
          <a:p>
            <a:r>
              <a:rPr lang="en-US" dirty="0"/>
              <a:t>HR.UFL.EDU   |   903 W University Ave. Gainesville, FL 32601-5117   |  (352) 392-2477</a:t>
            </a:r>
          </a:p>
        </p:txBody>
      </p:sp>
    </p:spTree>
    <p:extLst>
      <p:ext uri="{BB962C8B-B14F-4D97-AF65-F5344CB8AC3E}">
        <p14:creationId xmlns:p14="http://schemas.microsoft.com/office/powerpoint/2010/main" val="281579771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A black background with white text&#10;&#10;AI-generated content may be incorrect.">
            <a:extLst>
              <a:ext uri="{FF2B5EF4-FFF2-40B4-BE49-F238E27FC236}">
                <a16:creationId xmlns:a16="http://schemas.microsoft.com/office/drawing/2014/main" id="{511CE3BD-8EE8-8F36-9B6A-ACD977B073B3}"/>
              </a:ext>
            </a:extLst>
          </p:cNvPr>
          <p:cNvPicPr>
            <a:picLocks noChangeAspect="1"/>
          </p:cNvPicPr>
          <p:nvPr/>
        </p:nvPicPr>
        <p:blipFill>
          <a:blip r:embed="rId3"/>
          <a:stretch>
            <a:fillRect/>
          </a:stretch>
        </p:blipFill>
        <p:spPr>
          <a:xfrm>
            <a:off x="1299391" y="1965960"/>
            <a:ext cx="9593217" cy="2926080"/>
          </a:xfrm>
          <a:prstGeom prst="rect">
            <a:avLst/>
          </a:prstGeom>
        </p:spPr>
      </p:pic>
    </p:spTree>
    <p:extLst>
      <p:ext uri="{BB962C8B-B14F-4D97-AF65-F5344CB8AC3E}">
        <p14:creationId xmlns:p14="http://schemas.microsoft.com/office/powerpoint/2010/main" val="25919412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AFF21-FF14-1720-A538-58D1780C69FE}"/>
              </a:ext>
            </a:extLst>
          </p:cNvPr>
          <p:cNvSpPr>
            <a:spLocks noGrp="1"/>
          </p:cNvSpPr>
          <p:nvPr>
            <p:ph type="title"/>
          </p:nvPr>
        </p:nvSpPr>
        <p:spPr>
          <a:xfrm>
            <a:off x="613743" y="1828800"/>
            <a:ext cx="6174474" cy="2387600"/>
          </a:xfrm>
          <a:prstGeom prst="rect">
            <a:avLst/>
          </a:prstGeom>
        </p:spPr>
        <p:txBody>
          <a:bodyPr anchor="b"/>
          <a:lstStyle>
            <a:lvl1pPr>
              <a:defRPr sz="4800">
                <a:solidFill>
                  <a:schemeClr val="bg1">
                    <a:lumMod val="95000"/>
                  </a:schemeClr>
                </a:solidFill>
              </a:defRPr>
            </a:lvl1pPr>
          </a:lstStyle>
          <a:p>
            <a:r>
              <a:rPr lang="en-US"/>
              <a:t>Click to edit Master title style</a:t>
            </a:r>
          </a:p>
        </p:txBody>
      </p:sp>
      <p:sp>
        <p:nvSpPr>
          <p:cNvPr id="3" name="Text Placeholder 2">
            <a:extLst>
              <a:ext uri="{FF2B5EF4-FFF2-40B4-BE49-F238E27FC236}">
                <a16:creationId xmlns:a16="http://schemas.microsoft.com/office/drawing/2014/main" id="{4FA1BEFF-42B3-3AF3-5D0F-17518E4CE168}"/>
              </a:ext>
            </a:extLst>
          </p:cNvPr>
          <p:cNvSpPr>
            <a:spLocks noGrp="1"/>
          </p:cNvSpPr>
          <p:nvPr>
            <p:ph type="body" idx="1"/>
          </p:nvPr>
        </p:nvSpPr>
        <p:spPr>
          <a:xfrm>
            <a:off x="609600" y="4308475"/>
            <a:ext cx="6178616" cy="1500187"/>
          </a:xfrm>
        </p:spPr>
        <p:txBody>
          <a:bodyPr>
            <a:normAutofit/>
          </a:bodyPr>
          <a:lstStyle>
            <a:lvl1pPr marL="0" indent="0">
              <a:buNone/>
              <a:defRPr sz="2000">
                <a:solidFill>
                  <a:schemeClr val="bg1">
                    <a:lumMod val="95000"/>
                  </a:schemeClr>
                </a:solidFill>
                <a:latin typeface="+mn-lt"/>
                <a:ea typeface="Source Serif 4" panose="020406030504050202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4" name="Picture 3" descr="A blue text on a black background&#10;&#10;AI-generated content may be incorrect.">
            <a:extLst>
              <a:ext uri="{FF2B5EF4-FFF2-40B4-BE49-F238E27FC236}">
                <a16:creationId xmlns:a16="http://schemas.microsoft.com/office/drawing/2014/main" id="{4B3C79B3-B931-61D4-ACA4-891C80585D8B}"/>
              </a:ext>
            </a:extLst>
          </p:cNvPr>
          <p:cNvPicPr>
            <a:picLocks noChangeAspect="1"/>
          </p:cNvPicPr>
          <p:nvPr/>
        </p:nvPicPr>
        <p:blipFill>
          <a:blip r:embed="rId3"/>
          <a:srcRect t="16746" b="17982"/>
          <a:stretch/>
        </p:blipFill>
        <p:spPr>
          <a:xfrm>
            <a:off x="9021678" y="6341635"/>
            <a:ext cx="2055795" cy="302053"/>
          </a:xfrm>
          <a:prstGeom prst="rect">
            <a:avLst/>
          </a:prstGeom>
        </p:spPr>
      </p:pic>
      <p:sp>
        <p:nvSpPr>
          <p:cNvPr id="5" name="TextBox 4">
            <a:extLst>
              <a:ext uri="{FF2B5EF4-FFF2-40B4-BE49-F238E27FC236}">
                <a16:creationId xmlns:a16="http://schemas.microsoft.com/office/drawing/2014/main" id="{2F16BED0-3267-5099-1DCC-DD8C7E3B74F0}"/>
              </a:ext>
            </a:extLst>
          </p:cNvPr>
          <p:cNvSpPr txBox="1"/>
          <p:nvPr/>
        </p:nvSpPr>
        <p:spPr>
          <a:xfrm>
            <a:off x="10810182" y="6361856"/>
            <a:ext cx="744775" cy="261610"/>
          </a:xfrm>
          <a:prstGeom prst="rect">
            <a:avLst/>
          </a:prstGeom>
          <a:noFill/>
        </p:spPr>
        <p:txBody>
          <a:bodyPr wrap="square" rtlCol="0">
            <a:spAutoFit/>
          </a:bodyPr>
          <a:lstStyle/>
          <a:p>
            <a:pPr algn="r"/>
            <a:fld id="{56DB36F8-EB51-427E-9497-E34F7D8D6FB5}" type="slidenum">
              <a:rPr lang="en-US" sz="1100" smtClean="0">
                <a:solidFill>
                  <a:schemeClr val="accent3">
                    <a:lumMod val="75000"/>
                  </a:schemeClr>
                </a:solidFill>
              </a:rPr>
              <a:pPr algn="r"/>
              <a:t>‹#›</a:t>
            </a:fld>
            <a:endParaRPr lang="en-US" sz="1100">
              <a:solidFill>
                <a:schemeClr val="accent3">
                  <a:lumMod val="75000"/>
                </a:schemeClr>
              </a:solidFill>
            </a:endParaRPr>
          </a:p>
        </p:txBody>
      </p:sp>
    </p:spTree>
    <p:extLst>
      <p:ext uri="{BB962C8B-B14F-4D97-AF65-F5344CB8AC3E}">
        <p14:creationId xmlns:p14="http://schemas.microsoft.com/office/powerpoint/2010/main" val="29135990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1B9B16-F374-1AAE-0377-302726DAFF4E}"/>
              </a:ext>
            </a:extLst>
          </p:cNvPr>
          <p:cNvSpPr/>
          <p:nvPr/>
        </p:nvSpPr>
        <p:spPr>
          <a:xfrm>
            <a:off x="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2" name="Title 1">
            <a:extLst>
              <a:ext uri="{FF2B5EF4-FFF2-40B4-BE49-F238E27FC236}">
                <a16:creationId xmlns:a16="http://schemas.microsoft.com/office/drawing/2014/main" id="{759867D4-726E-DFD4-964C-D6DF732F21B5}"/>
              </a:ext>
            </a:extLst>
          </p:cNvPr>
          <p:cNvSpPr>
            <a:spLocks noGrp="1"/>
          </p:cNvSpPr>
          <p:nvPr>
            <p:ph type="title"/>
          </p:nvPr>
        </p:nvSpPr>
        <p:spPr>
          <a:xfrm>
            <a:off x="609600" y="1828800"/>
            <a:ext cx="4868779" cy="1600200"/>
          </a:xfrm>
          <a:prstGeom prst="rect">
            <a:avLst/>
          </a:prstGeom>
        </p:spPr>
        <p:txBody>
          <a:bodyPr/>
          <a:lstStyle>
            <a:lvl1pPr>
              <a:defRPr>
                <a:solidFill>
                  <a:schemeClr val="bg2"/>
                </a:solidFill>
              </a:defRPr>
            </a:lvl1pPr>
          </a:lstStyle>
          <a:p>
            <a:r>
              <a:rPr lang="en-US"/>
              <a:t>Click to edit Master title style</a:t>
            </a:r>
          </a:p>
        </p:txBody>
      </p:sp>
      <p:sp>
        <p:nvSpPr>
          <p:cNvPr id="6" name="Text Placeholder 5">
            <a:extLst>
              <a:ext uri="{FF2B5EF4-FFF2-40B4-BE49-F238E27FC236}">
                <a16:creationId xmlns:a16="http://schemas.microsoft.com/office/drawing/2014/main" id="{9528F954-63B7-CDF0-86A2-37E6B1D46A31}"/>
              </a:ext>
            </a:extLst>
          </p:cNvPr>
          <p:cNvSpPr>
            <a:spLocks noGrp="1"/>
          </p:cNvSpPr>
          <p:nvPr>
            <p:ph type="body" sz="quarter" idx="11"/>
          </p:nvPr>
        </p:nvSpPr>
        <p:spPr>
          <a:xfrm>
            <a:off x="6689558" y="1828800"/>
            <a:ext cx="4664240" cy="3955983"/>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A blue text on a black background&#10;&#10;AI-generated content may be incorrect.">
            <a:extLst>
              <a:ext uri="{FF2B5EF4-FFF2-40B4-BE49-F238E27FC236}">
                <a16:creationId xmlns:a16="http://schemas.microsoft.com/office/drawing/2014/main" id="{F228DEC4-6EF9-D176-A994-8D4F8C5B91BF}"/>
              </a:ext>
            </a:extLst>
          </p:cNvPr>
          <p:cNvPicPr>
            <a:picLocks noChangeAspect="1"/>
          </p:cNvPicPr>
          <p:nvPr/>
        </p:nvPicPr>
        <p:blipFill>
          <a:blip r:embed="rId2"/>
          <a:srcRect t="16746" b="17982"/>
          <a:stretch/>
        </p:blipFill>
        <p:spPr>
          <a:xfrm>
            <a:off x="9021678" y="6341635"/>
            <a:ext cx="2055795" cy="302053"/>
          </a:xfrm>
          <a:prstGeom prst="rect">
            <a:avLst/>
          </a:prstGeom>
        </p:spPr>
      </p:pic>
      <p:sp>
        <p:nvSpPr>
          <p:cNvPr id="5" name="TextBox 4">
            <a:extLst>
              <a:ext uri="{FF2B5EF4-FFF2-40B4-BE49-F238E27FC236}">
                <a16:creationId xmlns:a16="http://schemas.microsoft.com/office/drawing/2014/main" id="{A0762D77-B933-8028-1D00-C003C7169B3A}"/>
              </a:ext>
            </a:extLst>
          </p:cNvPr>
          <p:cNvSpPr txBox="1"/>
          <p:nvPr/>
        </p:nvSpPr>
        <p:spPr>
          <a:xfrm>
            <a:off x="10810182" y="6361856"/>
            <a:ext cx="744775" cy="261610"/>
          </a:xfrm>
          <a:prstGeom prst="rect">
            <a:avLst/>
          </a:prstGeom>
          <a:noFill/>
        </p:spPr>
        <p:txBody>
          <a:bodyPr wrap="square" rtlCol="0">
            <a:spAutoFit/>
          </a:bodyPr>
          <a:lstStyle/>
          <a:p>
            <a:pPr algn="r"/>
            <a:fld id="{56DB36F8-EB51-427E-9497-E34F7D8D6FB5}" type="slidenum">
              <a:rPr lang="en-US" sz="1100" smtClean="0">
                <a:solidFill>
                  <a:schemeClr val="accent3">
                    <a:lumMod val="75000"/>
                  </a:schemeClr>
                </a:solidFill>
              </a:rPr>
              <a:pPr algn="r"/>
              <a:t>‹#›</a:t>
            </a:fld>
            <a:endParaRPr lang="en-US" sz="1100">
              <a:solidFill>
                <a:schemeClr val="accent3">
                  <a:lumMod val="75000"/>
                </a:schemeClr>
              </a:solidFill>
            </a:endParaRPr>
          </a:p>
        </p:txBody>
      </p:sp>
    </p:spTree>
    <p:extLst>
      <p:ext uri="{BB962C8B-B14F-4D97-AF65-F5344CB8AC3E}">
        <p14:creationId xmlns:p14="http://schemas.microsoft.com/office/powerpoint/2010/main" val="20203744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4_Title Only">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4CDE4187-516C-2336-57E7-4397F665C947}"/>
              </a:ext>
            </a:extLst>
          </p:cNvPr>
          <p:cNvSpPr>
            <a:spLocks noGrp="1"/>
          </p:cNvSpPr>
          <p:nvPr>
            <p:ph type="title"/>
          </p:nvPr>
        </p:nvSpPr>
        <p:spPr>
          <a:xfrm>
            <a:off x="609600" y="545979"/>
            <a:ext cx="10972800" cy="450038"/>
          </a:xfrm>
          <a:prstGeom prst="rect">
            <a:avLst/>
          </a:prstGeom>
        </p:spPr>
        <p:txBody>
          <a:bodyPr vert="horz" lIns="0" tIns="45720" rIns="91440" bIns="45720" rtlCol="0" anchor="ctr">
            <a:noAutofit/>
          </a:bodyPr>
          <a:lstStyle/>
          <a:p>
            <a:r>
              <a:rPr lang="en-US"/>
              <a:t>Click to edit Master title style</a:t>
            </a:r>
          </a:p>
        </p:txBody>
      </p:sp>
      <p:pic>
        <p:nvPicPr>
          <p:cNvPr id="2" name="Picture 1" descr="A blue text on a black background&#10;&#10;AI-generated content may be incorrect.">
            <a:extLst>
              <a:ext uri="{FF2B5EF4-FFF2-40B4-BE49-F238E27FC236}">
                <a16:creationId xmlns:a16="http://schemas.microsoft.com/office/drawing/2014/main" id="{38758E75-6410-2AFD-3EDE-F481111DE4B5}"/>
              </a:ext>
            </a:extLst>
          </p:cNvPr>
          <p:cNvPicPr>
            <a:picLocks noChangeAspect="1"/>
          </p:cNvPicPr>
          <p:nvPr/>
        </p:nvPicPr>
        <p:blipFill>
          <a:blip r:embed="rId2"/>
          <a:srcRect t="16746" b="17982"/>
          <a:stretch/>
        </p:blipFill>
        <p:spPr>
          <a:xfrm>
            <a:off x="9021678" y="6341635"/>
            <a:ext cx="2055795" cy="302053"/>
          </a:xfrm>
          <a:prstGeom prst="rect">
            <a:avLst/>
          </a:prstGeom>
        </p:spPr>
      </p:pic>
      <p:sp>
        <p:nvSpPr>
          <p:cNvPr id="4" name="TextBox 3">
            <a:extLst>
              <a:ext uri="{FF2B5EF4-FFF2-40B4-BE49-F238E27FC236}">
                <a16:creationId xmlns:a16="http://schemas.microsoft.com/office/drawing/2014/main" id="{F59D3EAD-9DA4-16E9-ECBA-1DEC5D27EFFD}"/>
              </a:ext>
            </a:extLst>
          </p:cNvPr>
          <p:cNvSpPr txBox="1"/>
          <p:nvPr/>
        </p:nvSpPr>
        <p:spPr>
          <a:xfrm>
            <a:off x="10810182" y="6361856"/>
            <a:ext cx="744775" cy="261610"/>
          </a:xfrm>
          <a:prstGeom prst="rect">
            <a:avLst/>
          </a:prstGeom>
          <a:noFill/>
        </p:spPr>
        <p:txBody>
          <a:bodyPr wrap="square" rtlCol="0">
            <a:spAutoFit/>
          </a:bodyPr>
          <a:lstStyle/>
          <a:p>
            <a:pPr algn="r"/>
            <a:fld id="{56DB36F8-EB51-427E-9497-E34F7D8D6FB5}" type="slidenum">
              <a:rPr lang="en-US" sz="1100" smtClean="0">
                <a:solidFill>
                  <a:schemeClr val="accent3">
                    <a:lumMod val="75000"/>
                  </a:schemeClr>
                </a:solidFill>
              </a:rPr>
              <a:pPr algn="r"/>
              <a:t>‹#›</a:t>
            </a:fld>
            <a:endParaRPr lang="en-US" sz="1100">
              <a:solidFill>
                <a:schemeClr val="accent3">
                  <a:lumMod val="75000"/>
                </a:schemeClr>
              </a:solidFill>
            </a:endParaRPr>
          </a:p>
        </p:txBody>
      </p:sp>
      <p:cxnSp>
        <p:nvCxnSpPr>
          <p:cNvPr id="5" name="Straight Connector 4">
            <a:extLst>
              <a:ext uri="{FF2B5EF4-FFF2-40B4-BE49-F238E27FC236}">
                <a16:creationId xmlns:a16="http://schemas.microsoft.com/office/drawing/2014/main" id="{CC158224-CA1D-5714-0E82-4DD82B2C3458}"/>
              </a:ext>
            </a:extLst>
          </p:cNvPr>
          <p:cNvCxnSpPr>
            <a:cxnSpLocks/>
          </p:cNvCxnSpPr>
          <p:nvPr/>
        </p:nvCxnSpPr>
        <p:spPr>
          <a:xfrm>
            <a:off x="609599" y="1028375"/>
            <a:ext cx="10972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1279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5_Title+Breadcrumb">
    <p:spTree>
      <p:nvGrpSpPr>
        <p:cNvPr id="1" name=""/>
        <p:cNvGrpSpPr/>
        <p:nvPr/>
      </p:nvGrpSpPr>
      <p:grpSpPr>
        <a:xfrm>
          <a:off x="0" y="0"/>
          <a:ext cx="0" cy="0"/>
          <a:chOff x="0" y="0"/>
          <a:chExt cx="0" cy="0"/>
        </a:xfrm>
      </p:grpSpPr>
      <p:sp>
        <p:nvSpPr>
          <p:cNvPr id="4" name="Content Placeholder 8">
            <a:extLst>
              <a:ext uri="{FF2B5EF4-FFF2-40B4-BE49-F238E27FC236}">
                <a16:creationId xmlns:a16="http://schemas.microsoft.com/office/drawing/2014/main" id="{9BDE6104-D3D0-EF80-44BC-1D5EA0B3BB5E}"/>
              </a:ext>
            </a:extLst>
          </p:cNvPr>
          <p:cNvSpPr>
            <a:spLocks noGrp="1"/>
          </p:cNvSpPr>
          <p:nvPr>
            <p:ph sz="quarter" idx="14" hasCustomPrompt="1"/>
          </p:nvPr>
        </p:nvSpPr>
        <p:spPr>
          <a:xfrm>
            <a:off x="609599" y="249523"/>
            <a:ext cx="3280075" cy="299978"/>
          </a:xfrm>
        </p:spPr>
        <p:txBody>
          <a:bodyPr lIns="0">
            <a:noAutofit/>
          </a:bodyPr>
          <a:lstStyle>
            <a:lvl1pPr marL="0" indent="0" algn="l">
              <a:buNone/>
              <a:defRPr sz="1200" b="1" spc="300">
                <a:solidFill>
                  <a:schemeClr val="accent1"/>
                </a:solidFill>
              </a:defRPr>
            </a:lvl1pPr>
          </a:lstStyle>
          <a:p>
            <a:pPr lvl="0"/>
            <a:r>
              <a:rPr lang="en-US"/>
              <a:t>BREADCRUMB</a:t>
            </a:r>
          </a:p>
        </p:txBody>
      </p:sp>
      <p:sp>
        <p:nvSpPr>
          <p:cNvPr id="10" name="Title Placeholder 1">
            <a:extLst>
              <a:ext uri="{FF2B5EF4-FFF2-40B4-BE49-F238E27FC236}">
                <a16:creationId xmlns:a16="http://schemas.microsoft.com/office/drawing/2014/main" id="{523B1E46-DECE-1D36-D167-A7D76874A6C4}"/>
              </a:ext>
            </a:extLst>
          </p:cNvPr>
          <p:cNvSpPr>
            <a:spLocks noGrp="1"/>
          </p:cNvSpPr>
          <p:nvPr>
            <p:ph type="title"/>
          </p:nvPr>
        </p:nvSpPr>
        <p:spPr>
          <a:xfrm>
            <a:off x="609600" y="545979"/>
            <a:ext cx="10972800" cy="450038"/>
          </a:xfrm>
          <a:prstGeom prst="rect">
            <a:avLst/>
          </a:prstGeom>
        </p:spPr>
        <p:txBody>
          <a:bodyPr vert="horz" lIns="0" tIns="45720" rIns="91440" bIns="45720" rtlCol="0" anchor="ctr">
            <a:noAutofit/>
          </a:bodyPr>
          <a:lstStyle/>
          <a:p>
            <a:r>
              <a:rPr lang="en-US"/>
              <a:t>Click to edit Master title style</a:t>
            </a:r>
          </a:p>
        </p:txBody>
      </p:sp>
      <p:pic>
        <p:nvPicPr>
          <p:cNvPr id="2" name="Picture 1" descr="A blue text on a black background&#10;&#10;AI-generated content may be incorrect.">
            <a:extLst>
              <a:ext uri="{FF2B5EF4-FFF2-40B4-BE49-F238E27FC236}">
                <a16:creationId xmlns:a16="http://schemas.microsoft.com/office/drawing/2014/main" id="{C252C88C-8203-915F-7872-A1ADD288D3C2}"/>
              </a:ext>
            </a:extLst>
          </p:cNvPr>
          <p:cNvPicPr>
            <a:picLocks noChangeAspect="1"/>
          </p:cNvPicPr>
          <p:nvPr/>
        </p:nvPicPr>
        <p:blipFill>
          <a:blip r:embed="rId2"/>
          <a:srcRect t="16746" b="17982"/>
          <a:stretch/>
        </p:blipFill>
        <p:spPr>
          <a:xfrm>
            <a:off x="9021678" y="6341635"/>
            <a:ext cx="2055795" cy="302053"/>
          </a:xfrm>
          <a:prstGeom prst="rect">
            <a:avLst/>
          </a:prstGeom>
        </p:spPr>
      </p:pic>
      <p:sp>
        <p:nvSpPr>
          <p:cNvPr id="3" name="TextBox 2">
            <a:extLst>
              <a:ext uri="{FF2B5EF4-FFF2-40B4-BE49-F238E27FC236}">
                <a16:creationId xmlns:a16="http://schemas.microsoft.com/office/drawing/2014/main" id="{638E5C48-9D0A-9388-AED8-06873165BEF2}"/>
              </a:ext>
            </a:extLst>
          </p:cNvPr>
          <p:cNvSpPr txBox="1"/>
          <p:nvPr/>
        </p:nvSpPr>
        <p:spPr>
          <a:xfrm>
            <a:off x="10810182" y="6361856"/>
            <a:ext cx="744775" cy="261610"/>
          </a:xfrm>
          <a:prstGeom prst="rect">
            <a:avLst/>
          </a:prstGeom>
          <a:noFill/>
        </p:spPr>
        <p:txBody>
          <a:bodyPr wrap="square" rtlCol="0">
            <a:spAutoFit/>
          </a:bodyPr>
          <a:lstStyle/>
          <a:p>
            <a:pPr algn="r"/>
            <a:fld id="{56DB36F8-EB51-427E-9497-E34F7D8D6FB5}" type="slidenum">
              <a:rPr lang="en-US" sz="1100" smtClean="0">
                <a:solidFill>
                  <a:schemeClr val="accent3">
                    <a:lumMod val="75000"/>
                  </a:schemeClr>
                </a:solidFill>
              </a:rPr>
              <a:pPr algn="r"/>
              <a:t>‹#›</a:t>
            </a:fld>
            <a:endParaRPr lang="en-US" sz="1100">
              <a:solidFill>
                <a:schemeClr val="accent3">
                  <a:lumMod val="75000"/>
                </a:schemeClr>
              </a:solidFill>
            </a:endParaRPr>
          </a:p>
        </p:txBody>
      </p:sp>
      <p:cxnSp>
        <p:nvCxnSpPr>
          <p:cNvPr id="5" name="Straight Connector 4">
            <a:extLst>
              <a:ext uri="{FF2B5EF4-FFF2-40B4-BE49-F238E27FC236}">
                <a16:creationId xmlns:a16="http://schemas.microsoft.com/office/drawing/2014/main" id="{3B7AF433-F267-F119-9D57-F9716BC086FC}"/>
              </a:ext>
            </a:extLst>
          </p:cNvPr>
          <p:cNvCxnSpPr>
            <a:cxnSpLocks/>
          </p:cNvCxnSpPr>
          <p:nvPr/>
        </p:nvCxnSpPr>
        <p:spPr>
          <a:xfrm>
            <a:off x="609599" y="1028375"/>
            <a:ext cx="10972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81931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6_Strapline">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74C04E5-EC8D-ED4F-16C0-1D1D7860CD9F}"/>
              </a:ext>
            </a:extLst>
          </p:cNvPr>
          <p:cNvSpPr>
            <a:spLocks noGrp="1"/>
          </p:cNvSpPr>
          <p:nvPr>
            <p:ph type="body" sz="quarter" idx="11" hasCustomPrompt="1"/>
          </p:nvPr>
        </p:nvSpPr>
        <p:spPr>
          <a:xfrm>
            <a:off x="609600" y="1104900"/>
            <a:ext cx="10972800" cy="584017"/>
          </a:xfrm>
        </p:spPr>
        <p:txBody>
          <a:bodyPr lIns="0">
            <a:noAutofit/>
          </a:bodyPr>
          <a:lstStyle>
            <a:lvl1pPr marL="0" indent="0">
              <a:buNone/>
              <a:defRPr sz="1800" i="0">
                <a:latin typeface="Source Serif 4" panose="02040603050405020204" pitchFamily="18" charset="0"/>
                <a:ea typeface="Source Serif 4" panose="02040603050405020204" pitchFamily="18" charset="0"/>
              </a:defRPr>
            </a:lvl1pPr>
          </a:lstStyle>
          <a:p>
            <a:pPr lvl="0"/>
            <a:r>
              <a:rPr lang="en-US" i="0"/>
              <a:t>Click here to add strapline.</a:t>
            </a:r>
            <a:endParaRPr lang="en-US"/>
          </a:p>
        </p:txBody>
      </p:sp>
      <p:sp>
        <p:nvSpPr>
          <p:cNvPr id="9" name="Title Placeholder 1">
            <a:extLst>
              <a:ext uri="{FF2B5EF4-FFF2-40B4-BE49-F238E27FC236}">
                <a16:creationId xmlns:a16="http://schemas.microsoft.com/office/drawing/2014/main" id="{A1CAAA6B-8ECF-6EC8-DEDF-C67BFB3FED22}"/>
              </a:ext>
            </a:extLst>
          </p:cNvPr>
          <p:cNvSpPr>
            <a:spLocks noGrp="1"/>
          </p:cNvSpPr>
          <p:nvPr>
            <p:ph type="title" hasCustomPrompt="1"/>
          </p:nvPr>
        </p:nvSpPr>
        <p:spPr>
          <a:xfrm>
            <a:off x="609600" y="545979"/>
            <a:ext cx="10972800" cy="450038"/>
          </a:xfrm>
          <a:prstGeom prst="rect">
            <a:avLst/>
          </a:prstGeom>
        </p:spPr>
        <p:txBody>
          <a:bodyPr vert="horz" lIns="0" tIns="45720" rIns="91440" bIns="45720" rtlCol="0" anchor="ctr">
            <a:noAutofit/>
          </a:bodyPr>
          <a:lstStyle>
            <a:lvl1pPr>
              <a:defRPr/>
            </a:lvl1pPr>
          </a:lstStyle>
          <a:p>
            <a:r>
              <a:rPr lang="en-US"/>
              <a:t>Click to </a:t>
            </a:r>
            <a:r>
              <a:rPr lang="en-US" err="1"/>
              <a:t>edcit</a:t>
            </a:r>
            <a:r>
              <a:rPr lang="en-US"/>
              <a:t> Master title style</a:t>
            </a:r>
          </a:p>
        </p:txBody>
      </p:sp>
      <p:pic>
        <p:nvPicPr>
          <p:cNvPr id="2" name="Picture 1" descr="A blue text on a black background&#10;&#10;AI-generated content may be incorrect.">
            <a:extLst>
              <a:ext uri="{FF2B5EF4-FFF2-40B4-BE49-F238E27FC236}">
                <a16:creationId xmlns:a16="http://schemas.microsoft.com/office/drawing/2014/main" id="{6B82CB86-A43F-FDE2-579C-F038709152E6}"/>
              </a:ext>
            </a:extLst>
          </p:cNvPr>
          <p:cNvPicPr>
            <a:picLocks noChangeAspect="1"/>
          </p:cNvPicPr>
          <p:nvPr/>
        </p:nvPicPr>
        <p:blipFill>
          <a:blip r:embed="rId2"/>
          <a:srcRect t="16746" b="17982"/>
          <a:stretch/>
        </p:blipFill>
        <p:spPr>
          <a:xfrm>
            <a:off x="9021678" y="6341635"/>
            <a:ext cx="2055795" cy="302053"/>
          </a:xfrm>
          <a:prstGeom prst="rect">
            <a:avLst/>
          </a:prstGeom>
        </p:spPr>
      </p:pic>
      <p:sp>
        <p:nvSpPr>
          <p:cNvPr id="5" name="TextBox 4">
            <a:extLst>
              <a:ext uri="{FF2B5EF4-FFF2-40B4-BE49-F238E27FC236}">
                <a16:creationId xmlns:a16="http://schemas.microsoft.com/office/drawing/2014/main" id="{FFC0504C-43A9-4928-DD67-BA9C16AA74DC}"/>
              </a:ext>
            </a:extLst>
          </p:cNvPr>
          <p:cNvSpPr txBox="1"/>
          <p:nvPr/>
        </p:nvSpPr>
        <p:spPr>
          <a:xfrm>
            <a:off x="10810182" y="6361856"/>
            <a:ext cx="744775" cy="261610"/>
          </a:xfrm>
          <a:prstGeom prst="rect">
            <a:avLst/>
          </a:prstGeom>
          <a:noFill/>
        </p:spPr>
        <p:txBody>
          <a:bodyPr wrap="square" rtlCol="0">
            <a:spAutoFit/>
          </a:bodyPr>
          <a:lstStyle/>
          <a:p>
            <a:pPr algn="r"/>
            <a:fld id="{56DB36F8-EB51-427E-9497-E34F7D8D6FB5}" type="slidenum">
              <a:rPr lang="en-US" sz="1100" smtClean="0">
                <a:solidFill>
                  <a:schemeClr val="accent3">
                    <a:lumMod val="75000"/>
                  </a:schemeClr>
                </a:solidFill>
              </a:rPr>
              <a:pPr algn="r"/>
              <a:t>‹#›</a:t>
            </a:fld>
            <a:endParaRPr lang="en-US" sz="1100">
              <a:solidFill>
                <a:schemeClr val="accent3">
                  <a:lumMod val="75000"/>
                </a:schemeClr>
              </a:solidFill>
            </a:endParaRPr>
          </a:p>
        </p:txBody>
      </p:sp>
      <p:cxnSp>
        <p:nvCxnSpPr>
          <p:cNvPr id="6" name="Straight Connector 5">
            <a:extLst>
              <a:ext uri="{FF2B5EF4-FFF2-40B4-BE49-F238E27FC236}">
                <a16:creationId xmlns:a16="http://schemas.microsoft.com/office/drawing/2014/main" id="{96A0E353-A19B-06ED-8A46-FC9630B76BDA}"/>
              </a:ext>
            </a:extLst>
          </p:cNvPr>
          <p:cNvCxnSpPr>
            <a:cxnSpLocks/>
          </p:cNvCxnSpPr>
          <p:nvPr/>
        </p:nvCxnSpPr>
        <p:spPr>
          <a:xfrm>
            <a:off x="609599" y="1028375"/>
            <a:ext cx="10972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26877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7_Strapline+Breadcrumb">
    <p:spTree>
      <p:nvGrpSpPr>
        <p:cNvPr id="1" name=""/>
        <p:cNvGrpSpPr/>
        <p:nvPr/>
      </p:nvGrpSpPr>
      <p:grpSpPr>
        <a:xfrm>
          <a:off x="0" y="0"/>
          <a:ext cx="0" cy="0"/>
          <a:chOff x="0" y="0"/>
          <a:chExt cx="0" cy="0"/>
        </a:xfrm>
      </p:grpSpPr>
      <p:sp>
        <p:nvSpPr>
          <p:cNvPr id="4" name="Content Placeholder 8">
            <a:extLst>
              <a:ext uri="{FF2B5EF4-FFF2-40B4-BE49-F238E27FC236}">
                <a16:creationId xmlns:a16="http://schemas.microsoft.com/office/drawing/2014/main" id="{9BDE6104-D3D0-EF80-44BC-1D5EA0B3BB5E}"/>
              </a:ext>
            </a:extLst>
          </p:cNvPr>
          <p:cNvSpPr>
            <a:spLocks noGrp="1"/>
          </p:cNvSpPr>
          <p:nvPr>
            <p:ph sz="quarter" idx="14" hasCustomPrompt="1"/>
          </p:nvPr>
        </p:nvSpPr>
        <p:spPr>
          <a:xfrm>
            <a:off x="609599" y="249523"/>
            <a:ext cx="3280075" cy="299978"/>
          </a:xfrm>
        </p:spPr>
        <p:txBody>
          <a:bodyPr lIns="0">
            <a:noAutofit/>
          </a:bodyPr>
          <a:lstStyle>
            <a:lvl1pPr marL="0" indent="0" algn="l">
              <a:buNone/>
              <a:defRPr sz="1200" b="1" spc="300">
                <a:solidFill>
                  <a:schemeClr val="accent1"/>
                </a:solidFill>
              </a:defRPr>
            </a:lvl1pPr>
          </a:lstStyle>
          <a:p>
            <a:pPr lvl="0"/>
            <a:r>
              <a:rPr lang="en-US"/>
              <a:t>BREADCRUMB</a:t>
            </a:r>
          </a:p>
        </p:txBody>
      </p:sp>
      <p:sp>
        <p:nvSpPr>
          <p:cNvPr id="10" name="Title Placeholder 1">
            <a:extLst>
              <a:ext uri="{FF2B5EF4-FFF2-40B4-BE49-F238E27FC236}">
                <a16:creationId xmlns:a16="http://schemas.microsoft.com/office/drawing/2014/main" id="{523B1E46-DECE-1D36-D167-A7D76874A6C4}"/>
              </a:ext>
            </a:extLst>
          </p:cNvPr>
          <p:cNvSpPr>
            <a:spLocks noGrp="1"/>
          </p:cNvSpPr>
          <p:nvPr>
            <p:ph type="title"/>
          </p:nvPr>
        </p:nvSpPr>
        <p:spPr>
          <a:xfrm>
            <a:off x="609600" y="545979"/>
            <a:ext cx="10972800" cy="450038"/>
          </a:xfrm>
          <a:prstGeom prst="rect">
            <a:avLst/>
          </a:prstGeom>
        </p:spPr>
        <p:txBody>
          <a:bodyPr vert="horz" lIns="0" tIns="45720" rIns="91440" bIns="45720" rtlCol="0" anchor="ctr">
            <a:noAutofit/>
          </a:bodyPr>
          <a:lstStyle/>
          <a:p>
            <a:r>
              <a:rPr lang="en-US"/>
              <a:t>Click to edit Master title style</a:t>
            </a:r>
          </a:p>
        </p:txBody>
      </p:sp>
      <p:sp>
        <p:nvSpPr>
          <p:cNvPr id="12" name="Text Placeholder 4">
            <a:extLst>
              <a:ext uri="{FF2B5EF4-FFF2-40B4-BE49-F238E27FC236}">
                <a16:creationId xmlns:a16="http://schemas.microsoft.com/office/drawing/2014/main" id="{C73A43E5-6C75-A668-384D-D45A329BF038}"/>
              </a:ext>
            </a:extLst>
          </p:cNvPr>
          <p:cNvSpPr>
            <a:spLocks noGrp="1"/>
          </p:cNvSpPr>
          <p:nvPr>
            <p:ph type="body" sz="quarter" idx="11" hasCustomPrompt="1"/>
          </p:nvPr>
        </p:nvSpPr>
        <p:spPr>
          <a:xfrm>
            <a:off x="609600" y="1104900"/>
            <a:ext cx="10972800" cy="584017"/>
          </a:xfrm>
        </p:spPr>
        <p:txBody>
          <a:bodyPr lIns="0">
            <a:noAutofit/>
          </a:bodyPr>
          <a:lstStyle>
            <a:lvl1pPr marL="0" indent="0">
              <a:buNone/>
              <a:defRPr sz="1800" i="0">
                <a:latin typeface="Source Serif 4" panose="02040603050405020204" pitchFamily="18" charset="0"/>
                <a:ea typeface="Source Serif 4" panose="02040603050405020204" pitchFamily="18" charset="0"/>
              </a:defRPr>
            </a:lvl1pPr>
          </a:lstStyle>
          <a:p>
            <a:pPr lvl="0"/>
            <a:r>
              <a:rPr lang="en-US" i="0"/>
              <a:t>Click here to add strapline.</a:t>
            </a:r>
            <a:endParaRPr lang="en-US"/>
          </a:p>
        </p:txBody>
      </p:sp>
      <p:cxnSp>
        <p:nvCxnSpPr>
          <p:cNvPr id="13" name="Straight Connector 12">
            <a:extLst>
              <a:ext uri="{FF2B5EF4-FFF2-40B4-BE49-F238E27FC236}">
                <a16:creationId xmlns:a16="http://schemas.microsoft.com/office/drawing/2014/main" id="{5FC78663-A0A3-25A8-8544-2B5D68424CE8}"/>
              </a:ext>
            </a:extLst>
          </p:cNvPr>
          <p:cNvCxnSpPr>
            <a:cxnSpLocks/>
          </p:cNvCxnSpPr>
          <p:nvPr/>
        </p:nvCxnSpPr>
        <p:spPr>
          <a:xfrm>
            <a:off x="609599" y="1028375"/>
            <a:ext cx="109728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 name="Picture 1" descr="A blue text on a black background&#10;&#10;AI-generated content may be incorrect.">
            <a:extLst>
              <a:ext uri="{FF2B5EF4-FFF2-40B4-BE49-F238E27FC236}">
                <a16:creationId xmlns:a16="http://schemas.microsoft.com/office/drawing/2014/main" id="{C252C88C-8203-915F-7872-A1ADD288D3C2}"/>
              </a:ext>
            </a:extLst>
          </p:cNvPr>
          <p:cNvPicPr>
            <a:picLocks noChangeAspect="1"/>
          </p:cNvPicPr>
          <p:nvPr/>
        </p:nvPicPr>
        <p:blipFill>
          <a:blip r:embed="rId2"/>
          <a:srcRect t="16746" b="17982"/>
          <a:stretch/>
        </p:blipFill>
        <p:spPr>
          <a:xfrm>
            <a:off x="9021678" y="6341635"/>
            <a:ext cx="2055795" cy="302053"/>
          </a:xfrm>
          <a:prstGeom prst="rect">
            <a:avLst/>
          </a:prstGeom>
        </p:spPr>
      </p:pic>
      <p:sp>
        <p:nvSpPr>
          <p:cNvPr id="3" name="TextBox 2">
            <a:extLst>
              <a:ext uri="{FF2B5EF4-FFF2-40B4-BE49-F238E27FC236}">
                <a16:creationId xmlns:a16="http://schemas.microsoft.com/office/drawing/2014/main" id="{638E5C48-9D0A-9388-AED8-06873165BEF2}"/>
              </a:ext>
            </a:extLst>
          </p:cNvPr>
          <p:cNvSpPr txBox="1"/>
          <p:nvPr/>
        </p:nvSpPr>
        <p:spPr>
          <a:xfrm>
            <a:off x="10810182" y="6361856"/>
            <a:ext cx="744775" cy="261610"/>
          </a:xfrm>
          <a:prstGeom prst="rect">
            <a:avLst/>
          </a:prstGeom>
          <a:noFill/>
        </p:spPr>
        <p:txBody>
          <a:bodyPr wrap="square" rtlCol="0">
            <a:spAutoFit/>
          </a:bodyPr>
          <a:lstStyle/>
          <a:p>
            <a:pPr algn="r"/>
            <a:fld id="{56DB36F8-EB51-427E-9497-E34F7D8D6FB5}" type="slidenum">
              <a:rPr lang="en-US" sz="1100" smtClean="0">
                <a:solidFill>
                  <a:schemeClr val="accent3">
                    <a:lumMod val="75000"/>
                  </a:schemeClr>
                </a:solidFill>
              </a:rPr>
              <a:pPr algn="r"/>
              <a:t>‹#›</a:t>
            </a:fld>
            <a:endParaRPr lang="en-US" sz="1100">
              <a:solidFill>
                <a:schemeClr val="accent3">
                  <a:lumMod val="75000"/>
                </a:schemeClr>
              </a:solidFill>
            </a:endParaRPr>
          </a:p>
        </p:txBody>
      </p:sp>
    </p:spTree>
    <p:extLst>
      <p:ext uri="{BB962C8B-B14F-4D97-AF65-F5344CB8AC3E}">
        <p14:creationId xmlns:p14="http://schemas.microsoft.com/office/powerpoint/2010/main" val="5394783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EB9C8-3E32-E71B-1D32-E24EB803C383}"/>
              </a:ext>
            </a:extLst>
          </p:cNvPr>
          <p:cNvSpPr>
            <a:spLocks noGrp="1"/>
          </p:cNvSpPr>
          <p:nvPr>
            <p:ph type="title"/>
          </p:nvPr>
        </p:nvSpPr>
        <p:spPr/>
        <p:txBody>
          <a:bodyPr lIns="0"/>
          <a:lstStyle/>
          <a:p>
            <a:r>
              <a:rPr lang="en-US"/>
              <a:t>Click to edit Master title style</a:t>
            </a:r>
          </a:p>
        </p:txBody>
      </p:sp>
      <p:sp>
        <p:nvSpPr>
          <p:cNvPr id="3" name="Date Placeholder 2">
            <a:extLst>
              <a:ext uri="{FF2B5EF4-FFF2-40B4-BE49-F238E27FC236}">
                <a16:creationId xmlns:a16="http://schemas.microsoft.com/office/drawing/2014/main" id="{B66A7763-F455-BCB1-A34D-1C2E91D29617}"/>
              </a:ext>
            </a:extLst>
          </p:cNvPr>
          <p:cNvSpPr>
            <a:spLocks noGrp="1"/>
          </p:cNvSpPr>
          <p:nvPr>
            <p:ph type="dt" sz="half" idx="10"/>
          </p:nvPr>
        </p:nvSpPr>
        <p:spPr/>
        <p:txBody>
          <a:bodyPr/>
          <a:lstStyle/>
          <a:p>
            <a:fld id="{F881CD78-A7F5-44C7-B9B0-5F5491B05A3A}" type="datetime1">
              <a:rPr lang="en-US" smtClean="0"/>
              <a:pPr/>
              <a:t>9/4/2026</a:t>
            </a:fld>
            <a:endParaRPr lang="en-US"/>
          </a:p>
        </p:txBody>
      </p:sp>
      <p:sp>
        <p:nvSpPr>
          <p:cNvPr id="5" name="Text Placeholder 4">
            <a:extLst>
              <a:ext uri="{FF2B5EF4-FFF2-40B4-BE49-F238E27FC236}">
                <a16:creationId xmlns:a16="http://schemas.microsoft.com/office/drawing/2014/main" id="{04095610-40DE-9C01-42C4-6B81C0EEF0FA}"/>
              </a:ext>
            </a:extLst>
          </p:cNvPr>
          <p:cNvSpPr>
            <a:spLocks noGrp="1"/>
          </p:cNvSpPr>
          <p:nvPr>
            <p:ph type="body" sz="quarter" idx="11" hasCustomPrompt="1"/>
          </p:nvPr>
        </p:nvSpPr>
        <p:spPr>
          <a:xfrm>
            <a:off x="838200" y="1374776"/>
            <a:ext cx="10515600" cy="365125"/>
          </a:xfrm>
        </p:spPr>
        <p:txBody>
          <a:bodyPr lIns="0">
            <a:noAutofit/>
          </a:bodyPr>
          <a:lstStyle>
            <a:lvl1pPr marL="0" indent="0">
              <a:buNone/>
              <a:defRPr sz="1800" i="0"/>
            </a:lvl1pPr>
          </a:lstStyle>
          <a:p>
            <a:pPr lvl="0"/>
            <a:r>
              <a:rPr lang="en-US" i="0"/>
              <a:t>Click here to add strapline.</a:t>
            </a:r>
            <a:endParaRPr lang="en-US"/>
          </a:p>
        </p:txBody>
      </p:sp>
      <p:sp>
        <p:nvSpPr>
          <p:cNvPr id="9" name="Content Placeholder 8">
            <a:extLst>
              <a:ext uri="{FF2B5EF4-FFF2-40B4-BE49-F238E27FC236}">
                <a16:creationId xmlns:a16="http://schemas.microsoft.com/office/drawing/2014/main" id="{6882F12F-8926-D790-F415-191F4AFF2875}"/>
              </a:ext>
            </a:extLst>
          </p:cNvPr>
          <p:cNvSpPr>
            <a:spLocks noGrp="1"/>
          </p:cNvSpPr>
          <p:nvPr>
            <p:ph sz="quarter" idx="13" hasCustomPrompt="1"/>
          </p:nvPr>
        </p:nvSpPr>
        <p:spPr>
          <a:xfrm>
            <a:off x="838198" y="191528"/>
            <a:ext cx="4607562" cy="365125"/>
          </a:xfrm>
        </p:spPr>
        <p:txBody>
          <a:bodyPr lIns="0">
            <a:noAutofit/>
          </a:bodyPr>
          <a:lstStyle>
            <a:lvl1pPr marL="0" indent="0" algn="l">
              <a:buNone/>
              <a:defRPr sz="1600" b="1" spc="300"/>
            </a:lvl1pPr>
          </a:lstStyle>
          <a:p>
            <a:pPr lvl="0"/>
            <a:r>
              <a:rPr lang="en-US"/>
              <a:t>CLICK HERE TO ADD BREADCRUMB.</a:t>
            </a:r>
          </a:p>
        </p:txBody>
      </p:sp>
    </p:spTree>
    <p:extLst>
      <p:ext uri="{BB962C8B-B14F-4D97-AF65-F5344CB8AC3E}">
        <p14:creationId xmlns:p14="http://schemas.microsoft.com/office/powerpoint/2010/main" val="372854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C9EE2-9E5E-2EA7-E074-51D313588A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E9A547-35E0-6EF1-3313-EC34E97AC0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912332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Strap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EB9C8-3E32-E71B-1D32-E24EB803C383}"/>
              </a:ext>
            </a:extLst>
          </p:cNvPr>
          <p:cNvSpPr>
            <a:spLocks noGrp="1"/>
          </p:cNvSpPr>
          <p:nvPr>
            <p:ph type="title"/>
          </p:nvPr>
        </p:nvSpPr>
        <p:spPr/>
        <p:txBody>
          <a:bodyPr lIns="0"/>
          <a:lstStyle/>
          <a:p>
            <a:r>
              <a:rPr lang="en-US"/>
              <a:t>Click to edit Master title style</a:t>
            </a:r>
          </a:p>
        </p:txBody>
      </p:sp>
      <p:sp>
        <p:nvSpPr>
          <p:cNvPr id="5" name="Text Placeholder 4">
            <a:extLst>
              <a:ext uri="{FF2B5EF4-FFF2-40B4-BE49-F238E27FC236}">
                <a16:creationId xmlns:a16="http://schemas.microsoft.com/office/drawing/2014/main" id="{04095610-40DE-9C01-42C4-6B81C0EEF0FA}"/>
              </a:ext>
            </a:extLst>
          </p:cNvPr>
          <p:cNvSpPr>
            <a:spLocks noGrp="1"/>
          </p:cNvSpPr>
          <p:nvPr>
            <p:ph type="body" sz="quarter" idx="11" hasCustomPrompt="1"/>
          </p:nvPr>
        </p:nvSpPr>
        <p:spPr>
          <a:xfrm>
            <a:off x="838200" y="1403802"/>
            <a:ext cx="10515600" cy="540501"/>
          </a:xfrm>
        </p:spPr>
        <p:txBody>
          <a:bodyPr lIns="0">
            <a:noAutofit/>
          </a:bodyPr>
          <a:lstStyle>
            <a:lvl1pPr marL="0" indent="0">
              <a:buNone/>
              <a:defRPr sz="1800" i="0">
                <a:latin typeface="Source Serif 4" panose="02040603050405020204" pitchFamily="18" charset="0"/>
                <a:ea typeface="Source Serif 4" panose="02040603050405020204" pitchFamily="18" charset="0"/>
              </a:defRPr>
            </a:lvl1pPr>
          </a:lstStyle>
          <a:p>
            <a:pPr lvl="0"/>
            <a:r>
              <a:rPr lang="en-US" i="0"/>
              <a:t>Click here to add strapline.</a:t>
            </a:r>
            <a:endParaRPr lang="en-US"/>
          </a:p>
        </p:txBody>
      </p:sp>
    </p:spTree>
    <p:extLst>
      <p:ext uri="{BB962C8B-B14F-4D97-AF65-F5344CB8AC3E}">
        <p14:creationId xmlns:p14="http://schemas.microsoft.com/office/powerpoint/2010/main" val="18750239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78E981-E670-CC5F-1350-30ADEEC717FD}"/>
              </a:ext>
            </a:extLst>
          </p:cNvPr>
          <p:cNvSpPr>
            <a:spLocks noGrp="1"/>
          </p:cNvSpPr>
          <p:nvPr>
            <p:ph type="dt" sz="half" idx="10"/>
          </p:nvPr>
        </p:nvSpPr>
        <p:spPr/>
        <p:txBody>
          <a:bodyPr/>
          <a:lstStyle/>
          <a:p>
            <a:fld id="{262FC894-0920-4CEE-BC6C-F9051F5DB563}" type="datetimeFigureOut">
              <a:rPr lang="en-US" smtClean="0"/>
              <a:t>9/4/2026</a:t>
            </a:fld>
            <a:endParaRPr lang="en-US"/>
          </a:p>
        </p:txBody>
      </p:sp>
      <p:sp>
        <p:nvSpPr>
          <p:cNvPr id="3" name="Footer Placeholder 2">
            <a:extLst>
              <a:ext uri="{FF2B5EF4-FFF2-40B4-BE49-F238E27FC236}">
                <a16:creationId xmlns:a16="http://schemas.microsoft.com/office/drawing/2014/main" id="{687A8A76-33F4-68E3-3437-78E2EF83219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D7E7B96-5D1A-6611-3767-53A8BEC8E008}"/>
              </a:ext>
            </a:extLst>
          </p:cNvPr>
          <p:cNvSpPr>
            <a:spLocks noGrp="1"/>
          </p:cNvSpPr>
          <p:nvPr>
            <p:ph type="sldNum" sz="quarter" idx="12"/>
          </p:nvPr>
        </p:nvSpPr>
        <p:spPr/>
        <p:txBody>
          <a:bodyPr/>
          <a:lstStyle/>
          <a:p>
            <a:fld id="{A3641D13-748C-4BA7-AF03-B4FA3EC07F5F}" type="slidenum">
              <a:rPr lang="en-US" smtClean="0"/>
              <a:t>‹#›</a:t>
            </a:fld>
            <a:endParaRPr lang="en-US"/>
          </a:p>
        </p:txBody>
      </p:sp>
    </p:spTree>
    <p:extLst>
      <p:ext uri="{BB962C8B-B14F-4D97-AF65-F5344CB8AC3E}">
        <p14:creationId xmlns:p14="http://schemas.microsoft.com/office/powerpoint/2010/main" val="42058514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A black background with white text&#10;&#10;AI-generated content may be incorrect.">
            <a:extLst>
              <a:ext uri="{FF2B5EF4-FFF2-40B4-BE49-F238E27FC236}">
                <a16:creationId xmlns:a16="http://schemas.microsoft.com/office/drawing/2014/main" id="{511CE3BD-8EE8-8F36-9B6A-ACD977B073B3}"/>
              </a:ext>
            </a:extLst>
          </p:cNvPr>
          <p:cNvPicPr>
            <a:picLocks noChangeAspect="1"/>
          </p:cNvPicPr>
          <p:nvPr userDrawn="1"/>
        </p:nvPicPr>
        <p:blipFill>
          <a:blip r:embed="rId3"/>
          <a:stretch>
            <a:fillRect/>
          </a:stretch>
        </p:blipFill>
        <p:spPr>
          <a:xfrm>
            <a:off x="1299391" y="1842135"/>
            <a:ext cx="9593217" cy="2926080"/>
          </a:xfrm>
          <a:prstGeom prst="rect">
            <a:avLst/>
          </a:prstGeom>
        </p:spPr>
      </p:pic>
    </p:spTree>
    <p:extLst>
      <p:ext uri="{BB962C8B-B14F-4D97-AF65-F5344CB8AC3E}">
        <p14:creationId xmlns:p14="http://schemas.microsoft.com/office/powerpoint/2010/main" val="8140459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AFF21-FF14-1720-A538-58D1780C69FE}"/>
              </a:ext>
            </a:extLst>
          </p:cNvPr>
          <p:cNvSpPr>
            <a:spLocks noGrp="1"/>
          </p:cNvSpPr>
          <p:nvPr>
            <p:ph type="title"/>
          </p:nvPr>
        </p:nvSpPr>
        <p:spPr>
          <a:xfrm>
            <a:off x="613743" y="1828800"/>
            <a:ext cx="6174474" cy="2387600"/>
          </a:xfrm>
          <a:prstGeom prst="rect">
            <a:avLst/>
          </a:prstGeom>
        </p:spPr>
        <p:txBody>
          <a:bodyPr anchor="b"/>
          <a:lstStyle>
            <a:lvl1pPr>
              <a:defRPr sz="4800">
                <a:solidFill>
                  <a:schemeClr val="bg1">
                    <a:lumMod val="95000"/>
                  </a:schemeClr>
                </a:solidFill>
              </a:defRPr>
            </a:lvl1pPr>
          </a:lstStyle>
          <a:p>
            <a:r>
              <a:rPr lang="en-US"/>
              <a:t>Click to edit Master title style</a:t>
            </a:r>
          </a:p>
        </p:txBody>
      </p:sp>
      <p:sp>
        <p:nvSpPr>
          <p:cNvPr id="3" name="Text Placeholder 2">
            <a:extLst>
              <a:ext uri="{FF2B5EF4-FFF2-40B4-BE49-F238E27FC236}">
                <a16:creationId xmlns:a16="http://schemas.microsoft.com/office/drawing/2014/main" id="{4FA1BEFF-42B3-3AF3-5D0F-17518E4CE168}"/>
              </a:ext>
            </a:extLst>
          </p:cNvPr>
          <p:cNvSpPr>
            <a:spLocks noGrp="1"/>
          </p:cNvSpPr>
          <p:nvPr>
            <p:ph type="body" idx="1"/>
          </p:nvPr>
        </p:nvSpPr>
        <p:spPr>
          <a:xfrm>
            <a:off x="609600" y="4308475"/>
            <a:ext cx="6178616" cy="1500187"/>
          </a:xfrm>
        </p:spPr>
        <p:txBody>
          <a:bodyPr>
            <a:normAutofit/>
          </a:bodyPr>
          <a:lstStyle>
            <a:lvl1pPr marL="0" indent="0">
              <a:buNone/>
              <a:defRPr sz="2000">
                <a:solidFill>
                  <a:schemeClr val="bg1">
                    <a:lumMod val="95000"/>
                  </a:schemeClr>
                </a:solidFill>
                <a:latin typeface="+mn-lt"/>
                <a:ea typeface="Source Serif 4" panose="020406030504050202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descr="A black background with white letters&#10;&#10;AI-generated content may be incorrect.">
            <a:extLst>
              <a:ext uri="{FF2B5EF4-FFF2-40B4-BE49-F238E27FC236}">
                <a16:creationId xmlns:a16="http://schemas.microsoft.com/office/drawing/2014/main" id="{83FC07C5-5720-8895-05BB-9FE06A8F0698}"/>
              </a:ext>
            </a:extLst>
          </p:cNvPr>
          <p:cNvPicPr>
            <a:picLocks noChangeAspect="1"/>
          </p:cNvPicPr>
          <p:nvPr userDrawn="1"/>
        </p:nvPicPr>
        <p:blipFill>
          <a:blip r:embed="rId3"/>
          <a:stretch>
            <a:fillRect/>
          </a:stretch>
        </p:blipFill>
        <p:spPr>
          <a:xfrm>
            <a:off x="9397092" y="6307997"/>
            <a:ext cx="1866900" cy="420244"/>
          </a:xfrm>
          <a:prstGeom prst="rect">
            <a:avLst/>
          </a:prstGeom>
        </p:spPr>
      </p:pic>
      <p:sp>
        <p:nvSpPr>
          <p:cNvPr id="9" name="TextBox 8">
            <a:extLst>
              <a:ext uri="{FF2B5EF4-FFF2-40B4-BE49-F238E27FC236}">
                <a16:creationId xmlns:a16="http://schemas.microsoft.com/office/drawing/2014/main" id="{11C292CD-FAC0-A1BA-7DE8-F5DE45820A69}"/>
              </a:ext>
            </a:extLst>
          </p:cNvPr>
          <p:cNvSpPr txBox="1"/>
          <p:nvPr userDrawn="1"/>
        </p:nvSpPr>
        <p:spPr>
          <a:xfrm>
            <a:off x="10876857" y="6387314"/>
            <a:ext cx="744775" cy="261610"/>
          </a:xfrm>
          <a:prstGeom prst="rect">
            <a:avLst/>
          </a:prstGeom>
          <a:noFill/>
        </p:spPr>
        <p:txBody>
          <a:bodyPr wrap="square" rtlCol="0">
            <a:spAutoFit/>
          </a:bodyPr>
          <a:lstStyle/>
          <a:p>
            <a:pPr algn="r"/>
            <a:fld id="{56DB36F8-EB51-427E-9497-E34F7D8D6FB5}" type="slidenum">
              <a:rPr lang="en-US" sz="1100" smtClean="0">
                <a:solidFill>
                  <a:schemeClr val="tx1">
                    <a:lumMod val="50000"/>
                    <a:lumOff val="50000"/>
                  </a:schemeClr>
                </a:solidFill>
              </a:rPr>
              <a:pPr algn="r"/>
              <a:t>‹#›</a:t>
            </a:fld>
            <a:endParaRPr lang="en-US" sz="1100">
              <a:solidFill>
                <a:schemeClr val="tx1">
                  <a:lumMod val="50000"/>
                  <a:lumOff val="50000"/>
                </a:schemeClr>
              </a:solidFill>
            </a:endParaRPr>
          </a:p>
        </p:txBody>
      </p:sp>
    </p:spTree>
    <p:extLst>
      <p:ext uri="{BB962C8B-B14F-4D97-AF65-F5344CB8AC3E}">
        <p14:creationId xmlns:p14="http://schemas.microsoft.com/office/powerpoint/2010/main" val="7594878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1B9B16-F374-1AAE-0377-302726DAFF4E}"/>
              </a:ext>
            </a:extLst>
          </p:cNvPr>
          <p:cNvSpPr/>
          <p:nvPr userDrawn="1"/>
        </p:nvSpPr>
        <p:spPr>
          <a:xfrm>
            <a:off x="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2" name="Title 1">
            <a:extLst>
              <a:ext uri="{FF2B5EF4-FFF2-40B4-BE49-F238E27FC236}">
                <a16:creationId xmlns:a16="http://schemas.microsoft.com/office/drawing/2014/main" id="{759867D4-726E-DFD4-964C-D6DF732F21B5}"/>
              </a:ext>
            </a:extLst>
          </p:cNvPr>
          <p:cNvSpPr>
            <a:spLocks noGrp="1"/>
          </p:cNvSpPr>
          <p:nvPr>
            <p:ph type="title"/>
          </p:nvPr>
        </p:nvSpPr>
        <p:spPr>
          <a:xfrm>
            <a:off x="609600" y="1828800"/>
            <a:ext cx="4868779" cy="1600200"/>
          </a:xfrm>
          <a:prstGeom prst="rect">
            <a:avLst/>
          </a:prstGeom>
        </p:spPr>
        <p:txBody>
          <a:bodyPr/>
          <a:lstStyle>
            <a:lvl1pPr>
              <a:defRPr>
                <a:solidFill>
                  <a:schemeClr val="bg1"/>
                </a:solidFill>
              </a:defRPr>
            </a:lvl1pPr>
          </a:lstStyle>
          <a:p>
            <a:r>
              <a:rPr lang="en-US"/>
              <a:t>Click to edit Master title style</a:t>
            </a:r>
          </a:p>
        </p:txBody>
      </p:sp>
      <p:sp>
        <p:nvSpPr>
          <p:cNvPr id="6" name="Text Placeholder 5">
            <a:extLst>
              <a:ext uri="{FF2B5EF4-FFF2-40B4-BE49-F238E27FC236}">
                <a16:creationId xmlns:a16="http://schemas.microsoft.com/office/drawing/2014/main" id="{9528F954-63B7-CDF0-86A2-37E6B1D46A31}"/>
              </a:ext>
            </a:extLst>
          </p:cNvPr>
          <p:cNvSpPr>
            <a:spLocks noGrp="1"/>
          </p:cNvSpPr>
          <p:nvPr>
            <p:ph type="body" sz="quarter" idx="11"/>
          </p:nvPr>
        </p:nvSpPr>
        <p:spPr>
          <a:xfrm>
            <a:off x="6689558" y="1828800"/>
            <a:ext cx="4664240" cy="3955983"/>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blue text on a black background&#10;&#10;AI-generated content may be incorrect.">
            <a:extLst>
              <a:ext uri="{FF2B5EF4-FFF2-40B4-BE49-F238E27FC236}">
                <a16:creationId xmlns:a16="http://schemas.microsoft.com/office/drawing/2014/main" id="{75254256-F597-13D6-C2AF-937DB9514D14}"/>
              </a:ext>
            </a:extLst>
          </p:cNvPr>
          <p:cNvPicPr>
            <a:picLocks noChangeAspect="1"/>
          </p:cNvPicPr>
          <p:nvPr userDrawn="1"/>
        </p:nvPicPr>
        <p:blipFill>
          <a:blip r:embed="rId2"/>
          <a:stretch>
            <a:fillRect/>
          </a:stretch>
        </p:blipFill>
        <p:spPr>
          <a:xfrm>
            <a:off x="9397092" y="6307997"/>
            <a:ext cx="1866900" cy="420244"/>
          </a:xfrm>
          <a:prstGeom prst="rect">
            <a:avLst/>
          </a:prstGeom>
        </p:spPr>
      </p:pic>
      <p:sp>
        <p:nvSpPr>
          <p:cNvPr id="12" name="TextBox 11">
            <a:extLst>
              <a:ext uri="{FF2B5EF4-FFF2-40B4-BE49-F238E27FC236}">
                <a16:creationId xmlns:a16="http://schemas.microsoft.com/office/drawing/2014/main" id="{A046799B-B90C-1E8B-8F5E-3DC20E7B1A36}"/>
              </a:ext>
            </a:extLst>
          </p:cNvPr>
          <p:cNvSpPr txBox="1"/>
          <p:nvPr userDrawn="1"/>
        </p:nvSpPr>
        <p:spPr>
          <a:xfrm>
            <a:off x="10876857" y="6387314"/>
            <a:ext cx="744775" cy="261610"/>
          </a:xfrm>
          <a:prstGeom prst="rect">
            <a:avLst/>
          </a:prstGeom>
          <a:noFill/>
        </p:spPr>
        <p:txBody>
          <a:bodyPr wrap="square" rtlCol="0">
            <a:spAutoFit/>
          </a:bodyPr>
          <a:lstStyle/>
          <a:p>
            <a:pPr algn="r"/>
            <a:fld id="{56DB36F8-EB51-427E-9497-E34F7D8D6FB5}" type="slidenum">
              <a:rPr lang="en-US" sz="1100" smtClean="0">
                <a:solidFill>
                  <a:schemeClr val="tx1">
                    <a:lumMod val="50000"/>
                    <a:lumOff val="50000"/>
                  </a:schemeClr>
                </a:solidFill>
              </a:rPr>
              <a:pPr algn="r"/>
              <a:t>‹#›</a:t>
            </a:fld>
            <a:endParaRPr lang="en-US" sz="1100">
              <a:solidFill>
                <a:schemeClr val="tx1">
                  <a:lumMod val="50000"/>
                  <a:lumOff val="50000"/>
                </a:schemeClr>
              </a:solidFill>
            </a:endParaRPr>
          </a:p>
        </p:txBody>
      </p:sp>
    </p:spTree>
    <p:extLst>
      <p:ext uri="{BB962C8B-B14F-4D97-AF65-F5344CB8AC3E}">
        <p14:creationId xmlns:p14="http://schemas.microsoft.com/office/powerpoint/2010/main" val="6476627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4CDE4187-516C-2336-57E7-4397F665C947}"/>
              </a:ext>
            </a:extLst>
          </p:cNvPr>
          <p:cNvSpPr>
            <a:spLocks noGrp="1"/>
          </p:cNvSpPr>
          <p:nvPr>
            <p:ph type="title"/>
          </p:nvPr>
        </p:nvSpPr>
        <p:spPr>
          <a:xfrm>
            <a:off x="609600" y="545979"/>
            <a:ext cx="10972800" cy="450038"/>
          </a:xfrm>
          <a:prstGeom prst="rect">
            <a:avLst/>
          </a:prstGeom>
        </p:spPr>
        <p:txBody>
          <a:bodyPr vert="horz" lIns="0" tIns="45720" rIns="91440" bIns="45720" rtlCol="0" anchor="ctr">
            <a:noAutofit/>
          </a:bodyPr>
          <a:lstStyle>
            <a:lvl1pPr>
              <a:defRPr>
                <a:solidFill>
                  <a:schemeClr val="tx2"/>
                </a:soli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CC158224-CA1D-5714-0E82-4DD82B2C3458}"/>
              </a:ext>
            </a:extLst>
          </p:cNvPr>
          <p:cNvCxnSpPr>
            <a:cxnSpLocks/>
          </p:cNvCxnSpPr>
          <p:nvPr userDrawn="1"/>
        </p:nvCxnSpPr>
        <p:spPr>
          <a:xfrm>
            <a:off x="609599" y="1028375"/>
            <a:ext cx="109728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3" name="Picture 2" descr="A blue text on a black background&#10;&#10;AI-generated content may be incorrect.">
            <a:extLst>
              <a:ext uri="{FF2B5EF4-FFF2-40B4-BE49-F238E27FC236}">
                <a16:creationId xmlns:a16="http://schemas.microsoft.com/office/drawing/2014/main" id="{99272C5D-DDE5-B9A6-87FF-C65466E0B8F3}"/>
              </a:ext>
            </a:extLst>
          </p:cNvPr>
          <p:cNvPicPr>
            <a:picLocks noChangeAspect="1"/>
          </p:cNvPicPr>
          <p:nvPr userDrawn="1"/>
        </p:nvPicPr>
        <p:blipFill>
          <a:blip r:embed="rId2"/>
          <a:stretch>
            <a:fillRect/>
          </a:stretch>
        </p:blipFill>
        <p:spPr>
          <a:xfrm>
            <a:off x="9397092" y="6307997"/>
            <a:ext cx="1866900" cy="420244"/>
          </a:xfrm>
          <a:prstGeom prst="rect">
            <a:avLst/>
          </a:prstGeom>
        </p:spPr>
      </p:pic>
      <p:sp>
        <p:nvSpPr>
          <p:cNvPr id="7" name="TextBox 6">
            <a:extLst>
              <a:ext uri="{FF2B5EF4-FFF2-40B4-BE49-F238E27FC236}">
                <a16:creationId xmlns:a16="http://schemas.microsoft.com/office/drawing/2014/main" id="{4CA66286-D9AA-BB3E-4A77-7432149469E1}"/>
              </a:ext>
            </a:extLst>
          </p:cNvPr>
          <p:cNvSpPr txBox="1"/>
          <p:nvPr userDrawn="1"/>
        </p:nvSpPr>
        <p:spPr>
          <a:xfrm>
            <a:off x="10876857" y="6387314"/>
            <a:ext cx="744775" cy="261610"/>
          </a:xfrm>
          <a:prstGeom prst="rect">
            <a:avLst/>
          </a:prstGeom>
          <a:noFill/>
        </p:spPr>
        <p:txBody>
          <a:bodyPr wrap="square" rtlCol="0">
            <a:spAutoFit/>
          </a:bodyPr>
          <a:lstStyle/>
          <a:p>
            <a:pPr algn="r"/>
            <a:fld id="{56DB36F8-EB51-427E-9497-E34F7D8D6FB5}" type="slidenum">
              <a:rPr lang="en-US" sz="1100" smtClean="0">
                <a:solidFill>
                  <a:schemeClr val="tx1">
                    <a:lumMod val="50000"/>
                    <a:lumOff val="50000"/>
                  </a:schemeClr>
                </a:solidFill>
              </a:rPr>
              <a:pPr algn="r"/>
              <a:t>‹#›</a:t>
            </a:fld>
            <a:endParaRPr lang="en-US" sz="1100">
              <a:solidFill>
                <a:schemeClr val="tx1">
                  <a:lumMod val="50000"/>
                  <a:lumOff val="50000"/>
                </a:schemeClr>
              </a:solidFill>
            </a:endParaRPr>
          </a:p>
        </p:txBody>
      </p:sp>
    </p:spTree>
    <p:extLst>
      <p:ext uri="{BB962C8B-B14F-4D97-AF65-F5344CB8AC3E}">
        <p14:creationId xmlns:p14="http://schemas.microsoft.com/office/powerpoint/2010/main" val="17268131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Title+Breadcrumb">
    <p:spTree>
      <p:nvGrpSpPr>
        <p:cNvPr id="1" name=""/>
        <p:cNvGrpSpPr/>
        <p:nvPr/>
      </p:nvGrpSpPr>
      <p:grpSpPr>
        <a:xfrm>
          <a:off x="0" y="0"/>
          <a:ext cx="0" cy="0"/>
          <a:chOff x="0" y="0"/>
          <a:chExt cx="0" cy="0"/>
        </a:xfrm>
      </p:grpSpPr>
      <p:sp>
        <p:nvSpPr>
          <p:cNvPr id="4" name="Content Placeholder 8">
            <a:extLst>
              <a:ext uri="{FF2B5EF4-FFF2-40B4-BE49-F238E27FC236}">
                <a16:creationId xmlns:a16="http://schemas.microsoft.com/office/drawing/2014/main" id="{9BDE6104-D3D0-EF80-44BC-1D5EA0B3BB5E}"/>
              </a:ext>
            </a:extLst>
          </p:cNvPr>
          <p:cNvSpPr>
            <a:spLocks noGrp="1"/>
          </p:cNvSpPr>
          <p:nvPr>
            <p:ph sz="quarter" idx="14" hasCustomPrompt="1"/>
          </p:nvPr>
        </p:nvSpPr>
        <p:spPr>
          <a:xfrm>
            <a:off x="609599" y="249523"/>
            <a:ext cx="3280075" cy="299978"/>
          </a:xfrm>
        </p:spPr>
        <p:txBody>
          <a:bodyPr lIns="0">
            <a:noAutofit/>
          </a:bodyPr>
          <a:lstStyle>
            <a:lvl1pPr marL="0" indent="0" algn="l">
              <a:buNone/>
              <a:defRPr sz="1200" b="1" spc="300">
                <a:solidFill>
                  <a:schemeClr val="accent1"/>
                </a:solidFill>
              </a:defRPr>
            </a:lvl1pPr>
          </a:lstStyle>
          <a:p>
            <a:pPr lvl="0"/>
            <a:r>
              <a:rPr lang="en-US"/>
              <a:t>BREADCRUMB</a:t>
            </a:r>
          </a:p>
        </p:txBody>
      </p:sp>
      <p:sp>
        <p:nvSpPr>
          <p:cNvPr id="10" name="Title Placeholder 1">
            <a:extLst>
              <a:ext uri="{FF2B5EF4-FFF2-40B4-BE49-F238E27FC236}">
                <a16:creationId xmlns:a16="http://schemas.microsoft.com/office/drawing/2014/main" id="{523B1E46-DECE-1D36-D167-A7D76874A6C4}"/>
              </a:ext>
            </a:extLst>
          </p:cNvPr>
          <p:cNvSpPr>
            <a:spLocks noGrp="1"/>
          </p:cNvSpPr>
          <p:nvPr>
            <p:ph type="title"/>
          </p:nvPr>
        </p:nvSpPr>
        <p:spPr>
          <a:xfrm>
            <a:off x="609600" y="545979"/>
            <a:ext cx="10972800" cy="450038"/>
          </a:xfrm>
          <a:prstGeom prst="rect">
            <a:avLst/>
          </a:prstGeom>
        </p:spPr>
        <p:txBody>
          <a:bodyPr vert="horz" lIns="0" tIns="45720" rIns="91440" bIns="45720" rtlCol="0" anchor="ctr">
            <a:noAutofit/>
          </a:bodyPr>
          <a:lstStyle>
            <a:lvl1pPr>
              <a:defRPr>
                <a:solidFill>
                  <a:schemeClr val="tx2"/>
                </a:soli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3B7AF433-F267-F119-9D57-F9716BC086FC}"/>
              </a:ext>
            </a:extLst>
          </p:cNvPr>
          <p:cNvCxnSpPr>
            <a:cxnSpLocks/>
          </p:cNvCxnSpPr>
          <p:nvPr userDrawn="1"/>
        </p:nvCxnSpPr>
        <p:spPr>
          <a:xfrm>
            <a:off x="609599" y="1028375"/>
            <a:ext cx="109728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6" name="Picture 5" descr="A blue text on a black background&#10;&#10;AI-generated content may be incorrect.">
            <a:extLst>
              <a:ext uri="{FF2B5EF4-FFF2-40B4-BE49-F238E27FC236}">
                <a16:creationId xmlns:a16="http://schemas.microsoft.com/office/drawing/2014/main" id="{CF802F8C-4929-B3D7-7873-D8B1F8F53467}"/>
              </a:ext>
            </a:extLst>
          </p:cNvPr>
          <p:cNvPicPr>
            <a:picLocks noChangeAspect="1"/>
          </p:cNvPicPr>
          <p:nvPr userDrawn="1"/>
        </p:nvPicPr>
        <p:blipFill>
          <a:blip r:embed="rId2"/>
          <a:stretch>
            <a:fillRect/>
          </a:stretch>
        </p:blipFill>
        <p:spPr>
          <a:xfrm>
            <a:off x="9397092" y="6307997"/>
            <a:ext cx="1866900" cy="420244"/>
          </a:xfrm>
          <a:prstGeom prst="rect">
            <a:avLst/>
          </a:prstGeom>
        </p:spPr>
      </p:pic>
      <p:sp>
        <p:nvSpPr>
          <p:cNvPr id="8" name="TextBox 7">
            <a:extLst>
              <a:ext uri="{FF2B5EF4-FFF2-40B4-BE49-F238E27FC236}">
                <a16:creationId xmlns:a16="http://schemas.microsoft.com/office/drawing/2014/main" id="{52D6FFCA-6910-8FE9-76E3-FA642BED87C8}"/>
              </a:ext>
            </a:extLst>
          </p:cNvPr>
          <p:cNvSpPr txBox="1"/>
          <p:nvPr userDrawn="1"/>
        </p:nvSpPr>
        <p:spPr>
          <a:xfrm>
            <a:off x="10876857" y="6387314"/>
            <a:ext cx="744775" cy="261610"/>
          </a:xfrm>
          <a:prstGeom prst="rect">
            <a:avLst/>
          </a:prstGeom>
          <a:noFill/>
        </p:spPr>
        <p:txBody>
          <a:bodyPr wrap="square" rtlCol="0">
            <a:spAutoFit/>
          </a:bodyPr>
          <a:lstStyle/>
          <a:p>
            <a:pPr algn="r"/>
            <a:fld id="{56DB36F8-EB51-427E-9497-E34F7D8D6FB5}" type="slidenum">
              <a:rPr lang="en-US" sz="1100" smtClean="0">
                <a:solidFill>
                  <a:schemeClr val="tx1">
                    <a:lumMod val="50000"/>
                    <a:lumOff val="50000"/>
                  </a:schemeClr>
                </a:solidFill>
              </a:rPr>
              <a:pPr algn="r"/>
              <a:t>‹#›</a:t>
            </a:fld>
            <a:endParaRPr lang="en-US" sz="1100">
              <a:solidFill>
                <a:schemeClr val="tx1">
                  <a:lumMod val="50000"/>
                  <a:lumOff val="50000"/>
                </a:schemeClr>
              </a:solidFill>
            </a:endParaRPr>
          </a:p>
        </p:txBody>
      </p:sp>
    </p:spTree>
    <p:extLst>
      <p:ext uri="{BB962C8B-B14F-4D97-AF65-F5344CB8AC3E}">
        <p14:creationId xmlns:p14="http://schemas.microsoft.com/office/powerpoint/2010/main" val="2929367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Strapline">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74C04E5-EC8D-ED4F-16C0-1D1D7860CD9F}"/>
              </a:ext>
            </a:extLst>
          </p:cNvPr>
          <p:cNvSpPr>
            <a:spLocks noGrp="1"/>
          </p:cNvSpPr>
          <p:nvPr>
            <p:ph type="body" sz="quarter" idx="11" hasCustomPrompt="1"/>
          </p:nvPr>
        </p:nvSpPr>
        <p:spPr>
          <a:xfrm>
            <a:off x="609600" y="1104900"/>
            <a:ext cx="10972800" cy="584017"/>
          </a:xfrm>
        </p:spPr>
        <p:txBody>
          <a:bodyPr lIns="0">
            <a:noAutofit/>
          </a:bodyPr>
          <a:lstStyle>
            <a:lvl1pPr marL="0" indent="0">
              <a:buNone/>
              <a:defRPr sz="1800" i="0">
                <a:solidFill>
                  <a:schemeClr val="tx1">
                    <a:lumMod val="50000"/>
                    <a:lumOff val="50000"/>
                  </a:schemeClr>
                </a:solidFill>
                <a:latin typeface="Source Serif 4" panose="02040603050405020204" pitchFamily="18" charset="0"/>
                <a:ea typeface="Source Serif 4" panose="02040603050405020204" pitchFamily="18" charset="0"/>
              </a:defRPr>
            </a:lvl1pPr>
          </a:lstStyle>
          <a:p>
            <a:pPr lvl="0"/>
            <a:r>
              <a:rPr lang="en-US" i="0"/>
              <a:t>Click here to add strapline.</a:t>
            </a:r>
            <a:endParaRPr lang="en-US"/>
          </a:p>
        </p:txBody>
      </p:sp>
      <p:sp>
        <p:nvSpPr>
          <p:cNvPr id="9" name="Title Placeholder 1">
            <a:extLst>
              <a:ext uri="{FF2B5EF4-FFF2-40B4-BE49-F238E27FC236}">
                <a16:creationId xmlns:a16="http://schemas.microsoft.com/office/drawing/2014/main" id="{A1CAAA6B-8ECF-6EC8-DEDF-C67BFB3FED22}"/>
              </a:ext>
            </a:extLst>
          </p:cNvPr>
          <p:cNvSpPr>
            <a:spLocks noGrp="1"/>
          </p:cNvSpPr>
          <p:nvPr>
            <p:ph type="title"/>
          </p:nvPr>
        </p:nvSpPr>
        <p:spPr>
          <a:xfrm>
            <a:off x="609600" y="545979"/>
            <a:ext cx="10972800" cy="450038"/>
          </a:xfrm>
          <a:prstGeom prst="rect">
            <a:avLst/>
          </a:prstGeom>
        </p:spPr>
        <p:txBody>
          <a:bodyPr vert="horz" lIns="0" tIns="45720" rIns="91440" bIns="45720" rtlCol="0" anchor="ctr">
            <a:noAutofit/>
          </a:bodyPr>
          <a:lstStyle>
            <a:lvl1pPr>
              <a:defRPr>
                <a:solidFill>
                  <a:schemeClr val="tx2"/>
                </a:solidFill>
              </a:defRPr>
            </a:lvl1pPr>
          </a:lstStyle>
          <a:p>
            <a:r>
              <a:rPr lang="en-US"/>
              <a:t>Click to edit Master title style</a:t>
            </a:r>
          </a:p>
        </p:txBody>
      </p:sp>
      <p:cxnSp>
        <p:nvCxnSpPr>
          <p:cNvPr id="6" name="Straight Connector 5">
            <a:extLst>
              <a:ext uri="{FF2B5EF4-FFF2-40B4-BE49-F238E27FC236}">
                <a16:creationId xmlns:a16="http://schemas.microsoft.com/office/drawing/2014/main" id="{96A0E353-A19B-06ED-8A46-FC9630B76BDA}"/>
              </a:ext>
            </a:extLst>
          </p:cNvPr>
          <p:cNvCxnSpPr>
            <a:cxnSpLocks/>
          </p:cNvCxnSpPr>
          <p:nvPr userDrawn="1"/>
        </p:nvCxnSpPr>
        <p:spPr>
          <a:xfrm>
            <a:off x="609599" y="1028375"/>
            <a:ext cx="109728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3" name="Picture 2" descr="A blue text on a black background&#10;&#10;AI-generated content may be incorrect.">
            <a:extLst>
              <a:ext uri="{FF2B5EF4-FFF2-40B4-BE49-F238E27FC236}">
                <a16:creationId xmlns:a16="http://schemas.microsoft.com/office/drawing/2014/main" id="{46A228EF-7013-CF6D-60B8-CAF03796BAAE}"/>
              </a:ext>
            </a:extLst>
          </p:cNvPr>
          <p:cNvPicPr>
            <a:picLocks noChangeAspect="1"/>
          </p:cNvPicPr>
          <p:nvPr userDrawn="1"/>
        </p:nvPicPr>
        <p:blipFill>
          <a:blip r:embed="rId2"/>
          <a:stretch>
            <a:fillRect/>
          </a:stretch>
        </p:blipFill>
        <p:spPr>
          <a:xfrm>
            <a:off x="9397092" y="6307997"/>
            <a:ext cx="1866900" cy="420244"/>
          </a:xfrm>
          <a:prstGeom prst="rect">
            <a:avLst/>
          </a:prstGeom>
        </p:spPr>
      </p:pic>
      <p:sp>
        <p:nvSpPr>
          <p:cNvPr id="8" name="TextBox 7">
            <a:extLst>
              <a:ext uri="{FF2B5EF4-FFF2-40B4-BE49-F238E27FC236}">
                <a16:creationId xmlns:a16="http://schemas.microsoft.com/office/drawing/2014/main" id="{A471EA73-395E-3403-11D8-B55E39545D26}"/>
              </a:ext>
            </a:extLst>
          </p:cNvPr>
          <p:cNvSpPr txBox="1"/>
          <p:nvPr userDrawn="1"/>
        </p:nvSpPr>
        <p:spPr>
          <a:xfrm>
            <a:off x="10876857" y="6387314"/>
            <a:ext cx="744775" cy="261610"/>
          </a:xfrm>
          <a:prstGeom prst="rect">
            <a:avLst/>
          </a:prstGeom>
          <a:noFill/>
        </p:spPr>
        <p:txBody>
          <a:bodyPr wrap="square" rtlCol="0">
            <a:spAutoFit/>
          </a:bodyPr>
          <a:lstStyle/>
          <a:p>
            <a:pPr algn="r"/>
            <a:fld id="{56DB36F8-EB51-427E-9497-E34F7D8D6FB5}" type="slidenum">
              <a:rPr lang="en-US" sz="1100" smtClean="0">
                <a:solidFill>
                  <a:schemeClr val="tx1">
                    <a:lumMod val="50000"/>
                    <a:lumOff val="50000"/>
                  </a:schemeClr>
                </a:solidFill>
              </a:rPr>
              <a:pPr algn="r"/>
              <a:t>‹#›</a:t>
            </a:fld>
            <a:endParaRPr lang="en-US" sz="1100">
              <a:solidFill>
                <a:schemeClr val="tx1">
                  <a:lumMod val="50000"/>
                  <a:lumOff val="50000"/>
                </a:schemeClr>
              </a:solidFill>
            </a:endParaRPr>
          </a:p>
        </p:txBody>
      </p:sp>
    </p:spTree>
    <p:extLst>
      <p:ext uri="{BB962C8B-B14F-4D97-AF65-F5344CB8AC3E}">
        <p14:creationId xmlns:p14="http://schemas.microsoft.com/office/powerpoint/2010/main" val="37868975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Strapline+Breadcrumb">
    <p:spTree>
      <p:nvGrpSpPr>
        <p:cNvPr id="1" name=""/>
        <p:cNvGrpSpPr/>
        <p:nvPr/>
      </p:nvGrpSpPr>
      <p:grpSpPr>
        <a:xfrm>
          <a:off x="0" y="0"/>
          <a:ext cx="0" cy="0"/>
          <a:chOff x="0" y="0"/>
          <a:chExt cx="0" cy="0"/>
        </a:xfrm>
      </p:grpSpPr>
      <p:sp>
        <p:nvSpPr>
          <p:cNvPr id="4" name="Content Placeholder 8">
            <a:extLst>
              <a:ext uri="{FF2B5EF4-FFF2-40B4-BE49-F238E27FC236}">
                <a16:creationId xmlns:a16="http://schemas.microsoft.com/office/drawing/2014/main" id="{9BDE6104-D3D0-EF80-44BC-1D5EA0B3BB5E}"/>
              </a:ext>
            </a:extLst>
          </p:cNvPr>
          <p:cNvSpPr>
            <a:spLocks noGrp="1"/>
          </p:cNvSpPr>
          <p:nvPr>
            <p:ph sz="quarter" idx="14" hasCustomPrompt="1"/>
          </p:nvPr>
        </p:nvSpPr>
        <p:spPr>
          <a:xfrm>
            <a:off x="609599" y="249523"/>
            <a:ext cx="3280075" cy="299978"/>
          </a:xfrm>
        </p:spPr>
        <p:txBody>
          <a:bodyPr lIns="0">
            <a:noAutofit/>
          </a:bodyPr>
          <a:lstStyle>
            <a:lvl1pPr marL="0" indent="0" algn="l">
              <a:buNone/>
              <a:defRPr sz="1200" b="1" spc="300">
                <a:solidFill>
                  <a:schemeClr val="accent1"/>
                </a:solidFill>
              </a:defRPr>
            </a:lvl1pPr>
          </a:lstStyle>
          <a:p>
            <a:pPr lvl="0"/>
            <a:r>
              <a:rPr lang="en-US"/>
              <a:t>BREADCRUMB</a:t>
            </a:r>
          </a:p>
        </p:txBody>
      </p:sp>
      <p:sp>
        <p:nvSpPr>
          <p:cNvPr id="10" name="Title Placeholder 1">
            <a:extLst>
              <a:ext uri="{FF2B5EF4-FFF2-40B4-BE49-F238E27FC236}">
                <a16:creationId xmlns:a16="http://schemas.microsoft.com/office/drawing/2014/main" id="{523B1E46-DECE-1D36-D167-A7D76874A6C4}"/>
              </a:ext>
            </a:extLst>
          </p:cNvPr>
          <p:cNvSpPr>
            <a:spLocks noGrp="1"/>
          </p:cNvSpPr>
          <p:nvPr>
            <p:ph type="title"/>
          </p:nvPr>
        </p:nvSpPr>
        <p:spPr>
          <a:xfrm>
            <a:off x="609600" y="545979"/>
            <a:ext cx="10972800" cy="450038"/>
          </a:xfrm>
          <a:prstGeom prst="rect">
            <a:avLst/>
          </a:prstGeom>
        </p:spPr>
        <p:txBody>
          <a:bodyPr vert="horz" lIns="0" tIns="45720" rIns="91440" bIns="45720" rtlCol="0" anchor="ctr">
            <a:noAutofit/>
          </a:bodyPr>
          <a:lstStyle>
            <a:lvl1pPr>
              <a:defRPr>
                <a:solidFill>
                  <a:schemeClr val="tx2"/>
                </a:solidFill>
              </a:defRPr>
            </a:lvl1pPr>
          </a:lstStyle>
          <a:p>
            <a:r>
              <a:rPr lang="en-US"/>
              <a:t>Click to edit Master title style</a:t>
            </a:r>
          </a:p>
        </p:txBody>
      </p:sp>
      <p:sp>
        <p:nvSpPr>
          <p:cNvPr id="12" name="Text Placeholder 4">
            <a:extLst>
              <a:ext uri="{FF2B5EF4-FFF2-40B4-BE49-F238E27FC236}">
                <a16:creationId xmlns:a16="http://schemas.microsoft.com/office/drawing/2014/main" id="{C73A43E5-6C75-A668-384D-D45A329BF038}"/>
              </a:ext>
            </a:extLst>
          </p:cNvPr>
          <p:cNvSpPr>
            <a:spLocks noGrp="1"/>
          </p:cNvSpPr>
          <p:nvPr>
            <p:ph type="body" sz="quarter" idx="11" hasCustomPrompt="1"/>
          </p:nvPr>
        </p:nvSpPr>
        <p:spPr>
          <a:xfrm>
            <a:off x="609600" y="1104900"/>
            <a:ext cx="10972800" cy="584017"/>
          </a:xfrm>
        </p:spPr>
        <p:txBody>
          <a:bodyPr lIns="0">
            <a:noAutofit/>
          </a:bodyPr>
          <a:lstStyle>
            <a:lvl1pPr marL="0" indent="0">
              <a:buNone/>
              <a:defRPr sz="1800" i="0">
                <a:solidFill>
                  <a:schemeClr val="tx1">
                    <a:lumMod val="50000"/>
                    <a:lumOff val="50000"/>
                  </a:schemeClr>
                </a:solidFill>
                <a:latin typeface="Source Serif 4" panose="02040603050405020204" pitchFamily="18" charset="0"/>
                <a:ea typeface="Source Serif 4" panose="02040603050405020204" pitchFamily="18" charset="0"/>
              </a:defRPr>
            </a:lvl1pPr>
          </a:lstStyle>
          <a:p>
            <a:pPr lvl="0"/>
            <a:r>
              <a:rPr lang="en-US" i="0"/>
              <a:t>Click here to add strapline.</a:t>
            </a:r>
            <a:endParaRPr lang="en-US"/>
          </a:p>
        </p:txBody>
      </p:sp>
      <p:cxnSp>
        <p:nvCxnSpPr>
          <p:cNvPr id="13" name="Straight Connector 12">
            <a:extLst>
              <a:ext uri="{FF2B5EF4-FFF2-40B4-BE49-F238E27FC236}">
                <a16:creationId xmlns:a16="http://schemas.microsoft.com/office/drawing/2014/main" id="{5FC78663-A0A3-25A8-8544-2B5D68424CE8}"/>
              </a:ext>
            </a:extLst>
          </p:cNvPr>
          <p:cNvCxnSpPr>
            <a:cxnSpLocks/>
          </p:cNvCxnSpPr>
          <p:nvPr userDrawn="1"/>
        </p:nvCxnSpPr>
        <p:spPr>
          <a:xfrm>
            <a:off x="609599" y="1028375"/>
            <a:ext cx="109728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 name="Picture 4" descr="A blue text on a black background&#10;&#10;AI-generated content may be incorrect.">
            <a:extLst>
              <a:ext uri="{FF2B5EF4-FFF2-40B4-BE49-F238E27FC236}">
                <a16:creationId xmlns:a16="http://schemas.microsoft.com/office/drawing/2014/main" id="{141521D7-628E-FCC1-B57A-E615AEAA67D3}"/>
              </a:ext>
            </a:extLst>
          </p:cNvPr>
          <p:cNvPicPr>
            <a:picLocks noChangeAspect="1"/>
          </p:cNvPicPr>
          <p:nvPr userDrawn="1"/>
        </p:nvPicPr>
        <p:blipFill>
          <a:blip r:embed="rId2"/>
          <a:stretch>
            <a:fillRect/>
          </a:stretch>
        </p:blipFill>
        <p:spPr>
          <a:xfrm>
            <a:off x="9397092" y="6307997"/>
            <a:ext cx="1866900" cy="420244"/>
          </a:xfrm>
          <a:prstGeom prst="rect">
            <a:avLst/>
          </a:prstGeom>
        </p:spPr>
      </p:pic>
      <p:sp>
        <p:nvSpPr>
          <p:cNvPr id="6" name="TextBox 5">
            <a:extLst>
              <a:ext uri="{FF2B5EF4-FFF2-40B4-BE49-F238E27FC236}">
                <a16:creationId xmlns:a16="http://schemas.microsoft.com/office/drawing/2014/main" id="{3A7A457C-147C-1B13-E978-823C2CF37BCE}"/>
              </a:ext>
            </a:extLst>
          </p:cNvPr>
          <p:cNvSpPr txBox="1"/>
          <p:nvPr userDrawn="1"/>
        </p:nvSpPr>
        <p:spPr>
          <a:xfrm>
            <a:off x="10876857" y="6387314"/>
            <a:ext cx="744775" cy="261610"/>
          </a:xfrm>
          <a:prstGeom prst="rect">
            <a:avLst/>
          </a:prstGeom>
          <a:noFill/>
        </p:spPr>
        <p:txBody>
          <a:bodyPr wrap="square" rtlCol="0">
            <a:spAutoFit/>
          </a:bodyPr>
          <a:lstStyle/>
          <a:p>
            <a:pPr algn="r"/>
            <a:fld id="{56DB36F8-EB51-427E-9497-E34F7D8D6FB5}" type="slidenum">
              <a:rPr lang="en-US" sz="1100" smtClean="0">
                <a:solidFill>
                  <a:schemeClr val="tx1">
                    <a:lumMod val="50000"/>
                    <a:lumOff val="50000"/>
                  </a:schemeClr>
                </a:solidFill>
              </a:rPr>
              <a:pPr algn="r"/>
              <a:t>‹#›</a:t>
            </a:fld>
            <a:endParaRPr lang="en-US" sz="1100">
              <a:solidFill>
                <a:schemeClr val="tx1">
                  <a:lumMod val="50000"/>
                  <a:lumOff val="50000"/>
                </a:schemeClr>
              </a:solidFill>
            </a:endParaRPr>
          </a:p>
        </p:txBody>
      </p:sp>
    </p:spTree>
    <p:extLst>
      <p:ext uri="{BB962C8B-B14F-4D97-AF65-F5344CB8AC3E}">
        <p14:creationId xmlns:p14="http://schemas.microsoft.com/office/powerpoint/2010/main" val="38083378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01830-459C-9943-916B-267225385829}"/>
              </a:ext>
            </a:extLst>
          </p:cNvPr>
          <p:cNvSpPr>
            <a:spLocks noGrp="1"/>
          </p:cNvSpPr>
          <p:nvPr>
            <p:ph type="title"/>
          </p:nvPr>
        </p:nvSpPr>
        <p:spPr>
          <a:xfrm>
            <a:off x="838200" y="365125"/>
            <a:ext cx="10515600" cy="963613"/>
          </a:xfrm>
        </p:spPr>
        <p:txBody>
          <a:bodyPr/>
          <a:lstStyle>
            <a:lvl1pPr>
              <a:defRPr>
                <a:solidFill>
                  <a:srgbClr val="F56400"/>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6398575-AD8C-D542-9C32-93F60466C22C}"/>
              </a:ext>
            </a:extLst>
          </p:cNvPr>
          <p:cNvSpPr>
            <a:spLocks noGrp="1"/>
          </p:cNvSpPr>
          <p:nvPr>
            <p:ph idx="1"/>
          </p:nvPr>
        </p:nvSpPr>
        <p:spPr>
          <a:xfrm>
            <a:off x="838200" y="1528762"/>
            <a:ext cx="10515600" cy="4814887"/>
          </a:xfrm>
        </p:spPr>
        <p:txBody>
          <a:bodyPr/>
          <a:lstStyle>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A656A6F8-B18D-B346-90EF-0138152BA547}"/>
              </a:ext>
            </a:extLst>
          </p:cNvPr>
          <p:cNvSpPr>
            <a:spLocks noGrp="1"/>
          </p:cNvSpPr>
          <p:nvPr>
            <p:ph type="sldNum" sz="quarter" idx="12"/>
          </p:nvPr>
        </p:nvSpPr>
        <p:spPr>
          <a:xfrm>
            <a:off x="9108440" y="6478270"/>
            <a:ext cx="2743200" cy="365125"/>
          </a:xfrm>
        </p:spPr>
        <p:txBody>
          <a:bodyPr/>
          <a:lstStyle>
            <a:lvl1pPr>
              <a:defRPr>
                <a:solidFill>
                  <a:schemeClr val="bg1"/>
                </a:solidFill>
              </a:defRPr>
            </a:lvl1pPr>
          </a:lstStyle>
          <a:p>
            <a:r>
              <a:rPr lang="en-US"/>
              <a:t>FINANCE AND OPERATIONS    </a:t>
            </a:r>
            <a:fld id="{BF99A7A3-8E20-DA41-A377-664D90E15AAA}" type="slidenum">
              <a:rPr lang="en-US" smtClean="0"/>
              <a:pPr/>
              <a:t>‹#›</a:t>
            </a:fld>
            <a:endParaRPr lang="en-US"/>
          </a:p>
        </p:txBody>
      </p:sp>
    </p:spTree>
    <p:extLst>
      <p:ext uri="{BB962C8B-B14F-4D97-AF65-F5344CB8AC3E}">
        <p14:creationId xmlns:p14="http://schemas.microsoft.com/office/powerpoint/2010/main" val="1604541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AFF21-FF14-1720-A538-58D1780C69FE}"/>
              </a:ext>
            </a:extLst>
          </p:cNvPr>
          <p:cNvSpPr>
            <a:spLocks noGrp="1"/>
          </p:cNvSpPr>
          <p:nvPr>
            <p:ph type="title"/>
          </p:nvPr>
        </p:nvSpPr>
        <p:spPr>
          <a:xfrm>
            <a:off x="831850" y="1168794"/>
            <a:ext cx="5264150" cy="2852737"/>
          </a:xfrm>
        </p:spPr>
        <p:txBody>
          <a:bodyPr anchor="t"/>
          <a:lstStyle>
            <a:lvl1pPr>
              <a:defRPr sz="6000">
                <a:solidFill>
                  <a:schemeClr val="bg1">
                    <a:lumMod val="9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FA1BEFF-42B3-3AF3-5D0F-17518E4CE168}"/>
              </a:ext>
            </a:extLst>
          </p:cNvPr>
          <p:cNvSpPr>
            <a:spLocks noGrp="1"/>
          </p:cNvSpPr>
          <p:nvPr>
            <p:ph type="body" idx="1"/>
          </p:nvPr>
        </p:nvSpPr>
        <p:spPr>
          <a:xfrm>
            <a:off x="831850" y="4048519"/>
            <a:ext cx="5264150" cy="1500187"/>
          </a:xfrm>
        </p:spPr>
        <p:txBody>
          <a:bodyPr/>
          <a:lstStyle>
            <a:lvl1pPr marL="0" indent="0">
              <a:buNone/>
              <a:defRPr sz="2400">
                <a:solidFill>
                  <a:schemeClr val="bg1">
                    <a:lumMod val="9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414298431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Section Title">
    <p:bg>
      <p:bgPr>
        <a:solidFill>
          <a:srgbClr val="2E1A4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1036D-938F-594E-89DA-FA48AB7099E0}"/>
              </a:ext>
            </a:extLst>
          </p:cNvPr>
          <p:cNvSpPr>
            <a:spLocks noGrp="1"/>
          </p:cNvSpPr>
          <p:nvPr>
            <p:ph type="ctrTitle" hasCustomPrompt="1"/>
          </p:nvPr>
        </p:nvSpPr>
        <p:spPr>
          <a:xfrm>
            <a:off x="640080" y="2807048"/>
            <a:ext cx="10027920" cy="1343024"/>
          </a:xfrm>
        </p:spPr>
        <p:txBody>
          <a:bodyPr anchor="b">
            <a:normAutofit/>
          </a:bodyPr>
          <a:lstStyle>
            <a:lvl1pPr algn="l">
              <a:defRPr sz="5400">
                <a:solidFill>
                  <a:schemeClr val="bg1"/>
                </a:solidFill>
              </a:defRPr>
            </a:lvl1pPr>
          </a:lstStyle>
          <a:p>
            <a:r>
              <a:rPr lang="en-US"/>
              <a:t>Click To Edit Slide Title</a:t>
            </a:r>
          </a:p>
        </p:txBody>
      </p:sp>
      <p:sp>
        <p:nvSpPr>
          <p:cNvPr id="3" name="Subtitle 2">
            <a:extLst>
              <a:ext uri="{FF2B5EF4-FFF2-40B4-BE49-F238E27FC236}">
                <a16:creationId xmlns:a16="http://schemas.microsoft.com/office/drawing/2014/main" id="{678C8693-0509-D348-8276-89C92AD34B30}"/>
              </a:ext>
            </a:extLst>
          </p:cNvPr>
          <p:cNvSpPr>
            <a:spLocks noGrp="1"/>
          </p:cNvSpPr>
          <p:nvPr>
            <p:ph type="subTitle" idx="1" hasCustomPrompt="1"/>
          </p:nvPr>
        </p:nvSpPr>
        <p:spPr>
          <a:xfrm>
            <a:off x="640080" y="4545153"/>
            <a:ext cx="6509524" cy="1655762"/>
          </a:xfrm>
        </p:spPr>
        <p:txBody>
          <a:bodyPr>
            <a:norm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 text</a:t>
            </a:r>
          </a:p>
          <a:p>
            <a:r>
              <a:rPr lang="en-US"/>
              <a:t>Month 00, 2020</a:t>
            </a:r>
          </a:p>
        </p:txBody>
      </p:sp>
      <p:sp>
        <p:nvSpPr>
          <p:cNvPr id="6" name="object 13">
            <a:extLst>
              <a:ext uri="{FF2B5EF4-FFF2-40B4-BE49-F238E27FC236}">
                <a16:creationId xmlns:a16="http://schemas.microsoft.com/office/drawing/2014/main" id="{DF6AB4AD-90C5-754B-B078-A8676ECD0FAE}"/>
              </a:ext>
            </a:extLst>
          </p:cNvPr>
          <p:cNvSpPr/>
          <p:nvPr userDrawn="1"/>
        </p:nvSpPr>
        <p:spPr>
          <a:xfrm>
            <a:off x="0" y="4326836"/>
            <a:ext cx="10668000" cy="328613"/>
          </a:xfrm>
          <a:custGeom>
            <a:avLst/>
            <a:gdLst/>
            <a:ahLst/>
            <a:cxnLst/>
            <a:rect l="l" t="t" r="r" b="b"/>
            <a:pathLst>
              <a:path w="1305559">
                <a:moveTo>
                  <a:pt x="0" y="0"/>
                </a:moveTo>
                <a:lnTo>
                  <a:pt x="1304988" y="0"/>
                </a:lnTo>
              </a:path>
            </a:pathLst>
          </a:custGeom>
          <a:ln w="51498">
            <a:solidFill>
              <a:srgbClr val="F26834"/>
            </a:solidFill>
          </a:ln>
        </p:spPr>
        <p:txBody>
          <a:bodyPr lIns="0" tIns="0" rIns="0" bIns="0"/>
          <a:lstStyle/>
          <a:p>
            <a:pPr defTabSz="571460">
              <a:defRPr/>
            </a:pPr>
            <a:endParaRPr sz="1125">
              <a:solidFill>
                <a:prstClr val="black"/>
              </a:solidFill>
              <a:latin typeface="Calibri"/>
            </a:endParaRPr>
          </a:p>
        </p:txBody>
      </p:sp>
      <p:sp>
        <p:nvSpPr>
          <p:cNvPr id="9" name="Slide Number Placeholder 5">
            <a:extLst>
              <a:ext uri="{FF2B5EF4-FFF2-40B4-BE49-F238E27FC236}">
                <a16:creationId xmlns:a16="http://schemas.microsoft.com/office/drawing/2014/main" id="{DCF7AD25-2057-DC45-9436-A9835C8A6AB3}"/>
              </a:ext>
            </a:extLst>
          </p:cNvPr>
          <p:cNvSpPr>
            <a:spLocks noGrp="1"/>
          </p:cNvSpPr>
          <p:nvPr>
            <p:ph type="sldNum" sz="quarter" idx="12"/>
          </p:nvPr>
        </p:nvSpPr>
        <p:spPr>
          <a:xfrm>
            <a:off x="9108440" y="6478270"/>
            <a:ext cx="2743200" cy="365125"/>
          </a:xfrm>
        </p:spPr>
        <p:txBody>
          <a:bodyPr/>
          <a:lstStyle>
            <a:lvl1pPr>
              <a:defRPr>
                <a:solidFill>
                  <a:schemeClr val="bg1"/>
                </a:solidFill>
              </a:defRPr>
            </a:lvl1pPr>
          </a:lstStyle>
          <a:p>
            <a:r>
              <a:rPr lang="en-US"/>
              <a:t>FINANCE AND OPERATIONS    </a:t>
            </a:r>
            <a:fld id="{BF99A7A3-8E20-DA41-A377-664D90E15AAA}" type="slidenum">
              <a:rPr lang="en-US" smtClean="0"/>
              <a:pPr/>
              <a:t>‹#›</a:t>
            </a:fld>
            <a:endParaRPr lang="en-US"/>
          </a:p>
        </p:txBody>
      </p:sp>
    </p:spTree>
    <p:extLst>
      <p:ext uri="{BB962C8B-B14F-4D97-AF65-F5344CB8AC3E}">
        <p14:creationId xmlns:p14="http://schemas.microsoft.com/office/powerpoint/2010/main" val="222596709"/>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74247-8A9A-0143-A91A-8BE93960DCE3}"/>
              </a:ext>
            </a:extLst>
          </p:cNvPr>
          <p:cNvSpPr>
            <a:spLocks noGrp="1"/>
          </p:cNvSpPr>
          <p:nvPr>
            <p:ph type="title"/>
          </p:nvPr>
        </p:nvSpPr>
        <p:spPr>
          <a:xfrm>
            <a:off x="838200" y="365125"/>
            <a:ext cx="10515600" cy="777875"/>
          </a:xfrm>
        </p:spPr>
        <p:txBody>
          <a:bodyPr/>
          <a:lstStyle>
            <a:lvl1pPr>
              <a:defRPr>
                <a:solidFill>
                  <a:srgbClr val="F56400"/>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027711E-38AF-F64A-B954-08E3DB7834C9}"/>
              </a:ext>
            </a:extLst>
          </p:cNvPr>
          <p:cNvSpPr>
            <a:spLocks noGrp="1"/>
          </p:cNvSpPr>
          <p:nvPr>
            <p:ph sz="half" idx="1"/>
          </p:nvPr>
        </p:nvSpPr>
        <p:spPr>
          <a:xfrm>
            <a:off x="838200" y="1285874"/>
            <a:ext cx="5181600" cy="5057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3CBC1B-4D7B-AD47-BBEC-E4C5CBB9CB4D}"/>
              </a:ext>
            </a:extLst>
          </p:cNvPr>
          <p:cNvSpPr>
            <a:spLocks noGrp="1"/>
          </p:cNvSpPr>
          <p:nvPr>
            <p:ph sz="half" idx="2"/>
          </p:nvPr>
        </p:nvSpPr>
        <p:spPr>
          <a:xfrm>
            <a:off x="6172200" y="1285875"/>
            <a:ext cx="5181600" cy="50577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5D5635E-00C5-2946-9618-78A4F932CAFA}"/>
              </a:ext>
            </a:extLst>
          </p:cNvPr>
          <p:cNvSpPr>
            <a:spLocks noGrp="1"/>
          </p:cNvSpPr>
          <p:nvPr>
            <p:ph type="sldNum" sz="quarter" idx="12"/>
          </p:nvPr>
        </p:nvSpPr>
        <p:spPr>
          <a:xfrm>
            <a:off x="9108440" y="6478270"/>
            <a:ext cx="2743200" cy="365125"/>
          </a:xfrm>
        </p:spPr>
        <p:txBody>
          <a:bodyPr/>
          <a:lstStyle>
            <a:lvl1pPr>
              <a:defRPr>
                <a:solidFill>
                  <a:schemeClr val="bg1"/>
                </a:solidFill>
              </a:defRPr>
            </a:lvl1pPr>
          </a:lstStyle>
          <a:p>
            <a:r>
              <a:rPr lang="en-US"/>
              <a:t>FINANCE AND OPERATIONS    </a:t>
            </a:r>
            <a:fld id="{BF99A7A3-8E20-DA41-A377-664D90E15AAA}" type="slidenum">
              <a:rPr lang="en-US" smtClean="0"/>
              <a:pPr/>
              <a:t>‹#›</a:t>
            </a:fld>
            <a:endParaRPr lang="en-US"/>
          </a:p>
        </p:txBody>
      </p:sp>
    </p:spTree>
    <p:extLst>
      <p:ext uri="{BB962C8B-B14F-4D97-AF65-F5344CB8AC3E}">
        <p14:creationId xmlns:p14="http://schemas.microsoft.com/office/powerpoint/2010/main" val="16656863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cSld name="Section 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DC31C-8035-7C47-BB0F-3682B4DA1CD9}"/>
              </a:ext>
            </a:extLst>
          </p:cNvPr>
          <p:cNvSpPr>
            <a:spLocks noGrp="1"/>
          </p:cNvSpPr>
          <p:nvPr>
            <p:ph type="title"/>
          </p:nvPr>
        </p:nvSpPr>
        <p:spPr>
          <a:xfrm>
            <a:off x="838200" y="365126"/>
            <a:ext cx="10515600" cy="763588"/>
          </a:xfrm>
        </p:spPr>
        <p:txBody>
          <a:bodyPr/>
          <a:lstStyle>
            <a:lvl1pPr>
              <a:defRPr>
                <a:solidFill>
                  <a:srgbClr val="F56400"/>
                </a:solidFill>
              </a:defRPr>
            </a:lvl1pPr>
          </a:lstStyle>
          <a:p>
            <a:r>
              <a:rPr lang="en-US"/>
              <a:t>Click to edit Master title style</a:t>
            </a:r>
          </a:p>
        </p:txBody>
      </p:sp>
      <p:sp>
        <p:nvSpPr>
          <p:cNvPr id="4" name="Slide Number Placeholder 5">
            <a:extLst>
              <a:ext uri="{FF2B5EF4-FFF2-40B4-BE49-F238E27FC236}">
                <a16:creationId xmlns:a16="http://schemas.microsoft.com/office/drawing/2014/main" id="{CDE18C61-FE8D-9B43-95D4-C279B435A045}"/>
              </a:ext>
            </a:extLst>
          </p:cNvPr>
          <p:cNvSpPr>
            <a:spLocks noGrp="1"/>
          </p:cNvSpPr>
          <p:nvPr>
            <p:ph type="sldNum" sz="quarter" idx="12"/>
          </p:nvPr>
        </p:nvSpPr>
        <p:spPr>
          <a:xfrm>
            <a:off x="9108440" y="6478270"/>
            <a:ext cx="2743200" cy="365125"/>
          </a:xfrm>
        </p:spPr>
        <p:txBody>
          <a:bodyPr/>
          <a:lstStyle>
            <a:lvl1pPr>
              <a:defRPr>
                <a:solidFill>
                  <a:schemeClr val="bg1"/>
                </a:solidFill>
              </a:defRPr>
            </a:lvl1pPr>
          </a:lstStyle>
          <a:p>
            <a:r>
              <a:rPr lang="en-US"/>
              <a:t>FINANCE AND OPERATIONS    </a:t>
            </a:r>
            <a:fld id="{BF99A7A3-8E20-DA41-A377-664D90E15AAA}" type="slidenum">
              <a:rPr lang="en-US" smtClean="0"/>
              <a:pPr/>
              <a:t>‹#›</a:t>
            </a:fld>
            <a:endParaRPr lang="en-US"/>
          </a:p>
        </p:txBody>
      </p:sp>
    </p:spTree>
    <p:extLst>
      <p:ext uri="{BB962C8B-B14F-4D97-AF65-F5344CB8AC3E}">
        <p14:creationId xmlns:p14="http://schemas.microsoft.com/office/powerpoint/2010/main" val="10970638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1_W@C_Section Slide Purple">
    <p:bg>
      <p:bgRef idx="1001">
        <a:schemeClr val="bg2"/>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9957658-BEFF-124B-8AF8-3411132D7D4D}"/>
              </a:ext>
            </a:extLst>
          </p:cNvPr>
          <p:cNvSpPr>
            <a:spLocks noGrp="1"/>
          </p:cNvSpPr>
          <p:nvPr>
            <p:ph type="ctrTitle" hasCustomPrompt="1"/>
          </p:nvPr>
        </p:nvSpPr>
        <p:spPr>
          <a:xfrm>
            <a:off x="640080" y="2807048"/>
            <a:ext cx="10027920" cy="1343024"/>
          </a:xfrm>
        </p:spPr>
        <p:txBody>
          <a:bodyPr anchor="b">
            <a:normAutofit/>
          </a:bodyPr>
          <a:lstStyle>
            <a:lvl1pPr algn="l">
              <a:defRPr sz="4800">
                <a:solidFill>
                  <a:schemeClr val="tx1"/>
                </a:solidFill>
              </a:defRPr>
            </a:lvl1pPr>
          </a:lstStyle>
          <a:p>
            <a:r>
              <a:rPr lang="en-US"/>
              <a:t>Click To Edit Slide Title</a:t>
            </a:r>
          </a:p>
        </p:txBody>
      </p:sp>
      <p:sp>
        <p:nvSpPr>
          <p:cNvPr id="12" name="Subtitle 2">
            <a:extLst>
              <a:ext uri="{FF2B5EF4-FFF2-40B4-BE49-F238E27FC236}">
                <a16:creationId xmlns:a16="http://schemas.microsoft.com/office/drawing/2014/main" id="{21ED509F-90B6-E74C-9F8B-F5C9F61452B4}"/>
              </a:ext>
            </a:extLst>
          </p:cNvPr>
          <p:cNvSpPr>
            <a:spLocks noGrp="1"/>
          </p:cNvSpPr>
          <p:nvPr>
            <p:ph type="subTitle" idx="1" hasCustomPrompt="1"/>
          </p:nvPr>
        </p:nvSpPr>
        <p:spPr>
          <a:xfrm>
            <a:off x="640080" y="4545153"/>
            <a:ext cx="6509524" cy="1655762"/>
          </a:xfrm>
        </p:spPr>
        <p:txBody>
          <a:bodyPr>
            <a:normAutofit/>
          </a:bodyPr>
          <a:lstStyle>
            <a:lvl1pPr marL="0" indent="0" algn="l">
              <a:buNone/>
              <a:defRPr sz="2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 text</a:t>
            </a:r>
          </a:p>
        </p:txBody>
      </p:sp>
      <p:sp>
        <p:nvSpPr>
          <p:cNvPr id="13" name="object 13">
            <a:extLst>
              <a:ext uri="{FF2B5EF4-FFF2-40B4-BE49-F238E27FC236}">
                <a16:creationId xmlns:a16="http://schemas.microsoft.com/office/drawing/2014/main" id="{AB024F6F-A058-8E4A-8056-2F9B86C9C6A8}"/>
              </a:ext>
            </a:extLst>
          </p:cNvPr>
          <p:cNvSpPr/>
          <p:nvPr/>
        </p:nvSpPr>
        <p:spPr>
          <a:xfrm>
            <a:off x="0" y="4326836"/>
            <a:ext cx="10668000" cy="328613"/>
          </a:xfrm>
          <a:custGeom>
            <a:avLst/>
            <a:gdLst/>
            <a:ahLst/>
            <a:cxnLst/>
            <a:rect l="l" t="t" r="r" b="b"/>
            <a:pathLst>
              <a:path w="1305559">
                <a:moveTo>
                  <a:pt x="0" y="0"/>
                </a:moveTo>
                <a:lnTo>
                  <a:pt x="1304988" y="0"/>
                </a:lnTo>
              </a:path>
            </a:pathLst>
          </a:custGeom>
          <a:ln w="51498">
            <a:solidFill>
              <a:schemeClr val="accent1"/>
            </a:solidFill>
          </a:ln>
        </p:spPr>
        <p:txBody>
          <a:bodyPr lIns="0" tIns="0" rIns="0" bIns="0"/>
          <a:lstStyle/>
          <a:p>
            <a:pPr defTabSz="571460">
              <a:defRPr/>
            </a:pPr>
            <a:endParaRPr sz="1125">
              <a:solidFill>
                <a:prstClr val="black"/>
              </a:solidFill>
              <a:latin typeface="Calibri"/>
            </a:endParaRPr>
          </a:p>
        </p:txBody>
      </p:sp>
      <p:pic>
        <p:nvPicPr>
          <p:cNvPr id="7" name="Picture 6" descr="A black and white logo&#10;&#10;Description automatically generated">
            <a:extLst>
              <a:ext uri="{FF2B5EF4-FFF2-40B4-BE49-F238E27FC236}">
                <a16:creationId xmlns:a16="http://schemas.microsoft.com/office/drawing/2014/main" id="{1DC3C738-BEAD-C4A5-EDE5-C0E175BB0D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22977" y="5907551"/>
            <a:ext cx="3088340" cy="953710"/>
          </a:xfrm>
          <a:prstGeom prst="rect">
            <a:avLst/>
          </a:prstGeom>
        </p:spPr>
      </p:pic>
    </p:spTree>
    <p:extLst>
      <p:ext uri="{BB962C8B-B14F-4D97-AF65-F5344CB8AC3E}">
        <p14:creationId xmlns:p14="http://schemas.microsoft.com/office/powerpoint/2010/main" val="1314124205"/>
      </p:ext>
    </p:extLst>
  </p:cSld>
  <p:clrMapOvr>
    <a:overrideClrMapping bg1="dk1" tx1="lt1" bg2="dk2" tx2="lt2" accent1="accent1" accent2="accent2" accent3="accent3" accent4="accent4" accent5="accent5" accent6="accent6" hlink="hlink" folHlink="folHlink"/>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W. Straplin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DC31C-8035-7C47-BB0F-3682B4DA1CD9}"/>
              </a:ext>
            </a:extLst>
          </p:cNvPr>
          <p:cNvSpPr>
            <a:spLocks noGrp="1"/>
          </p:cNvSpPr>
          <p:nvPr>
            <p:ph type="title"/>
          </p:nvPr>
        </p:nvSpPr>
        <p:spPr>
          <a:xfrm>
            <a:off x="838200" y="365126"/>
            <a:ext cx="10515600" cy="763588"/>
          </a:xfrm>
        </p:spPr>
        <p:txBody>
          <a:bodyPr>
            <a:normAutofit/>
          </a:bodyPr>
          <a:lstStyle>
            <a:lvl1pPr>
              <a:defRPr sz="3200">
                <a:solidFill>
                  <a:srgbClr val="F56400"/>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3ACA935A-4DF3-F57A-B642-A0A9D3D71360}"/>
              </a:ext>
            </a:extLst>
          </p:cNvPr>
          <p:cNvSpPr>
            <a:spLocks noGrp="1"/>
          </p:cNvSpPr>
          <p:nvPr>
            <p:ph type="sldNum" sz="quarter" idx="12"/>
          </p:nvPr>
        </p:nvSpPr>
        <p:spPr>
          <a:xfrm>
            <a:off x="9108440" y="6478270"/>
            <a:ext cx="2743200" cy="365125"/>
          </a:xfrm>
        </p:spPr>
        <p:txBody>
          <a:bodyPr anchor="ctr">
            <a:normAutofit/>
          </a:bodyPr>
          <a:lstStyle>
            <a:lvl1pPr algn="r">
              <a:defRPr sz="1200">
                <a:solidFill>
                  <a:schemeClr val="bg1"/>
                </a:solidFill>
              </a:defRPr>
            </a:lvl1pPr>
          </a:lstStyle>
          <a:p>
            <a:pPr>
              <a:spcAft>
                <a:spcPts val="600"/>
              </a:spcAft>
            </a:pPr>
            <a:r>
              <a:rPr lang="en-US"/>
              <a:t>WORKDAY@CLEMSON   </a:t>
            </a:r>
            <a:fld id="{BF99A7A3-8E20-DA41-A377-664D90E15AAA}" type="slidenum">
              <a:rPr lang="en-US" smtClean="0"/>
              <a:pPr>
                <a:spcAft>
                  <a:spcPts val="600"/>
                </a:spcAft>
              </a:pPr>
              <a:t>‹#›</a:t>
            </a:fld>
            <a:endParaRPr lang="en-US"/>
          </a:p>
        </p:txBody>
      </p:sp>
      <p:sp>
        <p:nvSpPr>
          <p:cNvPr id="5" name="Text Placeholder 4">
            <a:extLst>
              <a:ext uri="{FF2B5EF4-FFF2-40B4-BE49-F238E27FC236}">
                <a16:creationId xmlns:a16="http://schemas.microsoft.com/office/drawing/2014/main" id="{C959818B-5A89-118C-5ED5-E0B3421D4C55}"/>
              </a:ext>
            </a:extLst>
          </p:cNvPr>
          <p:cNvSpPr>
            <a:spLocks noGrp="1"/>
          </p:cNvSpPr>
          <p:nvPr>
            <p:ph type="body" sz="quarter" idx="13"/>
          </p:nvPr>
        </p:nvSpPr>
        <p:spPr>
          <a:xfrm>
            <a:off x="838200" y="1128714"/>
            <a:ext cx="10515600" cy="653802"/>
          </a:xfrm>
        </p:spPr>
        <p:txBody>
          <a:bodyPr>
            <a:normAutofit/>
          </a:bodyPr>
          <a:lstStyle>
            <a:lvl1pPr marL="0" indent="0">
              <a:buNone/>
              <a:defRPr sz="1600">
                <a:latin typeface="+mn-lt"/>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2750455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FC364-AAE5-CA96-0AE0-6C33F915C019}"/>
              </a:ext>
            </a:extLst>
          </p:cNvPr>
          <p:cNvSpPr>
            <a:spLocks noGrp="1"/>
          </p:cNvSpPr>
          <p:nvPr>
            <p:ph type="title"/>
          </p:nvPr>
        </p:nvSpPr>
        <p:spPr/>
        <p:txBody>
          <a:bodyPr/>
          <a:lstStyle>
            <a:lvl1pPr algn="ctr">
              <a:defRPr/>
            </a:lvl1pPr>
          </a:lstStyle>
          <a:p>
            <a:r>
              <a:rPr lang="en-US" dirty="0"/>
              <a:t>Click to edit Master title style</a:t>
            </a:r>
          </a:p>
        </p:txBody>
      </p:sp>
      <p:sp>
        <p:nvSpPr>
          <p:cNvPr id="3" name="Content Placeholder 2">
            <a:extLst>
              <a:ext uri="{FF2B5EF4-FFF2-40B4-BE49-F238E27FC236}">
                <a16:creationId xmlns:a16="http://schemas.microsoft.com/office/drawing/2014/main" id="{B3E490ED-8BBE-9EB5-AA5E-5DBD3F8E253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012922-828A-F0A9-360C-F8BF4E56E7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616773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3E39F-D944-A8C8-6EFF-5F60652F3097}"/>
              </a:ext>
            </a:extLst>
          </p:cNvPr>
          <p:cNvSpPr>
            <a:spLocks noGrp="1"/>
          </p:cNvSpPr>
          <p:nvPr>
            <p:ph type="title"/>
          </p:nvPr>
        </p:nvSpPr>
        <p:spPr>
          <a:xfrm>
            <a:off x="839788" y="365125"/>
            <a:ext cx="10515600" cy="1325563"/>
          </a:xfrm>
        </p:spPr>
        <p:txBody>
          <a:bodyPr/>
          <a:lstStyle>
            <a:lvl1pPr algn="ctr">
              <a:defRPr/>
            </a:lvl1pPr>
          </a:lstStyle>
          <a:p>
            <a:r>
              <a:rPr lang="en-US" dirty="0"/>
              <a:t>Click to edit Master title style</a:t>
            </a:r>
          </a:p>
        </p:txBody>
      </p:sp>
      <p:sp>
        <p:nvSpPr>
          <p:cNvPr id="3" name="Text Placeholder 2">
            <a:extLst>
              <a:ext uri="{FF2B5EF4-FFF2-40B4-BE49-F238E27FC236}">
                <a16:creationId xmlns:a16="http://schemas.microsoft.com/office/drawing/2014/main" id="{E742BFF4-451A-6317-5A54-23699752AF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D05E9A4-C3E5-5597-8D02-8A322ABB39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EABB16E-B810-16EB-88DA-C1152CBEBE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C9555B-F207-7400-5F2D-5B277099314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217270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CB405-8040-D9DF-1A16-F6D749FE113F}"/>
              </a:ext>
            </a:extLst>
          </p:cNvPr>
          <p:cNvSpPr>
            <a:spLocks noGrp="1"/>
          </p:cNvSpPr>
          <p:nvPr>
            <p:ph type="title"/>
          </p:nvPr>
        </p:nvSpPr>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260592329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80703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24FE0-AE1F-60DD-3E30-972833E6288E}"/>
              </a:ext>
            </a:extLst>
          </p:cNvPr>
          <p:cNvSpPr>
            <a:spLocks noGrp="1"/>
          </p:cNvSpPr>
          <p:nvPr>
            <p:ph type="title"/>
          </p:nvPr>
        </p:nvSpPr>
        <p:spPr>
          <a:xfrm>
            <a:off x="839788" y="987425"/>
            <a:ext cx="3932237" cy="1825142"/>
          </a:xfrm>
        </p:spPr>
        <p:txBody>
          <a:bodyPr anchor="t">
            <a:noAutofit/>
          </a:bodyPr>
          <a:lstStyle>
            <a:lvl1pPr>
              <a:defRPr sz="4400"/>
            </a:lvl1pPr>
          </a:lstStyle>
          <a:p>
            <a:r>
              <a:rPr lang="en-US" dirty="0"/>
              <a:t>Click to edit Master title style</a:t>
            </a:r>
          </a:p>
        </p:txBody>
      </p:sp>
      <p:sp>
        <p:nvSpPr>
          <p:cNvPr id="4" name="Text Placeholder 3">
            <a:extLst>
              <a:ext uri="{FF2B5EF4-FFF2-40B4-BE49-F238E27FC236}">
                <a16:creationId xmlns:a16="http://schemas.microsoft.com/office/drawing/2014/main" id="{07E611F3-A5F5-626C-E3ED-E35E4EEE329B}"/>
              </a:ext>
            </a:extLst>
          </p:cNvPr>
          <p:cNvSpPr>
            <a:spLocks noGrp="1"/>
          </p:cNvSpPr>
          <p:nvPr>
            <p:ph type="body" sz="half" idx="2"/>
          </p:nvPr>
        </p:nvSpPr>
        <p:spPr>
          <a:xfrm>
            <a:off x="839788" y="2958867"/>
            <a:ext cx="3932237" cy="3058008"/>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pic>
        <p:nvPicPr>
          <p:cNvPr id="8" name="Picture 2" descr="Placeholder Images – Browse 63,238 Stock Photos, Vectors, and Video | Adobe  Stock">
            <a:extLst>
              <a:ext uri="{FF2B5EF4-FFF2-40B4-BE49-F238E27FC236}">
                <a16:creationId xmlns:a16="http://schemas.microsoft.com/office/drawing/2014/main" id="{A851F673-AEA2-5DAB-C798-B3D43ED976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319418" y="1480089"/>
            <a:ext cx="5032794" cy="3444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25341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1B0EC-DED9-40C7-642C-0EA7F85BE8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1A46A4-CC34-9CBA-6433-DD860EB462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090E99-1408-3FEB-B362-B673D74495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EA2E10-AD64-9A8C-7642-160BE1E32A64}"/>
              </a:ext>
            </a:extLst>
          </p:cNvPr>
          <p:cNvSpPr>
            <a:spLocks noGrp="1"/>
          </p:cNvSpPr>
          <p:nvPr>
            <p:ph type="dt" sz="half" idx="10"/>
          </p:nvPr>
        </p:nvSpPr>
        <p:spPr/>
        <p:txBody>
          <a:bodyPr/>
          <a:lstStyle/>
          <a:p>
            <a:r>
              <a:rPr lang="en-US" dirty="0"/>
              <a:t>HR.UFL.EDU   |   903 W University Ave. Gainesville, FL 32601-5117   |  (352) 392-2477</a:t>
            </a:r>
          </a:p>
        </p:txBody>
      </p:sp>
    </p:spTree>
    <p:extLst>
      <p:ext uri="{BB962C8B-B14F-4D97-AF65-F5344CB8AC3E}">
        <p14:creationId xmlns:p14="http://schemas.microsoft.com/office/powerpoint/2010/main" val="61615749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5.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image" Target="../media/image5.jpeg"/><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39FAA9-F34D-164E-1E1C-07E2FBDCAE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FC51FA3B-8B9A-31CD-2C5F-3C4F749644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F0C59A5-6080-DF18-5F5D-7648A5276015}"/>
              </a:ext>
            </a:extLst>
          </p:cNvPr>
          <p:cNvSpPr>
            <a:spLocks noGrp="1"/>
          </p:cNvSpPr>
          <p:nvPr>
            <p:ph type="dt" sz="half" idx="2"/>
          </p:nvPr>
        </p:nvSpPr>
        <p:spPr>
          <a:xfrm>
            <a:off x="838199" y="6356350"/>
            <a:ext cx="10515599" cy="365125"/>
          </a:xfrm>
          <a:prstGeom prst="rect">
            <a:avLst/>
          </a:prstGeom>
        </p:spPr>
        <p:txBody>
          <a:bodyPr vert="horz" lIns="91440" tIns="45720" rIns="91440" bIns="45720" rtlCol="0" anchor="ctr"/>
          <a:lstStyle>
            <a:lvl1pPr algn="ctr">
              <a:defRPr sz="1200">
                <a:solidFill>
                  <a:schemeClr val="accent3"/>
                </a:solidFill>
                <a:latin typeface="Gentona Book" pitchFamily="2" charset="77"/>
              </a:defRPr>
            </a:lvl1pPr>
          </a:lstStyle>
          <a:p>
            <a:r>
              <a:rPr lang="en-US" dirty="0"/>
              <a:t>HR.UFL.EDU   |   903 W University Ave. Gainesville, FL 32601-5117   |  (352) 392-2477</a:t>
            </a:r>
          </a:p>
        </p:txBody>
      </p:sp>
    </p:spTree>
    <p:extLst>
      <p:ext uri="{BB962C8B-B14F-4D97-AF65-F5344CB8AC3E}">
        <p14:creationId xmlns:p14="http://schemas.microsoft.com/office/powerpoint/2010/main" val="4278511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b="1" kern="1200">
          <a:solidFill>
            <a:schemeClr val="tx1"/>
          </a:solidFill>
          <a:latin typeface="Gentona Book"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4D4D4D"/>
          </a:solidFill>
          <a:latin typeface="Gentona Book"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4D4D4D"/>
          </a:solidFill>
          <a:latin typeface="Gentona Book"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D4D4D"/>
          </a:solidFill>
          <a:latin typeface="Gentona Book"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D4D4D"/>
          </a:solidFill>
          <a:latin typeface="Gentona Book"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D4D4D"/>
          </a:solidFill>
          <a:latin typeface="Gentona Boo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39FAA9-F34D-164E-1E1C-07E2FBDCAEA8}"/>
              </a:ext>
            </a:extLst>
          </p:cNvPr>
          <p:cNvSpPr>
            <a:spLocks noGrp="1"/>
          </p:cNvSpPr>
          <p:nvPr>
            <p:ph type="title"/>
          </p:nvPr>
        </p:nvSpPr>
        <p:spPr>
          <a:xfrm>
            <a:off x="609600" y="545979"/>
            <a:ext cx="10972800" cy="450038"/>
          </a:xfrm>
          <a:prstGeom prst="rect">
            <a:avLst/>
          </a:prstGeom>
        </p:spPr>
        <p:txBody>
          <a:bodyPr vert="horz" lIns="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FC51FA3B-8B9A-31CD-2C5F-3C4F749644E1}"/>
              </a:ext>
            </a:extLst>
          </p:cNvPr>
          <p:cNvSpPr>
            <a:spLocks noGrp="1"/>
          </p:cNvSpPr>
          <p:nvPr>
            <p:ph type="body" idx="1"/>
          </p:nvPr>
        </p:nvSpPr>
        <p:spPr>
          <a:xfrm>
            <a:off x="609599" y="1828800"/>
            <a:ext cx="10972801" cy="434340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9836745"/>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4" r:id="rId8"/>
    <p:sldLayoutId id="2147483705" r:id="rId9"/>
    <p:sldLayoutId id="2147483706" r:id="rId10"/>
  </p:sldLayoutIdLst>
  <p:txStyles>
    <p:titleStyle>
      <a:lvl1pPr algn="l" defTabSz="914400" rtl="0" eaLnBrk="1" latinLnBrk="0" hangingPunct="1">
        <a:lnSpc>
          <a:spcPct val="90000"/>
        </a:lnSpc>
        <a:spcBef>
          <a:spcPct val="0"/>
        </a:spcBef>
        <a:buNone/>
        <a:defRPr sz="3200" b="1" kern="1200">
          <a:solidFill>
            <a:schemeClr val="tx1"/>
          </a:solidFill>
          <a:latin typeface="Source Serif 4 SemiBold" panose="02040603050405020204" pitchFamily="18" charset="0"/>
          <a:ea typeface="Source Serif 4 SemiBold" panose="02040603050405020204" pitchFamily="18"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200" kern="1200">
          <a:solidFill>
            <a:srgbClr val="4D4D4D"/>
          </a:solidFill>
          <a:latin typeface="IBM Plex Sans" panose="020B050305020300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100" kern="1200">
          <a:solidFill>
            <a:srgbClr val="4D4D4D"/>
          </a:solidFill>
          <a:latin typeface="IBM Plex Sans" panose="020B050305020300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050" kern="1200">
          <a:solidFill>
            <a:srgbClr val="4D4D4D"/>
          </a:solidFill>
          <a:latin typeface="IBM Plex Sans" panose="020B050305020300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rgbClr val="4D4D4D"/>
          </a:solidFill>
          <a:latin typeface="IBM Plex Sans" panose="020B050305020300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rgbClr val="4D4D4D"/>
          </a:solidFill>
          <a:latin typeface="IBM Plex Sans" panose="020B050305020300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96">
          <p15:clr>
            <a:srgbClr val="F26B43"/>
          </p15:clr>
        </p15:guide>
        <p15:guide id="2" pos="384">
          <p15:clr>
            <a:srgbClr val="F26B43"/>
          </p15:clr>
        </p15:guide>
        <p15:guide id="3" pos="7296">
          <p15:clr>
            <a:srgbClr val="F26B43"/>
          </p15:clr>
        </p15:guide>
        <p15:guide id="4" orient="horz" pos="336">
          <p15:clr>
            <a:srgbClr val="F26B43"/>
          </p15:clr>
        </p15:guide>
        <p15:guide id="5" orient="horz" pos="1152">
          <p15:clr>
            <a:srgbClr val="F26B43"/>
          </p15:clr>
        </p15:guide>
        <p15:guide id="6" orient="horz" pos="388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39FAA9-F34D-164E-1E1C-07E2FBDCAEA8}"/>
              </a:ext>
            </a:extLst>
          </p:cNvPr>
          <p:cNvSpPr>
            <a:spLocks noGrp="1"/>
          </p:cNvSpPr>
          <p:nvPr>
            <p:ph type="title"/>
          </p:nvPr>
        </p:nvSpPr>
        <p:spPr>
          <a:xfrm>
            <a:off x="609600" y="545979"/>
            <a:ext cx="10972800" cy="450038"/>
          </a:xfrm>
          <a:prstGeom prst="rect">
            <a:avLst/>
          </a:prstGeom>
        </p:spPr>
        <p:txBody>
          <a:bodyPr vert="horz" lIns="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FC51FA3B-8B9A-31CD-2C5F-3C4F749644E1}"/>
              </a:ext>
            </a:extLst>
          </p:cNvPr>
          <p:cNvSpPr>
            <a:spLocks noGrp="1"/>
          </p:cNvSpPr>
          <p:nvPr>
            <p:ph type="body" idx="1"/>
          </p:nvPr>
        </p:nvSpPr>
        <p:spPr>
          <a:xfrm>
            <a:off x="609599" y="1828800"/>
            <a:ext cx="10972801" cy="434340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6358730"/>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Lst>
  <p:hf hdr="0" ftr="0"/>
  <p:txStyles>
    <p:titleStyle>
      <a:lvl1pPr algn="l" defTabSz="914400" rtl="0" eaLnBrk="1" latinLnBrk="0" hangingPunct="1">
        <a:lnSpc>
          <a:spcPct val="90000"/>
        </a:lnSpc>
        <a:spcBef>
          <a:spcPct val="0"/>
        </a:spcBef>
        <a:buNone/>
        <a:defRPr sz="3200" b="1" kern="1200">
          <a:solidFill>
            <a:schemeClr val="tx2"/>
          </a:solidFill>
          <a:latin typeface="Source Serif 4 SemiBold" panose="02040603050405020204" pitchFamily="18" charset="0"/>
          <a:ea typeface="Source Serif 4 SemiBold" panose="02040603050405020204" pitchFamily="18"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IBM Plex Sans" panose="020B050305020300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IBM Plex Sans" panose="020B050305020300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050" kern="1200">
          <a:solidFill>
            <a:schemeClr val="tx1"/>
          </a:solidFill>
          <a:latin typeface="IBM Plex Sans" panose="020B050305020300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IBM Plex Sans" panose="020B050305020300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IBM Plex Sans" panose="020B050305020300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96">
          <p15:clr>
            <a:srgbClr val="F26B43"/>
          </p15:clr>
        </p15:guide>
        <p15:guide id="2" pos="384">
          <p15:clr>
            <a:srgbClr val="F26B43"/>
          </p15:clr>
        </p15:guide>
        <p15:guide id="3" pos="7296">
          <p15:clr>
            <a:srgbClr val="F26B43"/>
          </p15:clr>
        </p15:guide>
        <p15:guide id="4" orient="horz" pos="336">
          <p15:clr>
            <a:srgbClr val="F26B43"/>
          </p15:clr>
        </p15:guide>
        <p15:guide id="5" orient="horz" pos="1152">
          <p15:clr>
            <a:srgbClr val="F26B43"/>
          </p15:clr>
        </p15:guide>
        <p15:guide id="6"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mailto:salaryincrease@ufl.edu"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hyperlink" Target="https://cfo.ufl.edu/about-the-division/administrative-units/finance-accounting/payroll-services/payroll-schedule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D7F4DA1-8255-79A0-B2E2-9762777642DC}"/>
              </a:ext>
            </a:extLst>
          </p:cNvPr>
          <p:cNvSpPr>
            <a:spLocks noGrp="1"/>
          </p:cNvSpPr>
          <p:nvPr>
            <p:ph type="ctrTitle"/>
          </p:nvPr>
        </p:nvSpPr>
        <p:spPr>
          <a:xfrm>
            <a:off x="477981" y="1122363"/>
            <a:ext cx="5904712" cy="3204134"/>
          </a:xfrm>
        </p:spPr>
        <p:txBody>
          <a:bodyPr anchor="b">
            <a:normAutofit/>
          </a:bodyPr>
          <a:lstStyle/>
          <a:p>
            <a:r>
              <a:rPr lang="en-US" sz="7200" dirty="0">
                <a:latin typeface="IBM Plex Sans" panose="020B0503050203000203" pitchFamily="34" charset="0"/>
              </a:rPr>
              <a:t>UFHR Forum</a:t>
            </a:r>
          </a:p>
        </p:txBody>
      </p:sp>
      <p:sp>
        <p:nvSpPr>
          <p:cNvPr id="3" name="Subtitle 2">
            <a:extLst>
              <a:ext uri="{FF2B5EF4-FFF2-40B4-BE49-F238E27FC236}">
                <a16:creationId xmlns:a16="http://schemas.microsoft.com/office/drawing/2014/main" id="{832B6F11-5E3C-4CED-C8D4-1F83797EB222}"/>
              </a:ext>
            </a:extLst>
          </p:cNvPr>
          <p:cNvSpPr>
            <a:spLocks noGrp="1"/>
          </p:cNvSpPr>
          <p:nvPr>
            <p:ph type="subTitle" idx="1"/>
          </p:nvPr>
        </p:nvSpPr>
        <p:spPr>
          <a:xfrm>
            <a:off x="477980" y="4872923"/>
            <a:ext cx="4023359" cy="726192"/>
          </a:xfrm>
        </p:spPr>
        <p:txBody>
          <a:bodyPr>
            <a:normAutofit/>
          </a:bodyPr>
          <a:lstStyle/>
          <a:p>
            <a:r>
              <a:rPr lang="en-US" sz="3200" dirty="0">
                <a:solidFill>
                  <a:schemeClr val="accent2"/>
                </a:solidFill>
                <a:latin typeface="IBM Plex Sans" panose="020B0503050203000203" pitchFamily="34" charset="0"/>
              </a:rPr>
              <a:t>September 2, 2026</a:t>
            </a:r>
          </a:p>
        </p:txBody>
      </p:sp>
      <p:sp>
        <p:nvSpPr>
          <p:cNvPr id="15" name="Rectangle 1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AE230394-C32C-D8AD-05A9-972B2AB5B321}"/>
              </a:ext>
            </a:extLst>
          </p:cNvPr>
          <p:cNvSpPr>
            <a:spLocks noGrp="1"/>
          </p:cNvSpPr>
          <p:nvPr>
            <p:ph type="dt" sz="half" idx="4294967295"/>
          </p:nvPr>
        </p:nvSpPr>
        <p:spPr>
          <a:xfrm>
            <a:off x="477980" y="5735637"/>
            <a:ext cx="4943780" cy="985838"/>
          </a:xfrm>
        </p:spPr>
        <p:txBody>
          <a:bodyPr>
            <a:normAutofit/>
          </a:bodyPr>
          <a:lstStyle/>
          <a:p>
            <a:pPr algn="l">
              <a:lnSpc>
                <a:spcPct val="90000"/>
              </a:lnSpc>
              <a:spcAft>
                <a:spcPts val="600"/>
              </a:spcAft>
            </a:pPr>
            <a:r>
              <a:rPr lang="en-US" sz="1600" dirty="0">
                <a:solidFill>
                  <a:schemeClr val="tx1"/>
                </a:solidFill>
                <a:latin typeface="IBM Plex Sans" panose="020B0503050203000203" pitchFamily="34" charset="0"/>
              </a:rPr>
              <a:t>903 W University Ave. Gainesville, FL 32601-5117 </a:t>
            </a:r>
            <a:br>
              <a:rPr lang="en-US" sz="1600" dirty="0">
                <a:solidFill>
                  <a:schemeClr val="tx1"/>
                </a:solidFill>
                <a:latin typeface="IBM Plex Sans" panose="020B0503050203000203" pitchFamily="34" charset="0"/>
              </a:rPr>
            </a:br>
            <a:r>
              <a:rPr lang="en-US" sz="1600" dirty="0">
                <a:solidFill>
                  <a:schemeClr val="tx1"/>
                </a:solidFill>
                <a:latin typeface="IBM Plex Sans" panose="020B0503050203000203" pitchFamily="34" charset="0"/>
              </a:rPr>
              <a:t>HR.UFL.EDU   |  (352) 392-2477</a:t>
            </a:r>
          </a:p>
        </p:txBody>
      </p:sp>
      <p:pic>
        <p:nvPicPr>
          <p:cNvPr id="5" name="Picture 4">
            <a:extLst>
              <a:ext uri="{FF2B5EF4-FFF2-40B4-BE49-F238E27FC236}">
                <a16:creationId xmlns:a16="http://schemas.microsoft.com/office/drawing/2014/main" id="{93D4A966-87B9-602B-DF27-1FB3559ECD0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680690" y="6137464"/>
            <a:ext cx="3175000" cy="368300"/>
          </a:xfrm>
          <a:prstGeom prst="rect">
            <a:avLst/>
          </a:prstGeom>
        </p:spPr>
      </p:pic>
    </p:spTree>
    <p:extLst>
      <p:ext uri="{BB962C8B-B14F-4D97-AF65-F5344CB8AC3E}">
        <p14:creationId xmlns:p14="http://schemas.microsoft.com/office/powerpoint/2010/main" val="22206336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916939" y="381611"/>
            <a:ext cx="10358122" cy="696595"/>
          </a:xfrm>
          <a:prstGeom prst="rect">
            <a:avLst/>
          </a:prstGeom>
        </p:spPr>
        <p:txBody>
          <a:bodyPr vert="horz" wrap="square" lIns="0" tIns="12700" rIns="0" bIns="0" rtlCol="0">
            <a:spAutoFit/>
          </a:bodyPr>
          <a:lstStyle/>
          <a:p>
            <a:pPr marL="12700">
              <a:lnSpc>
                <a:spcPct val="100000"/>
              </a:lnSpc>
              <a:spcBef>
                <a:spcPts val="100"/>
              </a:spcBef>
            </a:pPr>
            <a:r>
              <a:rPr sz="4400" spc="360" dirty="0">
                <a:solidFill>
                  <a:srgbClr val="00346A"/>
                </a:solidFill>
                <a:latin typeface="IBM Plex Sans" panose="020B0503050203000203" pitchFamily="34" charset="0"/>
              </a:rPr>
              <a:t>Pay</a:t>
            </a:r>
            <a:r>
              <a:rPr sz="4400" spc="200" dirty="0">
                <a:solidFill>
                  <a:srgbClr val="00346A"/>
                </a:solidFill>
                <a:latin typeface="IBM Plex Sans" panose="020B0503050203000203" pitchFamily="34" charset="0"/>
              </a:rPr>
              <a:t> </a:t>
            </a:r>
            <a:r>
              <a:rPr sz="4400" spc="295" dirty="0">
                <a:solidFill>
                  <a:srgbClr val="00346A"/>
                </a:solidFill>
                <a:latin typeface="IBM Plex Sans" panose="020B0503050203000203" pitchFamily="34" charset="0"/>
              </a:rPr>
              <a:t>Program</a:t>
            </a:r>
            <a:r>
              <a:rPr lang="en-US" spc="295" dirty="0">
                <a:solidFill>
                  <a:srgbClr val="00346A"/>
                </a:solidFill>
                <a:latin typeface="IBM Plex Sans" panose="020B0503050203000203" pitchFamily="34" charset="0"/>
              </a:rPr>
              <a:t> – G</a:t>
            </a:r>
            <a:r>
              <a:rPr lang="en-US" sz="4400" spc="295" dirty="0">
                <a:solidFill>
                  <a:srgbClr val="00346A"/>
                </a:solidFill>
                <a:latin typeface="IBM Plex Sans" panose="020B0503050203000203" pitchFamily="34" charset="0"/>
              </a:rPr>
              <a:t>uidance</a:t>
            </a:r>
            <a:endParaRPr sz="4400" dirty="0">
              <a:latin typeface="IBM Plex Sans" panose="020B0503050203000203" pitchFamily="34" charset="0"/>
            </a:endParaRPr>
          </a:p>
        </p:txBody>
      </p:sp>
      <p:sp>
        <p:nvSpPr>
          <p:cNvPr id="3" name="object 3"/>
          <p:cNvSpPr txBox="1"/>
          <p:nvPr/>
        </p:nvSpPr>
        <p:spPr>
          <a:xfrm>
            <a:off x="916939" y="1078206"/>
            <a:ext cx="10233025" cy="5575629"/>
          </a:xfrm>
          <a:prstGeom prst="rect">
            <a:avLst/>
          </a:prstGeom>
        </p:spPr>
        <p:txBody>
          <a:bodyPr vert="horz" wrap="square" lIns="0" tIns="104140" rIns="0" bIns="0" rtlCol="0">
            <a:spAutoFit/>
          </a:bodyPr>
          <a:lstStyle/>
          <a:p>
            <a:pPr marL="12700">
              <a:lnSpc>
                <a:spcPct val="100000"/>
              </a:lnSpc>
              <a:spcBef>
                <a:spcPts val="820"/>
              </a:spcBef>
            </a:pPr>
            <a:r>
              <a:rPr sz="2400" b="1" spc="170" dirty="0">
                <a:solidFill>
                  <a:srgbClr val="4D4D4D"/>
                </a:solidFill>
                <a:latin typeface="IBM Plex Sans" panose="020B0503050203000203" pitchFamily="34" charset="0"/>
                <a:cs typeface="Calibri"/>
              </a:rPr>
              <a:t>Recommendations</a:t>
            </a:r>
            <a:r>
              <a:rPr sz="2400" b="1" spc="65" dirty="0">
                <a:solidFill>
                  <a:srgbClr val="4D4D4D"/>
                </a:solidFill>
                <a:latin typeface="IBM Plex Sans" panose="020B0503050203000203" pitchFamily="34" charset="0"/>
                <a:cs typeface="Calibri"/>
              </a:rPr>
              <a:t> </a:t>
            </a:r>
            <a:r>
              <a:rPr sz="2400" b="1" spc="75" dirty="0">
                <a:solidFill>
                  <a:srgbClr val="4D4D4D"/>
                </a:solidFill>
                <a:latin typeface="IBM Plex Sans" panose="020B0503050203000203" pitchFamily="34" charset="0"/>
                <a:cs typeface="Calibri"/>
              </a:rPr>
              <a:t>for</a:t>
            </a:r>
            <a:r>
              <a:rPr sz="2400" b="1" spc="120" dirty="0">
                <a:solidFill>
                  <a:srgbClr val="4D4D4D"/>
                </a:solidFill>
                <a:latin typeface="IBM Plex Sans" panose="020B0503050203000203" pitchFamily="34" charset="0"/>
                <a:cs typeface="Calibri"/>
              </a:rPr>
              <a:t> </a:t>
            </a:r>
            <a:r>
              <a:rPr sz="2400" b="1" spc="140" dirty="0">
                <a:solidFill>
                  <a:srgbClr val="4D4D4D"/>
                </a:solidFill>
                <a:latin typeface="IBM Plex Sans" panose="020B0503050203000203" pitchFamily="34" charset="0"/>
                <a:cs typeface="Calibri"/>
              </a:rPr>
              <a:t>Managers</a:t>
            </a:r>
            <a:r>
              <a:rPr sz="2400" b="1" spc="70" dirty="0">
                <a:solidFill>
                  <a:srgbClr val="4D4D4D"/>
                </a:solidFill>
                <a:latin typeface="IBM Plex Sans" panose="020B0503050203000203" pitchFamily="34" charset="0"/>
                <a:cs typeface="Calibri"/>
              </a:rPr>
              <a:t> </a:t>
            </a:r>
            <a:r>
              <a:rPr sz="2400" b="1" spc="160" dirty="0">
                <a:solidFill>
                  <a:srgbClr val="4D4D4D"/>
                </a:solidFill>
                <a:latin typeface="IBM Plex Sans" panose="020B0503050203000203" pitchFamily="34" charset="0"/>
                <a:cs typeface="Calibri"/>
              </a:rPr>
              <a:t>and</a:t>
            </a:r>
            <a:r>
              <a:rPr sz="2400" b="1" spc="85" dirty="0">
                <a:solidFill>
                  <a:srgbClr val="4D4D4D"/>
                </a:solidFill>
                <a:latin typeface="IBM Plex Sans" panose="020B0503050203000203" pitchFamily="34" charset="0"/>
                <a:cs typeface="Calibri"/>
              </a:rPr>
              <a:t> </a:t>
            </a:r>
            <a:r>
              <a:rPr sz="2400" b="1" spc="155" dirty="0">
                <a:solidFill>
                  <a:srgbClr val="4D4D4D"/>
                </a:solidFill>
                <a:latin typeface="IBM Plex Sans" panose="020B0503050203000203" pitchFamily="34" charset="0"/>
                <a:cs typeface="Calibri"/>
              </a:rPr>
              <a:t>Departments</a:t>
            </a:r>
            <a:endParaRPr sz="2400" b="1" dirty="0">
              <a:latin typeface="IBM Plex Sans" panose="020B0503050203000203" pitchFamily="34" charset="0"/>
              <a:cs typeface="Calibri"/>
            </a:endParaRPr>
          </a:p>
          <a:p>
            <a:pPr marL="697230" marR="5080" indent="-227329">
              <a:lnSpc>
                <a:spcPct val="80000"/>
              </a:lnSpc>
              <a:spcBef>
                <a:spcPts val="1295"/>
              </a:spcBef>
              <a:buFont typeface="Arial"/>
              <a:buChar char="•"/>
              <a:tabLst>
                <a:tab pos="698500" algn="l"/>
              </a:tabLst>
            </a:pPr>
            <a:r>
              <a:rPr sz="2400" spc="175" dirty="0">
                <a:solidFill>
                  <a:srgbClr val="4D4D4D"/>
                </a:solidFill>
                <a:latin typeface="IBM Plex Sans" panose="020B0503050203000203" pitchFamily="34" charset="0"/>
                <a:cs typeface="Calibri"/>
              </a:rPr>
              <a:t>As</a:t>
            </a:r>
            <a:r>
              <a:rPr sz="2400" spc="25" dirty="0">
                <a:solidFill>
                  <a:srgbClr val="4D4D4D"/>
                </a:solidFill>
                <a:latin typeface="IBM Plex Sans" panose="020B0503050203000203" pitchFamily="34" charset="0"/>
                <a:cs typeface="Calibri"/>
              </a:rPr>
              <a:t> </a:t>
            </a:r>
            <a:r>
              <a:rPr sz="2400" spc="70" dirty="0">
                <a:solidFill>
                  <a:srgbClr val="4D4D4D"/>
                </a:solidFill>
                <a:latin typeface="IBM Plex Sans" panose="020B0503050203000203" pitchFamily="34" charset="0"/>
                <a:cs typeface="Calibri"/>
              </a:rPr>
              <a:t>in</a:t>
            </a:r>
            <a:r>
              <a:rPr sz="2400" spc="20" dirty="0">
                <a:solidFill>
                  <a:srgbClr val="4D4D4D"/>
                </a:solidFill>
                <a:latin typeface="IBM Plex Sans" panose="020B0503050203000203" pitchFamily="34" charset="0"/>
                <a:cs typeface="Calibri"/>
              </a:rPr>
              <a:t> </a:t>
            </a:r>
            <a:r>
              <a:rPr sz="2400" spc="60" dirty="0">
                <a:solidFill>
                  <a:srgbClr val="4D4D4D"/>
                </a:solidFill>
                <a:latin typeface="IBM Plex Sans" panose="020B0503050203000203" pitchFamily="34" charset="0"/>
                <a:cs typeface="Calibri"/>
              </a:rPr>
              <a:t>prior</a:t>
            </a:r>
            <a:r>
              <a:rPr sz="2400" spc="25" dirty="0">
                <a:solidFill>
                  <a:srgbClr val="4D4D4D"/>
                </a:solidFill>
                <a:latin typeface="IBM Plex Sans" panose="020B0503050203000203" pitchFamily="34" charset="0"/>
                <a:cs typeface="Calibri"/>
              </a:rPr>
              <a:t> </a:t>
            </a:r>
            <a:r>
              <a:rPr sz="2400" spc="100" dirty="0">
                <a:solidFill>
                  <a:srgbClr val="4D4D4D"/>
                </a:solidFill>
                <a:latin typeface="IBM Plex Sans" panose="020B0503050203000203" pitchFamily="34" charset="0"/>
                <a:cs typeface="Calibri"/>
              </a:rPr>
              <a:t>years,</a:t>
            </a:r>
            <a:r>
              <a:rPr sz="2400" spc="35" dirty="0">
                <a:solidFill>
                  <a:srgbClr val="4D4D4D"/>
                </a:solidFill>
                <a:latin typeface="IBM Plex Sans" panose="020B0503050203000203" pitchFamily="34" charset="0"/>
                <a:cs typeface="Calibri"/>
              </a:rPr>
              <a:t> </a:t>
            </a:r>
            <a:r>
              <a:rPr sz="2400" spc="55" dirty="0">
                <a:solidFill>
                  <a:srgbClr val="4D4D4D"/>
                </a:solidFill>
                <a:latin typeface="IBM Plex Sans" panose="020B0503050203000203" pitchFamily="34" charset="0"/>
                <a:cs typeface="Calibri"/>
              </a:rPr>
              <a:t>to</a:t>
            </a:r>
            <a:r>
              <a:rPr sz="2400" spc="30" dirty="0">
                <a:solidFill>
                  <a:srgbClr val="4D4D4D"/>
                </a:solidFill>
                <a:latin typeface="IBM Plex Sans" panose="020B0503050203000203" pitchFamily="34" charset="0"/>
                <a:cs typeface="Calibri"/>
              </a:rPr>
              <a:t> </a:t>
            </a:r>
            <a:r>
              <a:rPr sz="2400" spc="80" dirty="0">
                <a:solidFill>
                  <a:srgbClr val="4D4D4D"/>
                </a:solidFill>
                <a:latin typeface="IBM Plex Sans" panose="020B0503050203000203" pitchFamily="34" charset="0"/>
                <a:cs typeface="Calibri"/>
              </a:rPr>
              <a:t>provide</a:t>
            </a:r>
            <a:r>
              <a:rPr sz="2400" spc="20" dirty="0">
                <a:solidFill>
                  <a:srgbClr val="4D4D4D"/>
                </a:solidFill>
                <a:latin typeface="IBM Plex Sans" panose="020B0503050203000203" pitchFamily="34" charset="0"/>
                <a:cs typeface="Calibri"/>
              </a:rPr>
              <a:t> </a:t>
            </a:r>
            <a:r>
              <a:rPr sz="2400" spc="120" dirty="0">
                <a:solidFill>
                  <a:srgbClr val="4D4D4D"/>
                </a:solidFill>
                <a:latin typeface="IBM Plex Sans" panose="020B0503050203000203" pitchFamily="34" charset="0"/>
                <a:cs typeface="Calibri"/>
              </a:rPr>
              <a:t>managers</a:t>
            </a:r>
            <a:r>
              <a:rPr sz="2400" spc="25" dirty="0">
                <a:solidFill>
                  <a:srgbClr val="4D4D4D"/>
                </a:solidFill>
                <a:latin typeface="IBM Plex Sans" panose="020B0503050203000203" pitchFamily="34" charset="0"/>
                <a:cs typeface="Calibri"/>
              </a:rPr>
              <a:t> </a:t>
            </a:r>
            <a:r>
              <a:rPr sz="2400" spc="70" dirty="0">
                <a:solidFill>
                  <a:srgbClr val="4D4D4D"/>
                </a:solidFill>
                <a:latin typeface="IBM Plex Sans" panose="020B0503050203000203" pitchFamily="34" charset="0"/>
                <a:cs typeface="Calibri"/>
              </a:rPr>
              <a:t>with</a:t>
            </a:r>
            <a:r>
              <a:rPr sz="2400" spc="10" dirty="0">
                <a:solidFill>
                  <a:srgbClr val="4D4D4D"/>
                </a:solidFill>
                <a:latin typeface="IBM Plex Sans" panose="020B0503050203000203" pitchFamily="34" charset="0"/>
                <a:cs typeface="Calibri"/>
              </a:rPr>
              <a:t> </a:t>
            </a:r>
            <a:r>
              <a:rPr sz="2400" spc="75" dirty="0">
                <a:solidFill>
                  <a:srgbClr val="4D4D4D"/>
                </a:solidFill>
                <a:latin typeface="IBM Plex Sans" panose="020B0503050203000203" pitchFamily="34" charset="0"/>
                <a:cs typeface="Calibri"/>
              </a:rPr>
              <a:t>the</a:t>
            </a:r>
            <a:r>
              <a:rPr sz="2400" spc="25" dirty="0">
                <a:solidFill>
                  <a:srgbClr val="4D4D4D"/>
                </a:solidFill>
                <a:latin typeface="IBM Plex Sans" panose="020B0503050203000203" pitchFamily="34" charset="0"/>
                <a:cs typeface="Calibri"/>
              </a:rPr>
              <a:t> </a:t>
            </a:r>
            <a:r>
              <a:rPr sz="2400" spc="80" dirty="0">
                <a:solidFill>
                  <a:srgbClr val="4D4D4D"/>
                </a:solidFill>
                <a:latin typeface="IBM Plex Sans" panose="020B0503050203000203" pitchFamily="34" charset="0"/>
                <a:cs typeface="Calibri"/>
              </a:rPr>
              <a:t>flexibility</a:t>
            </a:r>
            <a:r>
              <a:rPr sz="2400" spc="5" dirty="0">
                <a:solidFill>
                  <a:srgbClr val="4D4D4D"/>
                </a:solidFill>
                <a:latin typeface="IBM Plex Sans" panose="020B0503050203000203" pitchFamily="34" charset="0"/>
                <a:cs typeface="Calibri"/>
              </a:rPr>
              <a:t> </a:t>
            </a:r>
            <a:r>
              <a:rPr sz="2400" spc="55" dirty="0">
                <a:solidFill>
                  <a:srgbClr val="4D4D4D"/>
                </a:solidFill>
                <a:latin typeface="IBM Plex Sans" panose="020B0503050203000203" pitchFamily="34" charset="0"/>
                <a:cs typeface="Calibri"/>
              </a:rPr>
              <a:t>to</a:t>
            </a:r>
            <a:r>
              <a:rPr sz="2400" spc="40" dirty="0">
                <a:solidFill>
                  <a:srgbClr val="4D4D4D"/>
                </a:solidFill>
                <a:latin typeface="IBM Plex Sans" panose="020B0503050203000203" pitchFamily="34" charset="0"/>
                <a:cs typeface="Calibri"/>
              </a:rPr>
              <a:t> </a:t>
            </a:r>
            <a:r>
              <a:rPr sz="2400" spc="90" dirty="0">
                <a:solidFill>
                  <a:srgbClr val="4D4D4D"/>
                </a:solidFill>
                <a:latin typeface="IBM Plex Sans" panose="020B0503050203000203" pitchFamily="34" charset="0"/>
                <a:cs typeface="Calibri"/>
              </a:rPr>
              <a:t>allocate </a:t>
            </a:r>
            <a:r>
              <a:rPr sz="2400" spc="100" dirty="0">
                <a:solidFill>
                  <a:srgbClr val="4D4D4D"/>
                </a:solidFill>
                <a:latin typeface="IBM Plex Sans" panose="020B0503050203000203" pitchFamily="34" charset="0"/>
                <a:cs typeface="Calibri"/>
              </a:rPr>
              <a:t>rewards</a:t>
            </a:r>
            <a:r>
              <a:rPr sz="2400" spc="35" dirty="0">
                <a:solidFill>
                  <a:srgbClr val="4D4D4D"/>
                </a:solidFill>
                <a:latin typeface="IBM Plex Sans" panose="020B0503050203000203" pitchFamily="34" charset="0"/>
                <a:cs typeface="Calibri"/>
              </a:rPr>
              <a:t> </a:t>
            </a:r>
            <a:r>
              <a:rPr sz="2400" spc="135" dirty="0">
                <a:solidFill>
                  <a:srgbClr val="4D4D4D"/>
                </a:solidFill>
                <a:latin typeface="IBM Plex Sans" panose="020B0503050203000203" pitchFamily="34" charset="0"/>
                <a:cs typeface="Calibri"/>
              </a:rPr>
              <a:t>based</a:t>
            </a:r>
            <a:r>
              <a:rPr sz="2400" spc="20" dirty="0">
                <a:solidFill>
                  <a:srgbClr val="4D4D4D"/>
                </a:solidFill>
                <a:latin typeface="IBM Plex Sans" panose="020B0503050203000203" pitchFamily="34" charset="0"/>
                <a:cs typeface="Calibri"/>
              </a:rPr>
              <a:t> </a:t>
            </a:r>
            <a:r>
              <a:rPr sz="2400" spc="85" dirty="0">
                <a:solidFill>
                  <a:srgbClr val="4D4D4D"/>
                </a:solidFill>
                <a:latin typeface="IBM Plex Sans" panose="020B0503050203000203" pitchFamily="34" charset="0"/>
                <a:cs typeface="Calibri"/>
              </a:rPr>
              <a:t>on</a:t>
            </a:r>
            <a:r>
              <a:rPr sz="2400" spc="40" dirty="0">
                <a:solidFill>
                  <a:srgbClr val="4D4D4D"/>
                </a:solidFill>
                <a:latin typeface="IBM Plex Sans" panose="020B0503050203000203" pitchFamily="34" charset="0"/>
                <a:cs typeface="Calibri"/>
              </a:rPr>
              <a:t> </a:t>
            </a:r>
            <a:r>
              <a:rPr sz="2400" spc="85" dirty="0">
                <a:solidFill>
                  <a:srgbClr val="4D4D4D"/>
                </a:solidFill>
                <a:latin typeface="IBM Plex Sans" panose="020B0503050203000203" pitchFamily="34" charset="0"/>
                <a:cs typeface="Calibri"/>
              </a:rPr>
              <a:t>individual</a:t>
            </a:r>
            <a:r>
              <a:rPr sz="2400" spc="15" dirty="0">
                <a:solidFill>
                  <a:srgbClr val="4D4D4D"/>
                </a:solidFill>
                <a:latin typeface="IBM Plex Sans" panose="020B0503050203000203" pitchFamily="34" charset="0"/>
                <a:cs typeface="Calibri"/>
              </a:rPr>
              <a:t> </a:t>
            </a:r>
            <a:r>
              <a:rPr sz="2400" spc="90" dirty="0">
                <a:solidFill>
                  <a:srgbClr val="4D4D4D"/>
                </a:solidFill>
                <a:latin typeface="IBM Plex Sans" panose="020B0503050203000203" pitchFamily="34" charset="0"/>
                <a:cs typeface="Calibri"/>
              </a:rPr>
              <a:t>contributions</a:t>
            </a:r>
            <a:r>
              <a:rPr sz="2400" spc="30" dirty="0">
                <a:solidFill>
                  <a:srgbClr val="4D4D4D"/>
                </a:solidFill>
                <a:latin typeface="IBM Plex Sans" panose="020B0503050203000203" pitchFamily="34" charset="0"/>
                <a:cs typeface="Calibri"/>
              </a:rPr>
              <a:t> </a:t>
            </a:r>
            <a:r>
              <a:rPr sz="2400" spc="50" dirty="0">
                <a:solidFill>
                  <a:srgbClr val="4D4D4D"/>
                </a:solidFill>
                <a:latin typeface="IBM Plex Sans" panose="020B0503050203000203" pitchFamily="34" charset="0"/>
                <a:cs typeface="Calibri"/>
              </a:rPr>
              <a:t>or</a:t>
            </a:r>
            <a:r>
              <a:rPr sz="2400" spc="30" dirty="0">
                <a:solidFill>
                  <a:srgbClr val="4D4D4D"/>
                </a:solidFill>
                <a:latin typeface="IBM Plex Sans" panose="020B0503050203000203" pitchFamily="34" charset="0"/>
                <a:cs typeface="Calibri"/>
              </a:rPr>
              <a:t> </a:t>
            </a:r>
            <a:r>
              <a:rPr sz="2400" spc="100" dirty="0">
                <a:solidFill>
                  <a:srgbClr val="4D4D4D"/>
                </a:solidFill>
                <a:latin typeface="IBM Plex Sans" panose="020B0503050203000203" pitchFamily="34" charset="0"/>
                <a:cs typeface="Calibri"/>
              </a:rPr>
              <a:t>market</a:t>
            </a:r>
            <a:r>
              <a:rPr sz="2400" spc="25" dirty="0">
                <a:solidFill>
                  <a:srgbClr val="4D4D4D"/>
                </a:solidFill>
                <a:latin typeface="IBM Plex Sans" panose="020B0503050203000203" pitchFamily="34" charset="0"/>
                <a:cs typeface="Calibri"/>
              </a:rPr>
              <a:t> </a:t>
            </a:r>
            <a:r>
              <a:rPr sz="2400" spc="90" dirty="0">
                <a:solidFill>
                  <a:srgbClr val="4D4D4D"/>
                </a:solidFill>
                <a:latin typeface="IBM Plex Sans" panose="020B0503050203000203" pitchFamily="34" charset="0"/>
                <a:cs typeface="Calibri"/>
              </a:rPr>
              <a:t>factors,</a:t>
            </a:r>
            <a:r>
              <a:rPr sz="2400" spc="55" dirty="0">
                <a:solidFill>
                  <a:srgbClr val="4D4D4D"/>
                </a:solidFill>
                <a:latin typeface="IBM Plex Sans" panose="020B0503050203000203" pitchFamily="34" charset="0"/>
                <a:cs typeface="Calibri"/>
              </a:rPr>
              <a:t> </a:t>
            </a:r>
            <a:r>
              <a:rPr sz="2400" spc="135" dirty="0">
                <a:solidFill>
                  <a:srgbClr val="4D4D4D"/>
                </a:solidFill>
                <a:latin typeface="IBM Plex Sans" panose="020B0503050203000203" pitchFamily="34" charset="0"/>
                <a:cs typeface="Calibri"/>
              </a:rPr>
              <a:t>UFHR’s </a:t>
            </a:r>
            <a:r>
              <a:rPr sz="2400" spc="105" dirty="0">
                <a:solidFill>
                  <a:srgbClr val="4D4D4D"/>
                </a:solidFill>
                <a:latin typeface="IBM Plex Sans" panose="020B0503050203000203" pitchFamily="34" charset="0"/>
                <a:cs typeface="Calibri"/>
              </a:rPr>
              <a:t>communication</a:t>
            </a:r>
            <a:r>
              <a:rPr sz="2400" spc="55" dirty="0">
                <a:solidFill>
                  <a:srgbClr val="4D4D4D"/>
                </a:solidFill>
                <a:latin typeface="IBM Plex Sans" panose="020B0503050203000203" pitchFamily="34" charset="0"/>
                <a:cs typeface="Calibri"/>
              </a:rPr>
              <a:t> </a:t>
            </a:r>
            <a:r>
              <a:rPr sz="2400" spc="110" dirty="0">
                <a:solidFill>
                  <a:srgbClr val="4D4D4D"/>
                </a:solidFill>
                <a:latin typeface="IBM Plex Sans" panose="020B0503050203000203" pitchFamily="34" charset="0"/>
                <a:cs typeface="Calibri"/>
              </a:rPr>
              <a:t>and</a:t>
            </a:r>
            <a:r>
              <a:rPr sz="2400" spc="15" dirty="0">
                <a:solidFill>
                  <a:srgbClr val="4D4D4D"/>
                </a:solidFill>
                <a:latin typeface="IBM Plex Sans" panose="020B0503050203000203" pitchFamily="34" charset="0"/>
                <a:cs typeface="Calibri"/>
              </a:rPr>
              <a:t> </a:t>
            </a:r>
            <a:r>
              <a:rPr sz="2400" spc="85" dirty="0">
                <a:solidFill>
                  <a:srgbClr val="4D4D4D"/>
                </a:solidFill>
                <a:latin typeface="IBM Plex Sans" panose="020B0503050203000203" pitchFamily="34" charset="0"/>
                <a:cs typeface="Calibri"/>
              </a:rPr>
              <a:t>instruction</a:t>
            </a:r>
            <a:r>
              <a:rPr sz="2400" spc="20" dirty="0">
                <a:solidFill>
                  <a:srgbClr val="4D4D4D"/>
                </a:solidFill>
                <a:latin typeface="IBM Plex Sans" panose="020B0503050203000203" pitchFamily="34" charset="0"/>
                <a:cs typeface="Calibri"/>
              </a:rPr>
              <a:t> </a:t>
            </a:r>
            <a:r>
              <a:rPr sz="2400" spc="114" dirty="0">
                <a:solidFill>
                  <a:srgbClr val="4D4D4D"/>
                </a:solidFill>
                <a:latin typeface="IBM Plex Sans" panose="020B0503050203000203" pitchFamily="34" charset="0"/>
                <a:cs typeface="Calibri"/>
              </a:rPr>
              <a:t>guides</a:t>
            </a:r>
            <a:r>
              <a:rPr sz="2400" spc="25" dirty="0">
                <a:solidFill>
                  <a:srgbClr val="4D4D4D"/>
                </a:solidFill>
                <a:latin typeface="IBM Plex Sans" panose="020B0503050203000203" pitchFamily="34" charset="0"/>
                <a:cs typeface="Calibri"/>
              </a:rPr>
              <a:t> </a:t>
            </a:r>
            <a:r>
              <a:rPr sz="2400" spc="85" dirty="0">
                <a:solidFill>
                  <a:srgbClr val="4D4D4D"/>
                </a:solidFill>
                <a:latin typeface="IBM Plex Sans" panose="020B0503050203000203" pitchFamily="34" charset="0"/>
                <a:cs typeface="Calibri"/>
              </a:rPr>
              <a:t>will</a:t>
            </a:r>
            <a:r>
              <a:rPr sz="2400" spc="5" dirty="0">
                <a:solidFill>
                  <a:srgbClr val="4D4D4D"/>
                </a:solidFill>
                <a:latin typeface="IBM Plex Sans" panose="020B0503050203000203" pitchFamily="34" charset="0"/>
                <a:cs typeface="Calibri"/>
              </a:rPr>
              <a:t> </a:t>
            </a:r>
            <a:r>
              <a:rPr sz="2400" spc="95" dirty="0">
                <a:solidFill>
                  <a:srgbClr val="4D4D4D"/>
                </a:solidFill>
                <a:latin typeface="IBM Plex Sans" panose="020B0503050203000203" pitchFamily="34" charset="0"/>
                <a:cs typeface="Calibri"/>
              </a:rPr>
              <a:t>state</a:t>
            </a:r>
            <a:r>
              <a:rPr sz="2400" spc="30" dirty="0">
                <a:solidFill>
                  <a:srgbClr val="4D4D4D"/>
                </a:solidFill>
                <a:latin typeface="IBM Plex Sans" panose="020B0503050203000203" pitchFamily="34" charset="0"/>
                <a:cs typeface="Calibri"/>
              </a:rPr>
              <a:t> </a:t>
            </a:r>
            <a:r>
              <a:rPr sz="2400" spc="70" dirty="0">
                <a:solidFill>
                  <a:srgbClr val="4D4D4D"/>
                </a:solidFill>
                <a:latin typeface="IBM Plex Sans" panose="020B0503050203000203" pitchFamily="34" charset="0"/>
                <a:cs typeface="Calibri"/>
              </a:rPr>
              <a:t>that</a:t>
            </a:r>
            <a:r>
              <a:rPr sz="2400" spc="15" dirty="0">
                <a:solidFill>
                  <a:srgbClr val="4D4D4D"/>
                </a:solidFill>
                <a:latin typeface="IBM Plex Sans" panose="020B0503050203000203" pitchFamily="34" charset="0"/>
                <a:cs typeface="Calibri"/>
              </a:rPr>
              <a:t> </a:t>
            </a:r>
            <a:r>
              <a:rPr sz="2400" spc="110" dirty="0">
                <a:solidFill>
                  <a:srgbClr val="4D4D4D"/>
                </a:solidFill>
                <a:latin typeface="IBM Plex Sans" panose="020B0503050203000203" pitchFamily="34" charset="0"/>
                <a:cs typeface="Calibri"/>
              </a:rPr>
              <a:t>funds</a:t>
            </a:r>
            <a:r>
              <a:rPr sz="2400" spc="20" dirty="0">
                <a:solidFill>
                  <a:srgbClr val="4D4D4D"/>
                </a:solidFill>
                <a:latin typeface="IBM Plex Sans" panose="020B0503050203000203" pitchFamily="34" charset="0"/>
                <a:cs typeface="Calibri"/>
              </a:rPr>
              <a:t> </a:t>
            </a:r>
            <a:r>
              <a:rPr sz="2400" spc="85" dirty="0">
                <a:solidFill>
                  <a:srgbClr val="4D4D4D"/>
                </a:solidFill>
                <a:latin typeface="IBM Plex Sans" panose="020B0503050203000203" pitchFamily="34" charset="0"/>
                <a:cs typeface="Calibri"/>
              </a:rPr>
              <a:t>are</a:t>
            </a:r>
            <a:r>
              <a:rPr sz="2400" spc="30" dirty="0">
                <a:solidFill>
                  <a:srgbClr val="4D4D4D"/>
                </a:solidFill>
                <a:latin typeface="IBM Plex Sans" panose="020B0503050203000203" pitchFamily="34" charset="0"/>
                <a:cs typeface="Calibri"/>
              </a:rPr>
              <a:t> </a:t>
            </a:r>
            <a:r>
              <a:rPr sz="2400" spc="90" dirty="0">
                <a:solidFill>
                  <a:srgbClr val="4D4D4D"/>
                </a:solidFill>
                <a:latin typeface="IBM Plex Sans" panose="020B0503050203000203" pitchFamily="34" charset="0"/>
                <a:cs typeface="Calibri"/>
              </a:rPr>
              <a:t>being </a:t>
            </a:r>
            <a:r>
              <a:rPr sz="2400" spc="130" dirty="0">
                <a:solidFill>
                  <a:srgbClr val="4D4D4D"/>
                </a:solidFill>
                <a:latin typeface="IBM Plex Sans" panose="020B0503050203000203" pitchFamily="34" charset="0"/>
                <a:cs typeface="Calibri"/>
              </a:rPr>
              <a:t>made</a:t>
            </a:r>
            <a:r>
              <a:rPr sz="2400" spc="30" dirty="0">
                <a:solidFill>
                  <a:srgbClr val="4D4D4D"/>
                </a:solidFill>
                <a:latin typeface="IBM Plex Sans" panose="020B0503050203000203" pitchFamily="34" charset="0"/>
                <a:cs typeface="Calibri"/>
              </a:rPr>
              <a:t> </a:t>
            </a:r>
            <a:r>
              <a:rPr sz="2400" spc="95" dirty="0">
                <a:solidFill>
                  <a:srgbClr val="4D4D4D"/>
                </a:solidFill>
                <a:latin typeface="IBM Plex Sans" panose="020B0503050203000203" pitchFamily="34" charset="0"/>
                <a:cs typeface="Calibri"/>
              </a:rPr>
              <a:t>available</a:t>
            </a:r>
            <a:r>
              <a:rPr sz="2400" spc="25" dirty="0">
                <a:solidFill>
                  <a:srgbClr val="4D4D4D"/>
                </a:solidFill>
                <a:latin typeface="IBM Plex Sans" panose="020B0503050203000203" pitchFamily="34" charset="0"/>
                <a:cs typeface="Calibri"/>
              </a:rPr>
              <a:t> </a:t>
            </a:r>
            <a:r>
              <a:rPr sz="2400" spc="50" dirty="0">
                <a:solidFill>
                  <a:srgbClr val="4D4D4D"/>
                </a:solidFill>
                <a:latin typeface="IBM Plex Sans" panose="020B0503050203000203" pitchFamily="34" charset="0"/>
                <a:cs typeface="Calibri"/>
              </a:rPr>
              <a:t>to</a:t>
            </a:r>
            <a:r>
              <a:rPr sz="2400" spc="40" dirty="0">
                <a:solidFill>
                  <a:srgbClr val="4D4D4D"/>
                </a:solidFill>
                <a:latin typeface="IBM Plex Sans" panose="020B0503050203000203" pitchFamily="34" charset="0"/>
                <a:cs typeface="Calibri"/>
              </a:rPr>
              <a:t> </a:t>
            </a:r>
            <a:r>
              <a:rPr sz="2400" spc="50" dirty="0">
                <a:solidFill>
                  <a:srgbClr val="4D4D4D"/>
                </a:solidFill>
                <a:latin typeface="IBM Plex Sans" panose="020B0503050203000203" pitchFamily="34" charset="0"/>
                <a:cs typeface="Calibri"/>
              </a:rPr>
              <a:t>offer</a:t>
            </a:r>
            <a:r>
              <a:rPr sz="2400" spc="5" dirty="0">
                <a:solidFill>
                  <a:srgbClr val="4D4D4D"/>
                </a:solidFill>
                <a:latin typeface="IBM Plex Sans" panose="020B0503050203000203" pitchFamily="34" charset="0"/>
                <a:cs typeface="Calibri"/>
              </a:rPr>
              <a:t> </a:t>
            </a:r>
            <a:r>
              <a:rPr sz="2400" spc="120" dirty="0">
                <a:solidFill>
                  <a:srgbClr val="4D4D4D"/>
                </a:solidFill>
                <a:latin typeface="IBM Plex Sans" panose="020B0503050203000203" pitchFamily="34" charset="0"/>
                <a:cs typeface="Calibri"/>
              </a:rPr>
              <a:t>salary</a:t>
            </a:r>
            <a:r>
              <a:rPr sz="2400" spc="20" dirty="0">
                <a:solidFill>
                  <a:srgbClr val="4D4D4D"/>
                </a:solidFill>
                <a:latin typeface="IBM Plex Sans" panose="020B0503050203000203" pitchFamily="34" charset="0"/>
                <a:cs typeface="Calibri"/>
              </a:rPr>
              <a:t> </a:t>
            </a:r>
            <a:r>
              <a:rPr sz="2400" spc="125" dirty="0">
                <a:solidFill>
                  <a:srgbClr val="4D4D4D"/>
                </a:solidFill>
                <a:latin typeface="IBM Plex Sans" panose="020B0503050203000203" pitchFamily="34" charset="0"/>
                <a:cs typeface="Calibri"/>
              </a:rPr>
              <a:t>increases</a:t>
            </a:r>
            <a:r>
              <a:rPr sz="2400" spc="30" dirty="0">
                <a:solidFill>
                  <a:srgbClr val="4D4D4D"/>
                </a:solidFill>
                <a:latin typeface="IBM Plex Sans" panose="020B0503050203000203" pitchFamily="34" charset="0"/>
                <a:cs typeface="Calibri"/>
              </a:rPr>
              <a:t> </a:t>
            </a:r>
            <a:r>
              <a:rPr sz="2400" spc="65" dirty="0">
                <a:solidFill>
                  <a:srgbClr val="4D4D4D"/>
                </a:solidFill>
                <a:latin typeface="IBM Plex Sans" panose="020B0503050203000203" pitchFamily="34" charset="0"/>
                <a:cs typeface="Calibri"/>
              </a:rPr>
              <a:t>rather</a:t>
            </a:r>
            <a:r>
              <a:rPr sz="2400" spc="10" dirty="0">
                <a:solidFill>
                  <a:srgbClr val="4D4D4D"/>
                </a:solidFill>
                <a:latin typeface="IBM Plex Sans" panose="020B0503050203000203" pitchFamily="34" charset="0"/>
                <a:cs typeface="Calibri"/>
              </a:rPr>
              <a:t> </a:t>
            </a:r>
            <a:r>
              <a:rPr sz="2400" spc="80" dirty="0">
                <a:solidFill>
                  <a:srgbClr val="4D4D4D"/>
                </a:solidFill>
                <a:latin typeface="IBM Plex Sans" panose="020B0503050203000203" pitchFamily="34" charset="0"/>
                <a:cs typeface="Calibri"/>
              </a:rPr>
              <a:t>than</a:t>
            </a:r>
            <a:r>
              <a:rPr sz="2400" spc="40" dirty="0">
                <a:solidFill>
                  <a:srgbClr val="4D4D4D"/>
                </a:solidFill>
                <a:latin typeface="IBM Plex Sans" panose="020B0503050203000203" pitchFamily="34" charset="0"/>
                <a:cs typeface="Calibri"/>
              </a:rPr>
              <a:t> </a:t>
            </a:r>
            <a:r>
              <a:rPr sz="2400" spc="105" dirty="0">
                <a:solidFill>
                  <a:srgbClr val="4D4D4D"/>
                </a:solidFill>
                <a:latin typeface="IBM Plex Sans" panose="020B0503050203000203" pitchFamily="34" charset="0"/>
                <a:cs typeface="Calibri"/>
              </a:rPr>
              <a:t>sharing</a:t>
            </a:r>
            <a:r>
              <a:rPr sz="2400" spc="35" dirty="0">
                <a:solidFill>
                  <a:srgbClr val="4D4D4D"/>
                </a:solidFill>
                <a:latin typeface="IBM Plex Sans" panose="020B0503050203000203" pitchFamily="34" charset="0"/>
                <a:cs typeface="Calibri"/>
              </a:rPr>
              <a:t> </a:t>
            </a:r>
            <a:r>
              <a:rPr sz="2400" spc="70" dirty="0">
                <a:solidFill>
                  <a:srgbClr val="4D4D4D"/>
                </a:solidFill>
                <a:latin typeface="IBM Plex Sans" panose="020B0503050203000203" pitchFamily="34" charset="0"/>
                <a:cs typeface="Calibri"/>
              </a:rPr>
              <a:t>the</a:t>
            </a:r>
            <a:r>
              <a:rPr sz="2400" spc="25" dirty="0">
                <a:solidFill>
                  <a:srgbClr val="4D4D4D"/>
                </a:solidFill>
                <a:latin typeface="IBM Plex Sans" panose="020B0503050203000203" pitchFamily="34" charset="0"/>
                <a:cs typeface="Calibri"/>
              </a:rPr>
              <a:t> </a:t>
            </a:r>
            <a:r>
              <a:rPr sz="2400" spc="130" dirty="0">
                <a:solidFill>
                  <a:srgbClr val="4D4D4D"/>
                </a:solidFill>
                <a:latin typeface="IBM Plex Sans" panose="020B0503050203000203" pitchFamily="34" charset="0"/>
                <a:cs typeface="Calibri"/>
              </a:rPr>
              <a:t>size</a:t>
            </a:r>
            <a:r>
              <a:rPr sz="2400" spc="5" dirty="0">
                <a:solidFill>
                  <a:srgbClr val="4D4D4D"/>
                </a:solidFill>
                <a:latin typeface="IBM Plex Sans" panose="020B0503050203000203" pitchFamily="34" charset="0"/>
                <a:cs typeface="Calibri"/>
              </a:rPr>
              <a:t> </a:t>
            </a:r>
            <a:r>
              <a:rPr sz="2400" spc="-25" dirty="0">
                <a:solidFill>
                  <a:srgbClr val="4D4D4D"/>
                </a:solidFill>
                <a:latin typeface="IBM Plex Sans" panose="020B0503050203000203" pitchFamily="34" charset="0"/>
                <a:cs typeface="Calibri"/>
              </a:rPr>
              <a:t>of </a:t>
            </a:r>
            <a:r>
              <a:rPr sz="2400" spc="75" dirty="0">
                <a:solidFill>
                  <a:srgbClr val="4D4D4D"/>
                </a:solidFill>
                <a:latin typeface="IBM Plex Sans" panose="020B0503050203000203" pitchFamily="34" charset="0"/>
                <a:cs typeface="Calibri"/>
              </a:rPr>
              <a:t>the</a:t>
            </a:r>
            <a:r>
              <a:rPr sz="2400" spc="30" dirty="0">
                <a:solidFill>
                  <a:srgbClr val="4D4D4D"/>
                </a:solidFill>
                <a:latin typeface="IBM Plex Sans" panose="020B0503050203000203" pitchFamily="34" charset="0"/>
                <a:cs typeface="Calibri"/>
              </a:rPr>
              <a:t> </a:t>
            </a:r>
            <a:r>
              <a:rPr sz="2400" spc="120" dirty="0">
                <a:solidFill>
                  <a:srgbClr val="4D4D4D"/>
                </a:solidFill>
                <a:latin typeface="IBM Plex Sans" panose="020B0503050203000203" pitchFamily="34" charset="0"/>
                <a:cs typeface="Calibri"/>
              </a:rPr>
              <a:t>salary</a:t>
            </a:r>
            <a:r>
              <a:rPr sz="2400" spc="45" dirty="0">
                <a:solidFill>
                  <a:srgbClr val="4D4D4D"/>
                </a:solidFill>
                <a:latin typeface="IBM Plex Sans" panose="020B0503050203000203" pitchFamily="34" charset="0"/>
                <a:cs typeface="Calibri"/>
              </a:rPr>
              <a:t> </a:t>
            </a:r>
            <a:r>
              <a:rPr sz="2400" spc="110" dirty="0">
                <a:solidFill>
                  <a:srgbClr val="4D4D4D"/>
                </a:solidFill>
                <a:latin typeface="IBM Plex Sans" panose="020B0503050203000203" pitchFamily="34" charset="0"/>
                <a:cs typeface="Calibri"/>
              </a:rPr>
              <a:t>increase</a:t>
            </a:r>
            <a:r>
              <a:rPr sz="2400" spc="60" dirty="0">
                <a:solidFill>
                  <a:srgbClr val="4D4D4D"/>
                </a:solidFill>
                <a:latin typeface="IBM Plex Sans" panose="020B0503050203000203" pitchFamily="34" charset="0"/>
                <a:cs typeface="Calibri"/>
              </a:rPr>
              <a:t> </a:t>
            </a:r>
            <a:r>
              <a:rPr sz="2400" spc="90" dirty="0">
                <a:solidFill>
                  <a:srgbClr val="4D4D4D"/>
                </a:solidFill>
                <a:latin typeface="IBM Plex Sans" panose="020B0503050203000203" pitchFamily="34" charset="0"/>
                <a:cs typeface="Calibri"/>
              </a:rPr>
              <a:t>pool</a:t>
            </a:r>
            <a:r>
              <a:rPr sz="2400" spc="50" dirty="0">
                <a:solidFill>
                  <a:srgbClr val="4D4D4D"/>
                </a:solidFill>
                <a:latin typeface="IBM Plex Sans" panose="020B0503050203000203" pitchFamily="34" charset="0"/>
                <a:cs typeface="Calibri"/>
              </a:rPr>
              <a:t> </a:t>
            </a:r>
            <a:r>
              <a:rPr sz="2400" spc="175" dirty="0">
                <a:solidFill>
                  <a:srgbClr val="4D4D4D"/>
                </a:solidFill>
                <a:latin typeface="IBM Plex Sans" panose="020B0503050203000203" pitchFamily="34" charset="0"/>
                <a:cs typeface="Calibri"/>
              </a:rPr>
              <a:t>as</a:t>
            </a:r>
            <a:r>
              <a:rPr sz="2400" spc="45" dirty="0">
                <a:solidFill>
                  <a:srgbClr val="4D4D4D"/>
                </a:solidFill>
                <a:latin typeface="IBM Plex Sans" panose="020B0503050203000203" pitchFamily="34" charset="0"/>
                <a:cs typeface="Calibri"/>
              </a:rPr>
              <a:t> </a:t>
            </a:r>
            <a:r>
              <a:rPr sz="2400" spc="125" dirty="0">
                <a:solidFill>
                  <a:srgbClr val="4D4D4D"/>
                </a:solidFill>
                <a:latin typeface="IBM Plex Sans" panose="020B0503050203000203" pitchFamily="34" charset="0"/>
                <a:cs typeface="Calibri"/>
              </a:rPr>
              <a:t>a</a:t>
            </a:r>
            <a:r>
              <a:rPr sz="2400" spc="45" dirty="0">
                <a:solidFill>
                  <a:srgbClr val="4D4D4D"/>
                </a:solidFill>
                <a:latin typeface="IBM Plex Sans" panose="020B0503050203000203" pitchFamily="34" charset="0"/>
                <a:cs typeface="Calibri"/>
              </a:rPr>
              <a:t> </a:t>
            </a:r>
            <a:r>
              <a:rPr sz="2400" spc="100" dirty="0">
                <a:solidFill>
                  <a:srgbClr val="4D4D4D"/>
                </a:solidFill>
                <a:latin typeface="IBM Plex Sans" panose="020B0503050203000203" pitchFamily="34" charset="0"/>
                <a:cs typeface="Calibri"/>
              </a:rPr>
              <a:t>percentage</a:t>
            </a:r>
            <a:r>
              <a:rPr sz="2400" spc="20" dirty="0">
                <a:solidFill>
                  <a:srgbClr val="4D4D4D"/>
                </a:solidFill>
                <a:latin typeface="IBM Plex Sans" panose="020B0503050203000203" pitchFamily="34" charset="0"/>
                <a:cs typeface="Calibri"/>
              </a:rPr>
              <a:t> </a:t>
            </a:r>
            <a:r>
              <a:rPr sz="2400" dirty="0">
                <a:solidFill>
                  <a:srgbClr val="4D4D4D"/>
                </a:solidFill>
                <a:latin typeface="IBM Plex Sans" panose="020B0503050203000203" pitchFamily="34" charset="0"/>
                <a:cs typeface="Calibri"/>
              </a:rPr>
              <a:t>of</a:t>
            </a:r>
            <a:r>
              <a:rPr sz="2400" spc="40" dirty="0">
                <a:solidFill>
                  <a:srgbClr val="4D4D4D"/>
                </a:solidFill>
                <a:latin typeface="IBM Plex Sans" panose="020B0503050203000203" pitchFamily="34" charset="0"/>
                <a:cs typeface="Calibri"/>
              </a:rPr>
              <a:t> </a:t>
            </a:r>
            <a:r>
              <a:rPr sz="2400" spc="105" dirty="0">
                <a:solidFill>
                  <a:srgbClr val="4D4D4D"/>
                </a:solidFill>
                <a:latin typeface="IBM Plex Sans" panose="020B0503050203000203" pitchFamily="34" charset="0"/>
                <a:cs typeface="Calibri"/>
              </a:rPr>
              <a:t>employee</a:t>
            </a:r>
            <a:r>
              <a:rPr sz="2400" spc="20" dirty="0">
                <a:solidFill>
                  <a:srgbClr val="4D4D4D"/>
                </a:solidFill>
                <a:latin typeface="IBM Plex Sans" panose="020B0503050203000203" pitchFamily="34" charset="0"/>
                <a:cs typeface="Calibri"/>
              </a:rPr>
              <a:t> </a:t>
            </a:r>
            <a:r>
              <a:rPr sz="2400" spc="110" dirty="0">
                <a:solidFill>
                  <a:srgbClr val="4D4D4D"/>
                </a:solidFill>
                <a:latin typeface="IBM Plex Sans" panose="020B0503050203000203" pitchFamily="34" charset="0"/>
                <a:cs typeface="Calibri"/>
              </a:rPr>
              <a:t>salaries</a:t>
            </a:r>
            <a:r>
              <a:rPr lang="en-US" sz="2400" spc="110" dirty="0">
                <a:solidFill>
                  <a:srgbClr val="4D4D4D"/>
                </a:solidFill>
                <a:latin typeface="IBM Plex Sans" panose="020B0503050203000203" pitchFamily="34" charset="0"/>
                <a:cs typeface="Calibri"/>
              </a:rPr>
              <a:t>.</a:t>
            </a:r>
            <a:endParaRPr sz="2400" dirty="0">
              <a:latin typeface="IBM Plex Sans" panose="020B0503050203000203" pitchFamily="34" charset="0"/>
              <a:cs typeface="Calibri"/>
            </a:endParaRPr>
          </a:p>
          <a:p>
            <a:pPr marL="697230" marR="177800" indent="-227329">
              <a:lnSpc>
                <a:spcPct val="80000"/>
              </a:lnSpc>
              <a:spcBef>
                <a:spcPts val="1310"/>
              </a:spcBef>
              <a:buFont typeface="Arial"/>
              <a:buChar char="•"/>
              <a:tabLst>
                <a:tab pos="698500" algn="l"/>
              </a:tabLst>
            </a:pPr>
            <a:r>
              <a:rPr sz="2400" spc="175" dirty="0">
                <a:solidFill>
                  <a:srgbClr val="4D4D4D"/>
                </a:solidFill>
                <a:latin typeface="IBM Plex Sans" panose="020B0503050203000203" pitchFamily="34" charset="0"/>
                <a:cs typeface="Calibri"/>
              </a:rPr>
              <a:t>As</a:t>
            </a:r>
            <a:r>
              <a:rPr sz="2400" spc="25" dirty="0">
                <a:solidFill>
                  <a:srgbClr val="4D4D4D"/>
                </a:solidFill>
                <a:latin typeface="IBM Plex Sans" panose="020B0503050203000203" pitchFamily="34" charset="0"/>
                <a:cs typeface="Calibri"/>
              </a:rPr>
              <a:t> </a:t>
            </a:r>
            <a:r>
              <a:rPr sz="2400" spc="125" dirty="0">
                <a:solidFill>
                  <a:srgbClr val="4D4D4D"/>
                </a:solidFill>
                <a:latin typeface="IBM Plex Sans" panose="020B0503050203000203" pitchFamily="34" charset="0"/>
                <a:cs typeface="Calibri"/>
              </a:rPr>
              <a:t>a</a:t>
            </a:r>
            <a:r>
              <a:rPr sz="2400" spc="35" dirty="0">
                <a:solidFill>
                  <a:srgbClr val="4D4D4D"/>
                </a:solidFill>
                <a:latin typeface="IBM Plex Sans" panose="020B0503050203000203" pitchFamily="34" charset="0"/>
                <a:cs typeface="Calibri"/>
              </a:rPr>
              <a:t> </a:t>
            </a:r>
            <a:r>
              <a:rPr sz="2400" spc="75" dirty="0">
                <a:solidFill>
                  <a:srgbClr val="4D4D4D"/>
                </a:solidFill>
                <a:latin typeface="IBM Plex Sans" panose="020B0503050203000203" pitchFamily="34" charset="0"/>
                <a:cs typeface="Calibri"/>
              </a:rPr>
              <a:t>manager,</a:t>
            </a:r>
            <a:r>
              <a:rPr sz="2400" spc="40" dirty="0">
                <a:solidFill>
                  <a:srgbClr val="4D4D4D"/>
                </a:solidFill>
                <a:latin typeface="IBM Plex Sans" panose="020B0503050203000203" pitchFamily="34" charset="0"/>
                <a:cs typeface="Calibri"/>
              </a:rPr>
              <a:t> </a:t>
            </a:r>
            <a:r>
              <a:rPr sz="2400" spc="80" dirty="0">
                <a:solidFill>
                  <a:srgbClr val="4D4D4D"/>
                </a:solidFill>
                <a:latin typeface="IBM Plex Sans" panose="020B0503050203000203" pitchFamily="34" charset="0"/>
                <a:cs typeface="Calibri"/>
              </a:rPr>
              <a:t>providing</a:t>
            </a:r>
            <a:r>
              <a:rPr sz="2400" spc="15" dirty="0">
                <a:solidFill>
                  <a:srgbClr val="4D4D4D"/>
                </a:solidFill>
                <a:latin typeface="IBM Plex Sans" panose="020B0503050203000203" pitchFamily="34" charset="0"/>
                <a:cs typeface="Calibri"/>
              </a:rPr>
              <a:t> </a:t>
            </a:r>
            <a:r>
              <a:rPr sz="2400" spc="60" dirty="0">
                <a:solidFill>
                  <a:srgbClr val="4D4D4D"/>
                </a:solidFill>
                <a:latin typeface="IBM Plex Sans" panose="020B0503050203000203" pitchFamily="34" charset="0"/>
                <a:cs typeface="Calibri"/>
              </a:rPr>
              <a:t>fair</a:t>
            </a:r>
            <a:r>
              <a:rPr sz="2400" spc="30" dirty="0">
                <a:solidFill>
                  <a:srgbClr val="4D4D4D"/>
                </a:solidFill>
                <a:latin typeface="IBM Plex Sans" panose="020B0503050203000203" pitchFamily="34" charset="0"/>
                <a:cs typeface="Calibri"/>
              </a:rPr>
              <a:t> </a:t>
            </a:r>
            <a:r>
              <a:rPr sz="2400" spc="110" dirty="0">
                <a:solidFill>
                  <a:srgbClr val="4D4D4D"/>
                </a:solidFill>
                <a:latin typeface="IBM Plex Sans" panose="020B0503050203000203" pitchFamily="34" charset="0"/>
                <a:cs typeface="Calibri"/>
              </a:rPr>
              <a:t>and</a:t>
            </a:r>
            <a:r>
              <a:rPr sz="2400" spc="35" dirty="0">
                <a:solidFill>
                  <a:srgbClr val="4D4D4D"/>
                </a:solidFill>
                <a:latin typeface="IBM Plex Sans" panose="020B0503050203000203" pitchFamily="34" charset="0"/>
                <a:cs typeface="Calibri"/>
              </a:rPr>
              <a:t> </a:t>
            </a:r>
            <a:r>
              <a:rPr sz="2400" spc="90" dirty="0">
                <a:solidFill>
                  <a:srgbClr val="4D4D4D"/>
                </a:solidFill>
                <a:latin typeface="IBM Plex Sans" panose="020B0503050203000203" pitchFamily="34" charset="0"/>
                <a:cs typeface="Calibri"/>
              </a:rPr>
              <a:t>competitive</a:t>
            </a:r>
            <a:r>
              <a:rPr sz="2400" spc="5" dirty="0">
                <a:solidFill>
                  <a:srgbClr val="4D4D4D"/>
                </a:solidFill>
                <a:latin typeface="IBM Plex Sans" panose="020B0503050203000203" pitchFamily="34" charset="0"/>
                <a:cs typeface="Calibri"/>
              </a:rPr>
              <a:t> </a:t>
            </a:r>
            <a:r>
              <a:rPr sz="2400" spc="110" dirty="0">
                <a:solidFill>
                  <a:srgbClr val="4D4D4D"/>
                </a:solidFill>
                <a:latin typeface="IBM Plex Sans" panose="020B0503050203000203" pitchFamily="34" charset="0"/>
                <a:cs typeface="Calibri"/>
              </a:rPr>
              <a:t>compensation</a:t>
            </a:r>
            <a:r>
              <a:rPr sz="2400" spc="40" dirty="0">
                <a:solidFill>
                  <a:srgbClr val="4D4D4D"/>
                </a:solidFill>
                <a:latin typeface="IBM Plex Sans" panose="020B0503050203000203" pitchFamily="34" charset="0"/>
                <a:cs typeface="Calibri"/>
              </a:rPr>
              <a:t> </a:t>
            </a:r>
            <a:r>
              <a:rPr sz="2400" spc="130" dirty="0">
                <a:solidFill>
                  <a:srgbClr val="4D4D4D"/>
                </a:solidFill>
                <a:latin typeface="IBM Plex Sans" panose="020B0503050203000203" pitchFamily="34" charset="0"/>
                <a:cs typeface="Calibri"/>
              </a:rPr>
              <a:t>is</a:t>
            </a:r>
            <a:r>
              <a:rPr sz="2400" spc="40" dirty="0">
                <a:solidFill>
                  <a:srgbClr val="4D4D4D"/>
                </a:solidFill>
                <a:latin typeface="IBM Plex Sans" panose="020B0503050203000203" pitchFamily="34" charset="0"/>
                <a:cs typeface="Calibri"/>
              </a:rPr>
              <a:t> </a:t>
            </a:r>
            <a:r>
              <a:rPr sz="2400" spc="75" dirty="0">
                <a:solidFill>
                  <a:srgbClr val="4D4D4D"/>
                </a:solidFill>
                <a:latin typeface="IBM Plex Sans" panose="020B0503050203000203" pitchFamily="34" charset="0"/>
                <a:cs typeface="Calibri"/>
              </a:rPr>
              <a:t>vital</a:t>
            </a:r>
            <a:r>
              <a:rPr sz="2400" spc="15" dirty="0">
                <a:solidFill>
                  <a:srgbClr val="4D4D4D"/>
                </a:solidFill>
                <a:latin typeface="IBM Plex Sans" panose="020B0503050203000203" pitchFamily="34" charset="0"/>
                <a:cs typeface="Calibri"/>
              </a:rPr>
              <a:t> </a:t>
            </a:r>
            <a:r>
              <a:rPr sz="2400" spc="30" dirty="0">
                <a:solidFill>
                  <a:srgbClr val="4D4D4D"/>
                </a:solidFill>
                <a:latin typeface="IBM Plex Sans" panose="020B0503050203000203" pitchFamily="34" charset="0"/>
                <a:cs typeface="Calibri"/>
              </a:rPr>
              <a:t>to 	</a:t>
            </a:r>
            <a:r>
              <a:rPr sz="2400" spc="80" dirty="0">
                <a:solidFill>
                  <a:srgbClr val="4D4D4D"/>
                </a:solidFill>
                <a:latin typeface="IBM Plex Sans" panose="020B0503050203000203" pitchFamily="34" charset="0"/>
                <a:cs typeface="Calibri"/>
              </a:rPr>
              <a:t>attracting,</a:t>
            </a:r>
            <a:r>
              <a:rPr sz="2400" spc="60" dirty="0">
                <a:solidFill>
                  <a:srgbClr val="4D4D4D"/>
                </a:solidFill>
                <a:latin typeface="IBM Plex Sans" panose="020B0503050203000203" pitchFamily="34" charset="0"/>
                <a:cs typeface="Calibri"/>
              </a:rPr>
              <a:t> </a:t>
            </a:r>
            <a:r>
              <a:rPr sz="2400" spc="75" dirty="0">
                <a:solidFill>
                  <a:srgbClr val="4D4D4D"/>
                </a:solidFill>
                <a:latin typeface="IBM Plex Sans" panose="020B0503050203000203" pitchFamily="34" charset="0"/>
                <a:cs typeface="Calibri"/>
              </a:rPr>
              <a:t>retaining,</a:t>
            </a:r>
            <a:r>
              <a:rPr sz="2400" spc="35" dirty="0">
                <a:solidFill>
                  <a:srgbClr val="4D4D4D"/>
                </a:solidFill>
                <a:latin typeface="IBM Plex Sans" panose="020B0503050203000203" pitchFamily="34" charset="0"/>
                <a:cs typeface="Calibri"/>
              </a:rPr>
              <a:t> </a:t>
            </a:r>
            <a:r>
              <a:rPr sz="2400" spc="110" dirty="0">
                <a:solidFill>
                  <a:srgbClr val="4D4D4D"/>
                </a:solidFill>
                <a:latin typeface="IBM Plex Sans" panose="020B0503050203000203" pitchFamily="34" charset="0"/>
                <a:cs typeface="Calibri"/>
              </a:rPr>
              <a:t>and</a:t>
            </a:r>
            <a:r>
              <a:rPr sz="2400" spc="25" dirty="0">
                <a:solidFill>
                  <a:srgbClr val="4D4D4D"/>
                </a:solidFill>
                <a:latin typeface="IBM Plex Sans" panose="020B0503050203000203" pitchFamily="34" charset="0"/>
                <a:cs typeface="Calibri"/>
              </a:rPr>
              <a:t> </a:t>
            </a:r>
            <a:r>
              <a:rPr sz="2400" spc="85" dirty="0">
                <a:solidFill>
                  <a:srgbClr val="4D4D4D"/>
                </a:solidFill>
                <a:latin typeface="IBM Plex Sans" panose="020B0503050203000203" pitchFamily="34" charset="0"/>
                <a:cs typeface="Calibri"/>
              </a:rPr>
              <a:t>rewarding</a:t>
            </a:r>
            <a:r>
              <a:rPr sz="2400" spc="45" dirty="0">
                <a:solidFill>
                  <a:srgbClr val="4D4D4D"/>
                </a:solidFill>
                <a:latin typeface="IBM Plex Sans" panose="020B0503050203000203" pitchFamily="34" charset="0"/>
                <a:cs typeface="Calibri"/>
              </a:rPr>
              <a:t> </a:t>
            </a:r>
            <a:r>
              <a:rPr sz="2400" spc="75" dirty="0">
                <a:solidFill>
                  <a:srgbClr val="4D4D4D"/>
                </a:solidFill>
                <a:latin typeface="IBM Plex Sans" panose="020B0503050203000203" pitchFamily="34" charset="0"/>
                <a:cs typeface="Calibri"/>
              </a:rPr>
              <a:t>your</a:t>
            </a:r>
            <a:r>
              <a:rPr sz="2400" spc="35" dirty="0">
                <a:solidFill>
                  <a:srgbClr val="4D4D4D"/>
                </a:solidFill>
                <a:latin typeface="IBM Plex Sans" panose="020B0503050203000203" pitchFamily="34" charset="0"/>
                <a:cs typeface="Calibri"/>
              </a:rPr>
              <a:t> </a:t>
            </a:r>
            <a:r>
              <a:rPr sz="2400" spc="110" dirty="0">
                <a:solidFill>
                  <a:srgbClr val="4D4D4D"/>
                </a:solidFill>
                <a:latin typeface="IBM Plex Sans" panose="020B0503050203000203" pitchFamily="34" charset="0"/>
                <a:cs typeface="Calibri"/>
              </a:rPr>
              <a:t>employees</a:t>
            </a:r>
            <a:r>
              <a:rPr lang="en-US" sz="2400" spc="110" dirty="0">
                <a:solidFill>
                  <a:srgbClr val="4D4D4D"/>
                </a:solidFill>
                <a:latin typeface="IBM Plex Sans" panose="020B0503050203000203" pitchFamily="34" charset="0"/>
                <a:cs typeface="Calibri"/>
              </a:rPr>
              <a:t>.</a:t>
            </a:r>
            <a:endParaRPr sz="2400" dirty="0">
              <a:latin typeface="IBM Plex Sans" panose="020B0503050203000203" pitchFamily="34" charset="0"/>
              <a:cs typeface="Calibri"/>
            </a:endParaRPr>
          </a:p>
          <a:p>
            <a:pPr marL="697230" marR="126364" indent="-227329" algn="just">
              <a:lnSpc>
                <a:spcPct val="80000"/>
              </a:lnSpc>
              <a:spcBef>
                <a:spcPts val="1295"/>
              </a:spcBef>
              <a:buFont typeface="Arial"/>
              <a:buChar char="•"/>
              <a:tabLst>
                <a:tab pos="698500" algn="l"/>
              </a:tabLst>
            </a:pPr>
            <a:r>
              <a:rPr sz="2400" spc="65" dirty="0">
                <a:solidFill>
                  <a:srgbClr val="4D4D4D"/>
                </a:solidFill>
                <a:latin typeface="IBM Plex Sans" panose="020B0503050203000203" pitchFamily="34" charset="0"/>
                <a:cs typeface="Calibri"/>
              </a:rPr>
              <a:t>While</a:t>
            </a:r>
            <a:r>
              <a:rPr sz="2400" spc="25" dirty="0">
                <a:solidFill>
                  <a:srgbClr val="4D4D4D"/>
                </a:solidFill>
                <a:latin typeface="IBM Plex Sans" panose="020B0503050203000203" pitchFamily="34" charset="0"/>
                <a:cs typeface="Calibri"/>
              </a:rPr>
              <a:t> </a:t>
            </a:r>
            <a:r>
              <a:rPr sz="2400" spc="70" dirty="0">
                <a:solidFill>
                  <a:srgbClr val="4D4D4D"/>
                </a:solidFill>
                <a:latin typeface="IBM Plex Sans" panose="020B0503050203000203" pitchFamily="34" charset="0"/>
                <a:cs typeface="Calibri"/>
              </a:rPr>
              <a:t>there</a:t>
            </a:r>
            <a:r>
              <a:rPr sz="2400" spc="25" dirty="0">
                <a:solidFill>
                  <a:srgbClr val="4D4D4D"/>
                </a:solidFill>
                <a:latin typeface="IBM Plex Sans" panose="020B0503050203000203" pitchFamily="34" charset="0"/>
                <a:cs typeface="Calibri"/>
              </a:rPr>
              <a:t> </a:t>
            </a:r>
            <a:r>
              <a:rPr sz="2400" spc="80" dirty="0">
                <a:solidFill>
                  <a:srgbClr val="4D4D4D"/>
                </a:solidFill>
                <a:latin typeface="IBM Plex Sans" panose="020B0503050203000203" pitchFamily="34" charset="0"/>
                <a:cs typeface="Calibri"/>
              </a:rPr>
              <a:t>are</a:t>
            </a:r>
            <a:r>
              <a:rPr sz="2400" spc="35" dirty="0">
                <a:solidFill>
                  <a:srgbClr val="4D4D4D"/>
                </a:solidFill>
                <a:latin typeface="IBM Plex Sans" panose="020B0503050203000203" pitchFamily="34" charset="0"/>
                <a:cs typeface="Calibri"/>
              </a:rPr>
              <a:t> </a:t>
            </a:r>
            <a:r>
              <a:rPr sz="2400" spc="125" dirty="0">
                <a:solidFill>
                  <a:srgbClr val="4D4D4D"/>
                </a:solidFill>
                <a:latin typeface="IBM Plex Sans" panose="020B0503050203000203" pitchFamily="34" charset="0"/>
                <a:cs typeface="Calibri"/>
              </a:rPr>
              <a:t>a</a:t>
            </a:r>
            <a:r>
              <a:rPr sz="2400" spc="50" dirty="0">
                <a:solidFill>
                  <a:srgbClr val="4D4D4D"/>
                </a:solidFill>
                <a:latin typeface="IBM Plex Sans" panose="020B0503050203000203" pitchFamily="34" charset="0"/>
                <a:cs typeface="Calibri"/>
              </a:rPr>
              <a:t> </a:t>
            </a:r>
            <a:r>
              <a:rPr sz="2400" spc="75" dirty="0">
                <a:solidFill>
                  <a:srgbClr val="4D4D4D"/>
                </a:solidFill>
                <a:latin typeface="IBM Plex Sans" panose="020B0503050203000203" pitchFamily="34" charset="0"/>
                <a:cs typeface="Calibri"/>
              </a:rPr>
              <a:t>variety</a:t>
            </a:r>
            <a:r>
              <a:rPr sz="2400" spc="25" dirty="0">
                <a:solidFill>
                  <a:srgbClr val="4D4D4D"/>
                </a:solidFill>
                <a:latin typeface="IBM Plex Sans" panose="020B0503050203000203" pitchFamily="34" charset="0"/>
                <a:cs typeface="Calibri"/>
              </a:rPr>
              <a:t> </a:t>
            </a:r>
            <a:r>
              <a:rPr sz="2400" dirty="0">
                <a:solidFill>
                  <a:srgbClr val="4D4D4D"/>
                </a:solidFill>
                <a:latin typeface="IBM Plex Sans" panose="020B0503050203000203" pitchFamily="34" charset="0"/>
                <a:cs typeface="Calibri"/>
              </a:rPr>
              <a:t>of </a:t>
            </a:r>
            <a:r>
              <a:rPr sz="2400" spc="110" dirty="0">
                <a:solidFill>
                  <a:srgbClr val="4D4D4D"/>
                </a:solidFill>
                <a:latin typeface="IBM Plex Sans" panose="020B0503050203000203" pitchFamily="34" charset="0"/>
                <a:cs typeface="Calibri"/>
              </a:rPr>
              <a:t>approaches,</a:t>
            </a:r>
            <a:r>
              <a:rPr sz="2400" spc="55" dirty="0">
                <a:solidFill>
                  <a:srgbClr val="4D4D4D"/>
                </a:solidFill>
                <a:latin typeface="IBM Plex Sans" panose="020B0503050203000203" pitchFamily="34" charset="0"/>
                <a:cs typeface="Calibri"/>
              </a:rPr>
              <a:t> </a:t>
            </a:r>
            <a:r>
              <a:rPr sz="2400" spc="100" dirty="0">
                <a:solidFill>
                  <a:srgbClr val="4D4D4D"/>
                </a:solidFill>
                <a:latin typeface="IBM Plex Sans" panose="020B0503050203000203" pitchFamily="34" charset="0"/>
                <a:cs typeface="Calibri"/>
              </a:rPr>
              <a:t>including</a:t>
            </a:r>
            <a:r>
              <a:rPr sz="2400" spc="15" dirty="0">
                <a:solidFill>
                  <a:srgbClr val="4D4D4D"/>
                </a:solidFill>
                <a:latin typeface="IBM Plex Sans" panose="020B0503050203000203" pitchFamily="34" charset="0"/>
                <a:cs typeface="Calibri"/>
              </a:rPr>
              <a:t> </a:t>
            </a:r>
            <a:r>
              <a:rPr sz="2400" spc="95" dirty="0">
                <a:solidFill>
                  <a:srgbClr val="4D4D4D"/>
                </a:solidFill>
                <a:latin typeface="IBM Plex Sans" panose="020B0503050203000203" pitchFamily="34" charset="0"/>
                <a:cs typeface="Calibri"/>
              </a:rPr>
              <a:t>monetary</a:t>
            </a:r>
            <a:r>
              <a:rPr sz="2400" spc="50" dirty="0">
                <a:solidFill>
                  <a:srgbClr val="4D4D4D"/>
                </a:solidFill>
                <a:latin typeface="IBM Plex Sans" panose="020B0503050203000203" pitchFamily="34" charset="0"/>
                <a:cs typeface="Calibri"/>
              </a:rPr>
              <a:t> </a:t>
            </a:r>
            <a:r>
              <a:rPr sz="2400" spc="110" dirty="0">
                <a:solidFill>
                  <a:srgbClr val="4D4D4D"/>
                </a:solidFill>
                <a:latin typeface="IBM Plex Sans" panose="020B0503050203000203" pitchFamily="34" charset="0"/>
                <a:cs typeface="Calibri"/>
              </a:rPr>
              <a:t>and</a:t>
            </a:r>
            <a:r>
              <a:rPr sz="2400" spc="35" dirty="0">
                <a:solidFill>
                  <a:srgbClr val="4D4D4D"/>
                </a:solidFill>
                <a:latin typeface="IBM Plex Sans" panose="020B0503050203000203" pitchFamily="34" charset="0"/>
                <a:cs typeface="Calibri"/>
              </a:rPr>
              <a:t> </a:t>
            </a:r>
            <a:r>
              <a:rPr sz="2400" spc="95" dirty="0">
                <a:solidFill>
                  <a:srgbClr val="4D4D4D"/>
                </a:solidFill>
                <a:latin typeface="IBM Plex Sans" panose="020B0503050203000203" pitchFamily="34" charset="0"/>
                <a:cs typeface="Calibri"/>
              </a:rPr>
              <a:t>non-monetary</a:t>
            </a:r>
            <a:r>
              <a:rPr sz="2400" spc="30" dirty="0">
                <a:solidFill>
                  <a:srgbClr val="4D4D4D"/>
                </a:solidFill>
                <a:latin typeface="IBM Plex Sans" panose="020B0503050203000203" pitchFamily="34" charset="0"/>
                <a:cs typeface="Calibri"/>
              </a:rPr>
              <a:t> </a:t>
            </a:r>
            <a:r>
              <a:rPr sz="2400" spc="90" dirty="0">
                <a:solidFill>
                  <a:srgbClr val="4D4D4D"/>
                </a:solidFill>
                <a:latin typeface="IBM Plex Sans" panose="020B0503050203000203" pitchFamily="34" charset="0"/>
                <a:cs typeface="Calibri"/>
              </a:rPr>
              <a:t>rewards,</a:t>
            </a:r>
            <a:r>
              <a:rPr sz="2400" spc="15" dirty="0">
                <a:solidFill>
                  <a:srgbClr val="4D4D4D"/>
                </a:solidFill>
                <a:latin typeface="IBM Plex Sans" panose="020B0503050203000203" pitchFamily="34" charset="0"/>
                <a:cs typeface="Calibri"/>
              </a:rPr>
              <a:t> </a:t>
            </a:r>
            <a:r>
              <a:rPr sz="2400" spc="70" dirty="0">
                <a:solidFill>
                  <a:srgbClr val="4D4D4D"/>
                </a:solidFill>
                <a:latin typeface="IBM Plex Sans" panose="020B0503050203000203" pitchFamily="34" charset="0"/>
                <a:cs typeface="Calibri"/>
              </a:rPr>
              <a:t>it’s</a:t>
            </a:r>
            <a:r>
              <a:rPr sz="2400" spc="30" dirty="0">
                <a:solidFill>
                  <a:srgbClr val="4D4D4D"/>
                </a:solidFill>
                <a:latin typeface="IBM Plex Sans" panose="020B0503050203000203" pitchFamily="34" charset="0"/>
                <a:cs typeface="Calibri"/>
              </a:rPr>
              <a:t> </a:t>
            </a:r>
            <a:r>
              <a:rPr sz="2400" spc="114" dirty="0">
                <a:solidFill>
                  <a:srgbClr val="4D4D4D"/>
                </a:solidFill>
                <a:latin typeface="IBM Plex Sans" panose="020B0503050203000203" pitchFamily="34" charset="0"/>
                <a:cs typeface="Calibri"/>
              </a:rPr>
              <a:t>essential</a:t>
            </a:r>
            <a:r>
              <a:rPr sz="2400" spc="15" dirty="0">
                <a:solidFill>
                  <a:srgbClr val="4D4D4D"/>
                </a:solidFill>
                <a:latin typeface="IBM Plex Sans" panose="020B0503050203000203" pitchFamily="34" charset="0"/>
                <a:cs typeface="Calibri"/>
              </a:rPr>
              <a:t> </a:t>
            </a:r>
            <a:r>
              <a:rPr sz="2400" spc="65" dirty="0">
                <a:solidFill>
                  <a:srgbClr val="4D4D4D"/>
                </a:solidFill>
                <a:latin typeface="IBM Plex Sans" panose="020B0503050203000203" pitchFamily="34" charset="0"/>
                <a:cs typeface="Calibri"/>
              </a:rPr>
              <a:t>that</a:t>
            </a:r>
            <a:r>
              <a:rPr sz="2400" spc="15" dirty="0">
                <a:solidFill>
                  <a:srgbClr val="4D4D4D"/>
                </a:solidFill>
                <a:latin typeface="IBM Plex Sans" panose="020B0503050203000203" pitchFamily="34" charset="0"/>
                <a:cs typeface="Calibri"/>
              </a:rPr>
              <a:t> </a:t>
            </a:r>
            <a:r>
              <a:rPr sz="2400" spc="120" dirty="0">
                <a:solidFill>
                  <a:srgbClr val="4D4D4D"/>
                </a:solidFill>
                <a:latin typeface="IBM Plex Sans" panose="020B0503050203000203" pitchFamily="34" charset="0"/>
                <a:cs typeface="Calibri"/>
              </a:rPr>
              <a:t>salary</a:t>
            </a:r>
            <a:r>
              <a:rPr sz="2400" spc="35" dirty="0">
                <a:solidFill>
                  <a:srgbClr val="4D4D4D"/>
                </a:solidFill>
                <a:latin typeface="IBM Plex Sans" panose="020B0503050203000203" pitchFamily="34" charset="0"/>
                <a:cs typeface="Calibri"/>
              </a:rPr>
              <a:t> </a:t>
            </a:r>
            <a:r>
              <a:rPr sz="2400" spc="125" dirty="0">
                <a:solidFill>
                  <a:srgbClr val="4D4D4D"/>
                </a:solidFill>
                <a:latin typeface="IBM Plex Sans" panose="020B0503050203000203" pitchFamily="34" charset="0"/>
                <a:cs typeface="Calibri"/>
              </a:rPr>
              <a:t>increases</a:t>
            </a:r>
            <a:r>
              <a:rPr sz="2400" spc="15" dirty="0">
                <a:solidFill>
                  <a:srgbClr val="4D4D4D"/>
                </a:solidFill>
                <a:latin typeface="IBM Plex Sans" panose="020B0503050203000203" pitchFamily="34" charset="0"/>
                <a:cs typeface="Calibri"/>
              </a:rPr>
              <a:t> </a:t>
            </a:r>
            <a:r>
              <a:rPr sz="2400" spc="100" dirty="0">
                <a:solidFill>
                  <a:srgbClr val="4D4D4D"/>
                </a:solidFill>
                <a:latin typeface="IBM Plex Sans" panose="020B0503050203000203" pitchFamily="34" charset="0"/>
                <a:cs typeface="Calibri"/>
              </a:rPr>
              <a:t>recognize</a:t>
            </a:r>
            <a:r>
              <a:rPr sz="2400" spc="10" dirty="0">
                <a:solidFill>
                  <a:srgbClr val="4D4D4D"/>
                </a:solidFill>
                <a:latin typeface="IBM Plex Sans" panose="020B0503050203000203" pitchFamily="34" charset="0"/>
                <a:cs typeface="Calibri"/>
              </a:rPr>
              <a:t> </a:t>
            </a:r>
            <a:r>
              <a:rPr sz="2400" spc="105" dirty="0">
                <a:solidFill>
                  <a:srgbClr val="4D4D4D"/>
                </a:solidFill>
                <a:latin typeface="IBM Plex Sans" panose="020B0503050203000203" pitchFamily="34" charset="0"/>
                <a:cs typeface="Calibri"/>
              </a:rPr>
              <a:t>each </a:t>
            </a:r>
            <a:r>
              <a:rPr sz="2400" spc="95" dirty="0">
                <a:solidFill>
                  <a:srgbClr val="4D4D4D"/>
                </a:solidFill>
                <a:latin typeface="IBM Plex Sans" panose="020B0503050203000203" pitchFamily="34" charset="0"/>
                <a:cs typeface="Calibri"/>
              </a:rPr>
              <a:t>employee’s</a:t>
            </a:r>
            <a:r>
              <a:rPr sz="2400" spc="40" dirty="0">
                <a:solidFill>
                  <a:srgbClr val="4D4D4D"/>
                </a:solidFill>
                <a:latin typeface="IBM Plex Sans" panose="020B0503050203000203" pitchFamily="34" charset="0"/>
                <a:cs typeface="Calibri"/>
              </a:rPr>
              <a:t> </a:t>
            </a:r>
            <a:r>
              <a:rPr sz="2400" spc="75" dirty="0">
                <a:solidFill>
                  <a:srgbClr val="4D4D4D"/>
                </a:solidFill>
                <a:latin typeface="IBM Plex Sans" panose="020B0503050203000203" pitchFamily="34" charset="0"/>
                <a:cs typeface="Calibri"/>
              </a:rPr>
              <a:t>contribution</a:t>
            </a:r>
            <a:r>
              <a:rPr sz="2400" spc="10" dirty="0">
                <a:solidFill>
                  <a:srgbClr val="4D4D4D"/>
                </a:solidFill>
                <a:latin typeface="IBM Plex Sans" panose="020B0503050203000203" pitchFamily="34" charset="0"/>
                <a:cs typeface="Calibri"/>
              </a:rPr>
              <a:t> </a:t>
            </a:r>
            <a:r>
              <a:rPr sz="2400" spc="50" dirty="0">
                <a:solidFill>
                  <a:srgbClr val="4D4D4D"/>
                </a:solidFill>
                <a:latin typeface="IBM Plex Sans" panose="020B0503050203000203" pitchFamily="34" charset="0"/>
                <a:cs typeface="Calibri"/>
              </a:rPr>
              <a:t>to</a:t>
            </a:r>
            <a:r>
              <a:rPr sz="2400" spc="60" dirty="0">
                <a:solidFill>
                  <a:srgbClr val="4D4D4D"/>
                </a:solidFill>
                <a:latin typeface="IBM Plex Sans" panose="020B0503050203000203" pitchFamily="34" charset="0"/>
                <a:cs typeface="Calibri"/>
              </a:rPr>
              <a:t> </a:t>
            </a:r>
            <a:r>
              <a:rPr sz="2400" spc="75" dirty="0">
                <a:solidFill>
                  <a:srgbClr val="4D4D4D"/>
                </a:solidFill>
                <a:latin typeface="IBM Plex Sans" panose="020B0503050203000203" pitchFamily="34" charset="0"/>
                <a:cs typeface="Calibri"/>
              </a:rPr>
              <a:t>the</a:t>
            </a:r>
            <a:r>
              <a:rPr sz="2400" spc="15" dirty="0">
                <a:solidFill>
                  <a:srgbClr val="4D4D4D"/>
                </a:solidFill>
                <a:latin typeface="IBM Plex Sans" panose="020B0503050203000203" pitchFamily="34" charset="0"/>
                <a:cs typeface="Calibri"/>
              </a:rPr>
              <a:t> </a:t>
            </a:r>
            <a:r>
              <a:rPr sz="2400" spc="70" dirty="0">
                <a:solidFill>
                  <a:srgbClr val="4D4D4D"/>
                </a:solidFill>
                <a:latin typeface="IBM Plex Sans" panose="020B0503050203000203" pitchFamily="34" charset="0"/>
                <a:cs typeface="Calibri"/>
              </a:rPr>
              <a:t>university</a:t>
            </a:r>
            <a:r>
              <a:rPr lang="en-US" sz="2400" spc="70" dirty="0">
                <a:solidFill>
                  <a:srgbClr val="4D4D4D"/>
                </a:solidFill>
                <a:latin typeface="IBM Plex Sans" panose="020B0503050203000203" pitchFamily="34" charset="0"/>
                <a:cs typeface="Calibri"/>
              </a:rPr>
              <a:t>.</a:t>
            </a:r>
            <a:endParaRPr sz="2400" dirty="0">
              <a:latin typeface="IBM Plex Sans" panose="020B0503050203000203" pitchFamily="34" charset="0"/>
              <a:cs typeface="Calibri"/>
            </a:endParaRPr>
          </a:p>
          <a:p>
            <a:pPr marL="697230" marR="516890" indent="-227329">
              <a:lnSpc>
                <a:spcPts val="2300"/>
              </a:lnSpc>
              <a:spcBef>
                <a:spcPts val="1280"/>
              </a:spcBef>
              <a:buFont typeface="Arial"/>
              <a:buChar char="•"/>
              <a:tabLst>
                <a:tab pos="698500" algn="l"/>
              </a:tabLst>
            </a:pPr>
            <a:r>
              <a:rPr sz="2400" spc="175" dirty="0">
                <a:solidFill>
                  <a:srgbClr val="4D4D4D"/>
                </a:solidFill>
                <a:latin typeface="IBM Plex Sans" panose="020B0503050203000203" pitchFamily="34" charset="0"/>
                <a:cs typeface="Calibri"/>
              </a:rPr>
              <a:t>As</a:t>
            </a:r>
            <a:r>
              <a:rPr sz="2400" spc="30" dirty="0">
                <a:solidFill>
                  <a:srgbClr val="4D4D4D"/>
                </a:solidFill>
                <a:latin typeface="IBM Plex Sans" panose="020B0503050203000203" pitchFamily="34" charset="0"/>
                <a:cs typeface="Calibri"/>
              </a:rPr>
              <a:t> </a:t>
            </a:r>
            <a:r>
              <a:rPr sz="2400" spc="105" dirty="0">
                <a:solidFill>
                  <a:srgbClr val="4D4D4D"/>
                </a:solidFill>
                <a:latin typeface="IBM Plex Sans" panose="020B0503050203000203" pitchFamily="34" charset="0"/>
                <a:cs typeface="Calibri"/>
              </a:rPr>
              <a:t>leaders,</a:t>
            </a:r>
            <a:r>
              <a:rPr sz="2400" spc="35" dirty="0">
                <a:solidFill>
                  <a:srgbClr val="4D4D4D"/>
                </a:solidFill>
                <a:latin typeface="IBM Plex Sans" panose="020B0503050203000203" pitchFamily="34" charset="0"/>
                <a:cs typeface="Calibri"/>
              </a:rPr>
              <a:t> </a:t>
            </a:r>
            <a:r>
              <a:rPr sz="2400" spc="70" dirty="0">
                <a:solidFill>
                  <a:srgbClr val="4D4D4D"/>
                </a:solidFill>
                <a:latin typeface="IBM Plex Sans" panose="020B0503050203000203" pitchFamily="34" charset="0"/>
                <a:cs typeface="Calibri"/>
              </a:rPr>
              <a:t>it’s</a:t>
            </a:r>
            <a:r>
              <a:rPr sz="2400" spc="30" dirty="0">
                <a:solidFill>
                  <a:srgbClr val="4D4D4D"/>
                </a:solidFill>
                <a:latin typeface="IBM Plex Sans" panose="020B0503050203000203" pitchFamily="34" charset="0"/>
                <a:cs typeface="Calibri"/>
              </a:rPr>
              <a:t> </a:t>
            </a:r>
            <a:r>
              <a:rPr sz="2400" spc="95" dirty="0">
                <a:solidFill>
                  <a:srgbClr val="4D4D4D"/>
                </a:solidFill>
                <a:latin typeface="IBM Plex Sans" panose="020B0503050203000203" pitchFamily="34" charset="0"/>
                <a:cs typeface="Calibri"/>
              </a:rPr>
              <a:t>critical</a:t>
            </a:r>
            <a:r>
              <a:rPr sz="2400" spc="35" dirty="0">
                <a:solidFill>
                  <a:srgbClr val="4D4D4D"/>
                </a:solidFill>
                <a:latin typeface="IBM Plex Sans" panose="020B0503050203000203" pitchFamily="34" charset="0"/>
                <a:cs typeface="Calibri"/>
              </a:rPr>
              <a:t> </a:t>
            </a:r>
            <a:r>
              <a:rPr sz="2400" spc="65" dirty="0">
                <a:solidFill>
                  <a:srgbClr val="4D4D4D"/>
                </a:solidFill>
                <a:latin typeface="IBM Plex Sans" panose="020B0503050203000203" pitchFamily="34" charset="0"/>
                <a:cs typeface="Calibri"/>
              </a:rPr>
              <a:t>that</a:t>
            </a:r>
            <a:r>
              <a:rPr sz="2400" spc="45" dirty="0">
                <a:solidFill>
                  <a:srgbClr val="4D4D4D"/>
                </a:solidFill>
                <a:latin typeface="IBM Plex Sans" panose="020B0503050203000203" pitchFamily="34" charset="0"/>
                <a:cs typeface="Calibri"/>
              </a:rPr>
              <a:t> </a:t>
            </a:r>
            <a:r>
              <a:rPr sz="2400" spc="100" dirty="0">
                <a:solidFill>
                  <a:srgbClr val="4D4D4D"/>
                </a:solidFill>
                <a:latin typeface="IBM Plex Sans" panose="020B0503050203000203" pitchFamily="34" charset="0"/>
                <a:cs typeface="Calibri"/>
              </a:rPr>
              <a:t>we</a:t>
            </a:r>
            <a:r>
              <a:rPr sz="2400" spc="40" dirty="0">
                <a:solidFill>
                  <a:srgbClr val="4D4D4D"/>
                </a:solidFill>
                <a:latin typeface="IBM Plex Sans" panose="020B0503050203000203" pitchFamily="34" charset="0"/>
                <a:cs typeface="Calibri"/>
              </a:rPr>
              <a:t> </a:t>
            </a:r>
            <a:r>
              <a:rPr sz="2400" spc="120" dirty="0">
                <a:solidFill>
                  <a:srgbClr val="4D4D4D"/>
                </a:solidFill>
                <a:latin typeface="IBM Plex Sans" panose="020B0503050203000203" pitchFamily="34" charset="0"/>
                <a:cs typeface="Calibri"/>
              </a:rPr>
              <a:t>maximize</a:t>
            </a:r>
            <a:r>
              <a:rPr sz="2400" spc="40" dirty="0">
                <a:solidFill>
                  <a:srgbClr val="4D4D4D"/>
                </a:solidFill>
                <a:latin typeface="IBM Plex Sans" panose="020B0503050203000203" pitchFamily="34" charset="0"/>
                <a:cs typeface="Calibri"/>
              </a:rPr>
              <a:t> </a:t>
            </a:r>
            <a:r>
              <a:rPr sz="2400" spc="75" dirty="0">
                <a:solidFill>
                  <a:srgbClr val="4D4D4D"/>
                </a:solidFill>
                <a:latin typeface="IBM Plex Sans" panose="020B0503050203000203" pitchFamily="34" charset="0"/>
                <a:cs typeface="Calibri"/>
              </a:rPr>
              <a:t>the</a:t>
            </a:r>
            <a:r>
              <a:rPr sz="2400" spc="25" dirty="0">
                <a:solidFill>
                  <a:srgbClr val="4D4D4D"/>
                </a:solidFill>
                <a:latin typeface="IBM Plex Sans" panose="020B0503050203000203" pitchFamily="34" charset="0"/>
                <a:cs typeface="Calibri"/>
              </a:rPr>
              <a:t> </a:t>
            </a:r>
            <a:r>
              <a:rPr sz="2400" spc="114" dirty="0">
                <a:solidFill>
                  <a:srgbClr val="4D4D4D"/>
                </a:solidFill>
                <a:latin typeface="IBM Plex Sans" panose="020B0503050203000203" pitchFamily="34" charset="0"/>
                <a:cs typeface="Calibri"/>
              </a:rPr>
              <a:t>impact</a:t>
            </a:r>
            <a:r>
              <a:rPr sz="2400" spc="35" dirty="0">
                <a:solidFill>
                  <a:srgbClr val="4D4D4D"/>
                </a:solidFill>
                <a:latin typeface="IBM Plex Sans" panose="020B0503050203000203" pitchFamily="34" charset="0"/>
                <a:cs typeface="Calibri"/>
              </a:rPr>
              <a:t> </a:t>
            </a:r>
            <a:r>
              <a:rPr sz="2400" dirty="0">
                <a:solidFill>
                  <a:srgbClr val="4D4D4D"/>
                </a:solidFill>
                <a:latin typeface="IBM Plex Sans" panose="020B0503050203000203" pitchFamily="34" charset="0"/>
                <a:cs typeface="Calibri"/>
              </a:rPr>
              <a:t>of</a:t>
            </a:r>
            <a:r>
              <a:rPr sz="2400" spc="35" dirty="0">
                <a:solidFill>
                  <a:srgbClr val="4D4D4D"/>
                </a:solidFill>
                <a:latin typeface="IBM Plex Sans" panose="020B0503050203000203" pitchFamily="34" charset="0"/>
                <a:cs typeface="Calibri"/>
              </a:rPr>
              <a:t> </a:t>
            </a:r>
            <a:r>
              <a:rPr sz="2400" spc="110" dirty="0">
                <a:solidFill>
                  <a:srgbClr val="4D4D4D"/>
                </a:solidFill>
                <a:latin typeface="IBM Plex Sans" panose="020B0503050203000203" pitchFamily="34" charset="0"/>
                <a:cs typeface="Calibri"/>
              </a:rPr>
              <a:t>funds</a:t>
            </a:r>
            <a:r>
              <a:rPr sz="2400" spc="20" dirty="0">
                <a:solidFill>
                  <a:srgbClr val="4D4D4D"/>
                </a:solidFill>
                <a:latin typeface="IBM Plex Sans" panose="020B0503050203000203" pitchFamily="34" charset="0"/>
                <a:cs typeface="Calibri"/>
              </a:rPr>
              <a:t> </a:t>
            </a:r>
            <a:r>
              <a:rPr sz="2400" spc="110" dirty="0">
                <a:solidFill>
                  <a:srgbClr val="4D4D4D"/>
                </a:solidFill>
                <a:latin typeface="IBM Plex Sans" panose="020B0503050203000203" pitchFamily="34" charset="0"/>
                <a:cs typeface="Calibri"/>
              </a:rPr>
              <a:t>made 	</a:t>
            </a:r>
            <a:r>
              <a:rPr sz="2400" spc="95" dirty="0">
                <a:solidFill>
                  <a:srgbClr val="4D4D4D"/>
                </a:solidFill>
                <a:latin typeface="IBM Plex Sans" panose="020B0503050203000203" pitchFamily="34" charset="0"/>
                <a:cs typeface="Calibri"/>
              </a:rPr>
              <a:t>available</a:t>
            </a:r>
            <a:r>
              <a:rPr sz="2400" spc="50" dirty="0">
                <a:solidFill>
                  <a:srgbClr val="4D4D4D"/>
                </a:solidFill>
                <a:latin typeface="IBM Plex Sans" panose="020B0503050203000203" pitchFamily="34" charset="0"/>
                <a:cs typeface="Calibri"/>
              </a:rPr>
              <a:t> </a:t>
            </a:r>
            <a:r>
              <a:rPr sz="2400" dirty="0">
                <a:solidFill>
                  <a:srgbClr val="4D4D4D"/>
                </a:solidFill>
                <a:latin typeface="IBM Plex Sans" panose="020B0503050203000203" pitchFamily="34" charset="0"/>
                <a:cs typeface="Calibri"/>
              </a:rPr>
              <a:t>for</a:t>
            </a:r>
            <a:r>
              <a:rPr sz="2400" spc="50" dirty="0">
                <a:solidFill>
                  <a:srgbClr val="4D4D4D"/>
                </a:solidFill>
                <a:latin typeface="IBM Plex Sans" panose="020B0503050203000203" pitchFamily="34" charset="0"/>
                <a:cs typeface="Calibri"/>
              </a:rPr>
              <a:t> </a:t>
            </a:r>
            <a:r>
              <a:rPr sz="2400" spc="120" dirty="0">
                <a:solidFill>
                  <a:srgbClr val="4D4D4D"/>
                </a:solidFill>
                <a:latin typeface="IBM Plex Sans" panose="020B0503050203000203" pitchFamily="34" charset="0"/>
                <a:cs typeface="Calibri"/>
              </a:rPr>
              <a:t>salary</a:t>
            </a:r>
            <a:r>
              <a:rPr sz="2400" spc="50" dirty="0">
                <a:solidFill>
                  <a:srgbClr val="4D4D4D"/>
                </a:solidFill>
                <a:latin typeface="IBM Plex Sans" panose="020B0503050203000203" pitchFamily="34" charset="0"/>
                <a:cs typeface="Calibri"/>
              </a:rPr>
              <a:t> </a:t>
            </a:r>
            <a:r>
              <a:rPr sz="2400" spc="125" dirty="0">
                <a:solidFill>
                  <a:srgbClr val="4D4D4D"/>
                </a:solidFill>
                <a:latin typeface="IBM Plex Sans" panose="020B0503050203000203" pitchFamily="34" charset="0"/>
                <a:cs typeface="Calibri"/>
              </a:rPr>
              <a:t>increases</a:t>
            </a:r>
            <a:r>
              <a:rPr sz="2400" spc="85" dirty="0">
                <a:solidFill>
                  <a:srgbClr val="4D4D4D"/>
                </a:solidFill>
                <a:latin typeface="IBM Plex Sans" panose="020B0503050203000203" pitchFamily="34" charset="0"/>
                <a:cs typeface="Calibri"/>
              </a:rPr>
              <a:t> </a:t>
            </a:r>
            <a:r>
              <a:rPr sz="2400" spc="110" dirty="0">
                <a:solidFill>
                  <a:srgbClr val="4D4D4D"/>
                </a:solidFill>
                <a:latin typeface="IBM Plex Sans" panose="020B0503050203000203" pitchFamily="34" charset="0"/>
                <a:cs typeface="Calibri"/>
              </a:rPr>
              <a:t>by</a:t>
            </a:r>
            <a:r>
              <a:rPr sz="2400" spc="45" dirty="0">
                <a:solidFill>
                  <a:srgbClr val="4D4D4D"/>
                </a:solidFill>
                <a:latin typeface="IBM Plex Sans" panose="020B0503050203000203" pitchFamily="34" charset="0"/>
                <a:cs typeface="Calibri"/>
              </a:rPr>
              <a:t> </a:t>
            </a:r>
            <a:r>
              <a:rPr sz="2400" spc="70" dirty="0">
                <a:solidFill>
                  <a:srgbClr val="4D4D4D"/>
                </a:solidFill>
                <a:latin typeface="IBM Plex Sans" panose="020B0503050203000203" pitchFamily="34" charset="0"/>
                <a:cs typeface="Calibri"/>
              </a:rPr>
              <a:t>differentiating</a:t>
            </a:r>
            <a:r>
              <a:rPr sz="2400" spc="5" dirty="0">
                <a:solidFill>
                  <a:srgbClr val="4D4D4D"/>
                </a:solidFill>
                <a:latin typeface="IBM Plex Sans" panose="020B0503050203000203" pitchFamily="34" charset="0"/>
                <a:cs typeface="Calibri"/>
              </a:rPr>
              <a:t> </a:t>
            </a:r>
            <a:r>
              <a:rPr sz="2400" spc="100" dirty="0">
                <a:solidFill>
                  <a:srgbClr val="4D4D4D"/>
                </a:solidFill>
                <a:latin typeface="IBM Plex Sans" panose="020B0503050203000203" pitchFamily="34" charset="0"/>
                <a:cs typeface="Calibri"/>
              </a:rPr>
              <a:t>rewards</a:t>
            </a:r>
            <a:r>
              <a:rPr sz="2400" spc="60" dirty="0">
                <a:solidFill>
                  <a:srgbClr val="4D4D4D"/>
                </a:solidFill>
                <a:latin typeface="IBM Plex Sans" panose="020B0503050203000203" pitchFamily="34" charset="0"/>
                <a:cs typeface="Calibri"/>
              </a:rPr>
              <a:t> </a:t>
            </a:r>
            <a:r>
              <a:rPr sz="2400" spc="135" dirty="0">
                <a:solidFill>
                  <a:srgbClr val="4D4D4D"/>
                </a:solidFill>
                <a:latin typeface="IBM Plex Sans" panose="020B0503050203000203" pitchFamily="34" charset="0"/>
                <a:cs typeface="Calibri"/>
              </a:rPr>
              <a:t>based</a:t>
            </a:r>
            <a:r>
              <a:rPr sz="2400" spc="50" dirty="0">
                <a:solidFill>
                  <a:srgbClr val="4D4D4D"/>
                </a:solidFill>
                <a:latin typeface="IBM Plex Sans" panose="020B0503050203000203" pitchFamily="34" charset="0"/>
                <a:cs typeface="Calibri"/>
              </a:rPr>
              <a:t> </a:t>
            </a:r>
            <a:r>
              <a:rPr sz="2400" spc="60" dirty="0">
                <a:solidFill>
                  <a:srgbClr val="4D4D4D"/>
                </a:solidFill>
                <a:latin typeface="IBM Plex Sans" panose="020B0503050203000203" pitchFamily="34" charset="0"/>
                <a:cs typeface="Calibri"/>
              </a:rPr>
              <a:t>on 	</a:t>
            </a:r>
            <a:r>
              <a:rPr sz="2400" spc="85" dirty="0">
                <a:solidFill>
                  <a:srgbClr val="4D4D4D"/>
                </a:solidFill>
                <a:latin typeface="IBM Plex Sans" panose="020B0503050203000203" pitchFamily="34" charset="0"/>
                <a:cs typeface="Calibri"/>
              </a:rPr>
              <a:t>individual</a:t>
            </a:r>
            <a:r>
              <a:rPr sz="2400" spc="25" dirty="0">
                <a:solidFill>
                  <a:srgbClr val="4D4D4D"/>
                </a:solidFill>
                <a:latin typeface="IBM Plex Sans" panose="020B0503050203000203" pitchFamily="34" charset="0"/>
                <a:cs typeface="Calibri"/>
              </a:rPr>
              <a:t> </a:t>
            </a:r>
            <a:r>
              <a:rPr sz="2400" spc="85" dirty="0">
                <a:solidFill>
                  <a:srgbClr val="4D4D4D"/>
                </a:solidFill>
                <a:latin typeface="IBM Plex Sans" panose="020B0503050203000203" pitchFamily="34" charset="0"/>
                <a:cs typeface="Calibri"/>
              </a:rPr>
              <a:t>contributions,</a:t>
            </a:r>
            <a:r>
              <a:rPr sz="2400" spc="15" dirty="0">
                <a:solidFill>
                  <a:srgbClr val="4D4D4D"/>
                </a:solidFill>
                <a:latin typeface="IBM Plex Sans" panose="020B0503050203000203" pitchFamily="34" charset="0"/>
                <a:cs typeface="Calibri"/>
              </a:rPr>
              <a:t> </a:t>
            </a:r>
            <a:r>
              <a:rPr sz="2400" spc="90" dirty="0">
                <a:solidFill>
                  <a:srgbClr val="4D4D4D"/>
                </a:solidFill>
                <a:latin typeface="IBM Plex Sans" panose="020B0503050203000203" pitchFamily="34" charset="0"/>
                <a:cs typeface="Calibri"/>
              </a:rPr>
              <a:t>performance,</a:t>
            </a:r>
            <a:r>
              <a:rPr sz="2400" spc="15" dirty="0">
                <a:solidFill>
                  <a:srgbClr val="4D4D4D"/>
                </a:solidFill>
                <a:latin typeface="IBM Plex Sans" panose="020B0503050203000203" pitchFamily="34" charset="0"/>
                <a:cs typeface="Calibri"/>
              </a:rPr>
              <a:t> </a:t>
            </a:r>
            <a:r>
              <a:rPr sz="2400" spc="110" dirty="0">
                <a:solidFill>
                  <a:srgbClr val="4D4D4D"/>
                </a:solidFill>
                <a:latin typeface="IBM Plex Sans" panose="020B0503050203000203" pitchFamily="34" charset="0"/>
                <a:cs typeface="Calibri"/>
              </a:rPr>
              <a:t>and</a:t>
            </a:r>
            <a:r>
              <a:rPr sz="2400" spc="35" dirty="0">
                <a:solidFill>
                  <a:srgbClr val="4D4D4D"/>
                </a:solidFill>
                <a:latin typeface="IBM Plex Sans" panose="020B0503050203000203" pitchFamily="34" charset="0"/>
                <a:cs typeface="Calibri"/>
              </a:rPr>
              <a:t> </a:t>
            </a:r>
            <a:r>
              <a:rPr sz="2400" spc="100" dirty="0">
                <a:solidFill>
                  <a:srgbClr val="4D4D4D"/>
                </a:solidFill>
                <a:latin typeface="IBM Plex Sans" panose="020B0503050203000203" pitchFamily="34" charset="0"/>
                <a:cs typeface="Calibri"/>
              </a:rPr>
              <a:t>market</a:t>
            </a:r>
            <a:r>
              <a:rPr sz="2400" spc="30" dirty="0">
                <a:solidFill>
                  <a:srgbClr val="4D4D4D"/>
                </a:solidFill>
                <a:latin typeface="IBM Plex Sans" panose="020B0503050203000203" pitchFamily="34" charset="0"/>
                <a:cs typeface="Calibri"/>
              </a:rPr>
              <a:t> </a:t>
            </a:r>
            <a:r>
              <a:rPr lang="en-US" sz="2400" spc="90" dirty="0">
                <a:solidFill>
                  <a:srgbClr val="4D4D4D"/>
                </a:solidFill>
                <a:latin typeface="IBM Plex Sans" panose="020B0503050203000203" pitchFamily="34" charset="0"/>
                <a:cs typeface="Calibri"/>
              </a:rPr>
              <a:t>factors.</a:t>
            </a:r>
            <a:endParaRPr sz="2400" dirty="0">
              <a:latin typeface="IBM Plex Sans" panose="020B0503050203000203" pitchFamily="34" charset="0"/>
              <a:cs typeface="Calibri"/>
            </a:endParaRPr>
          </a:p>
        </p:txBody>
      </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a:extLst>
              <a:ext uri="{C183D7F6-B498-43B3-948B-1728B52AA6E4}">
                <adec:decorative xmlns:adec="http://schemas.microsoft.com/office/drawing/2017/decorative" val="1"/>
              </a:ext>
            </a:extLst>
          </p:cNvPr>
          <p:cNvSpPr txBox="1">
            <a:spLocks noGrp="1"/>
          </p:cNvSpPr>
          <p:nvPr>
            <p:ph type="title"/>
          </p:nvPr>
        </p:nvSpPr>
        <p:spPr>
          <a:xfrm>
            <a:off x="462365" y="486033"/>
            <a:ext cx="11515733" cy="689932"/>
          </a:xfrm>
          <a:prstGeom prst="rect">
            <a:avLst/>
          </a:prstGeom>
        </p:spPr>
        <p:txBody>
          <a:bodyPr vert="horz" wrap="square" lIns="0" tIns="12700" rIns="0" bIns="0" rtlCol="0">
            <a:spAutoFit/>
          </a:bodyPr>
          <a:lstStyle/>
          <a:p>
            <a:pPr marL="12700">
              <a:lnSpc>
                <a:spcPct val="100000"/>
              </a:lnSpc>
              <a:spcBef>
                <a:spcPts val="100"/>
              </a:spcBef>
            </a:pPr>
            <a:r>
              <a:rPr sz="4400" spc="360" dirty="0">
                <a:solidFill>
                  <a:srgbClr val="00346A"/>
                </a:solidFill>
                <a:latin typeface="IBM Plex Sans" panose="020B0503050203000203" pitchFamily="34" charset="0"/>
              </a:rPr>
              <a:t>Pay</a:t>
            </a:r>
            <a:r>
              <a:rPr sz="4400" spc="200" dirty="0">
                <a:solidFill>
                  <a:srgbClr val="00346A"/>
                </a:solidFill>
                <a:latin typeface="IBM Plex Sans" panose="020B0503050203000203" pitchFamily="34" charset="0"/>
              </a:rPr>
              <a:t> </a:t>
            </a:r>
            <a:r>
              <a:rPr sz="4400" spc="295" dirty="0">
                <a:solidFill>
                  <a:srgbClr val="00346A"/>
                </a:solidFill>
                <a:latin typeface="IBM Plex Sans" panose="020B0503050203000203" pitchFamily="34" charset="0"/>
              </a:rPr>
              <a:t>Progra</a:t>
            </a:r>
            <a:r>
              <a:rPr lang="en-US" sz="4400" spc="295" dirty="0">
                <a:solidFill>
                  <a:srgbClr val="00346A"/>
                </a:solidFill>
                <a:latin typeface="IBM Plex Sans" panose="020B0503050203000203" pitchFamily="34" charset="0"/>
              </a:rPr>
              <a:t>m – Performance Measures</a:t>
            </a:r>
            <a:endParaRPr sz="4400" dirty="0">
              <a:latin typeface="IBM Plex Sans" panose="020B0503050203000203" pitchFamily="34" charset="0"/>
            </a:endParaRPr>
          </a:p>
        </p:txBody>
      </p:sp>
      <p:sp>
        <p:nvSpPr>
          <p:cNvPr id="4" name="object 4">
            <a:extLst>
              <a:ext uri="{C183D7F6-B498-43B3-948B-1728B52AA6E4}">
                <adec:decorative xmlns:adec="http://schemas.microsoft.com/office/drawing/2017/decorative" val="1"/>
              </a:ext>
            </a:extLst>
          </p:cNvPr>
          <p:cNvSpPr txBox="1"/>
          <p:nvPr/>
        </p:nvSpPr>
        <p:spPr>
          <a:xfrm>
            <a:off x="709067" y="1377849"/>
            <a:ext cx="5511165" cy="4106894"/>
          </a:xfrm>
          <a:prstGeom prst="rect">
            <a:avLst/>
          </a:prstGeom>
        </p:spPr>
        <p:txBody>
          <a:bodyPr vert="horz" wrap="square" lIns="0" tIns="140335" rIns="0" bIns="0" rtlCol="0">
            <a:spAutoFit/>
          </a:bodyPr>
          <a:lstStyle/>
          <a:p>
            <a:pPr marL="12700">
              <a:lnSpc>
                <a:spcPct val="100000"/>
              </a:lnSpc>
              <a:spcBef>
                <a:spcPts val="1105"/>
              </a:spcBef>
            </a:pPr>
            <a:r>
              <a:rPr sz="2400" b="1" spc="160" dirty="0">
                <a:solidFill>
                  <a:srgbClr val="4D4D4D"/>
                </a:solidFill>
                <a:latin typeface="IBM Plex Sans" panose="020B0503050203000203" pitchFamily="34" charset="0"/>
                <a:cs typeface="Calibri"/>
              </a:rPr>
              <a:t>Allocating</a:t>
            </a:r>
            <a:r>
              <a:rPr sz="2400" b="1" spc="95" dirty="0">
                <a:solidFill>
                  <a:srgbClr val="4D4D4D"/>
                </a:solidFill>
                <a:latin typeface="IBM Plex Sans" panose="020B0503050203000203" pitchFamily="34" charset="0"/>
                <a:cs typeface="Calibri"/>
              </a:rPr>
              <a:t> </a:t>
            </a:r>
            <a:r>
              <a:rPr sz="2400" b="1" spc="185" dirty="0">
                <a:solidFill>
                  <a:srgbClr val="4D4D4D"/>
                </a:solidFill>
                <a:latin typeface="IBM Plex Sans" panose="020B0503050203000203" pitchFamily="34" charset="0"/>
                <a:cs typeface="Calibri"/>
              </a:rPr>
              <a:t>Rewards</a:t>
            </a:r>
            <a:endParaRPr sz="2400" b="1" dirty="0">
              <a:latin typeface="IBM Plex Sans" panose="020B0503050203000203" pitchFamily="34" charset="0"/>
              <a:cs typeface="Calibri"/>
            </a:endParaRPr>
          </a:p>
          <a:p>
            <a:pPr marL="12700" marR="287655">
              <a:lnSpc>
                <a:spcPct val="100000"/>
              </a:lnSpc>
              <a:spcBef>
                <a:spcPts val="1010"/>
              </a:spcBef>
            </a:pPr>
            <a:r>
              <a:rPr sz="2400" spc="145" dirty="0">
                <a:solidFill>
                  <a:srgbClr val="4D4D4D"/>
                </a:solidFill>
                <a:latin typeface="IBM Plex Sans" panose="020B0503050203000203" pitchFamily="34" charset="0"/>
                <a:cs typeface="Calibri"/>
              </a:rPr>
              <a:t>It’s</a:t>
            </a:r>
            <a:r>
              <a:rPr sz="2400" spc="35" dirty="0">
                <a:solidFill>
                  <a:srgbClr val="4D4D4D"/>
                </a:solidFill>
                <a:latin typeface="IBM Plex Sans" panose="020B0503050203000203" pitchFamily="34" charset="0"/>
                <a:cs typeface="Calibri"/>
              </a:rPr>
              <a:t> </a:t>
            </a:r>
            <a:r>
              <a:rPr sz="2400" spc="85" dirty="0">
                <a:solidFill>
                  <a:srgbClr val="4D4D4D"/>
                </a:solidFill>
                <a:latin typeface="IBM Plex Sans" panose="020B0503050203000203" pitchFamily="34" charset="0"/>
                <a:cs typeface="Calibri"/>
              </a:rPr>
              <a:t>helpful</a:t>
            </a:r>
            <a:r>
              <a:rPr sz="2400" spc="10" dirty="0">
                <a:solidFill>
                  <a:srgbClr val="4D4D4D"/>
                </a:solidFill>
                <a:latin typeface="IBM Plex Sans" panose="020B0503050203000203" pitchFamily="34" charset="0"/>
                <a:cs typeface="Calibri"/>
              </a:rPr>
              <a:t> </a:t>
            </a:r>
            <a:r>
              <a:rPr sz="2400" spc="50" dirty="0">
                <a:solidFill>
                  <a:srgbClr val="4D4D4D"/>
                </a:solidFill>
                <a:latin typeface="IBM Plex Sans" panose="020B0503050203000203" pitchFamily="34" charset="0"/>
                <a:cs typeface="Calibri"/>
              </a:rPr>
              <a:t>to</a:t>
            </a:r>
            <a:r>
              <a:rPr sz="2400" spc="45" dirty="0">
                <a:solidFill>
                  <a:srgbClr val="4D4D4D"/>
                </a:solidFill>
                <a:latin typeface="IBM Plex Sans" panose="020B0503050203000203" pitchFamily="34" charset="0"/>
                <a:cs typeface="Calibri"/>
              </a:rPr>
              <a:t> </a:t>
            </a:r>
            <a:r>
              <a:rPr sz="2400" spc="85" dirty="0">
                <a:solidFill>
                  <a:srgbClr val="4D4D4D"/>
                </a:solidFill>
                <a:latin typeface="IBM Plex Sans" panose="020B0503050203000203" pitchFamily="34" charset="0"/>
                <a:cs typeface="Calibri"/>
              </a:rPr>
              <a:t>view</a:t>
            </a:r>
            <a:r>
              <a:rPr sz="2400" spc="10" dirty="0">
                <a:solidFill>
                  <a:srgbClr val="4D4D4D"/>
                </a:solidFill>
                <a:latin typeface="IBM Plex Sans" panose="020B0503050203000203" pitchFamily="34" charset="0"/>
                <a:cs typeface="Calibri"/>
              </a:rPr>
              <a:t> </a:t>
            </a:r>
            <a:r>
              <a:rPr sz="2400" spc="125" dirty="0">
                <a:solidFill>
                  <a:srgbClr val="4D4D4D"/>
                </a:solidFill>
                <a:latin typeface="IBM Plex Sans" panose="020B0503050203000203" pitchFamily="34" charset="0"/>
                <a:cs typeface="Calibri"/>
              </a:rPr>
              <a:t>a</a:t>
            </a:r>
            <a:r>
              <a:rPr sz="2400" spc="35" dirty="0">
                <a:solidFill>
                  <a:srgbClr val="4D4D4D"/>
                </a:solidFill>
                <a:latin typeface="IBM Plex Sans" panose="020B0503050203000203" pitchFamily="34" charset="0"/>
                <a:cs typeface="Calibri"/>
              </a:rPr>
              <a:t> </a:t>
            </a:r>
            <a:r>
              <a:rPr sz="2400" spc="95" dirty="0">
                <a:solidFill>
                  <a:srgbClr val="4D4D4D"/>
                </a:solidFill>
                <a:latin typeface="IBM Plex Sans" panose="020B0503050203000203" pitchFamily="34" charset="0"/>
                <a:cs typeface="Calibri"/>
              </a:rPr>
              <a:t>combination</a:t>
            </a:r>
            <a:r>
              <a:rPr sz="2400" spc="45" dirty="0">
                <a:solidFill>
                  <a:srgbClr val="4D4D4D"/>
                </a:solidFill>
                <a:latin typeface="IBM Plex Sans" panose="020B0503050203000203" pitchFamily="34" charset="0"/>
                <a:cs typeface="Calibri"/>
              </a:rPr>
              <a:t> </a:t>
            </a:r>
            <a:r>
              <a:rPr sz="2400" spc="-25" dirty="0">
                <a:solidFill>
                  <a:srgbClr val="4D4D4D"/>
                </a:solidFill>
                <a:latin typeface="IBM Plex Sans" panose="020B0503050203000203" pitchFamily="34" charset="0"/>
                <a:cs typeface="Calibri"/>
              </a:rPr>
              <a:t>of </a:t>
            </a:r>
            <a:r>
              <a:rPr sz="2400" spc="120" dirty="0">
                <a:solidFill>
                  <a:srgbClr val="4D4D4D"/>
                </a:solidFill>
                <a:latin typeface="IBM Plex Sans" panose="020B0503050203000203" pitchFamily="34" charset="0"/>
                <a:cs typeface="Calibri"/>
              </a:rPr>
              <a:t>outcomes</a:t>
            </a:r>
            <a:r>
              <a:rPr sz="2400" spc="30" dirty="0">
                <a:solidFill>
                  <a:srgbClr val="4D4D4D"/>
                </a:solidFill>
                <a:latin typeface="IBM Plex Sans" panose="020B0503050203000203" pitchFamily="34" charset="0"/>
                <a:cs typeface="Calibri"/>
              </a:rPr>
              <a:t> </a:t>
            </a:r>
            <a:r>
              <a:rPr sz="2400" spc="110" dirty="0">
                <a:solidFill>
                  <a:srgbClr val="4D4D4D"/>
                </a:solidFill>
                <a:latin typeface="IBM Plex Sans" panose="020B0503050203000203" pitchFamily="34" charset="0"/>
                <a:cs typeface="Calibri"/>
              </a:rPr>
              <a:t>and</a:t>
            </a:r>
            <a:r>
              <a:rPr sz="2400" spc="30" dirty="0">
                <a:solidFill>
                  <a:srgbClr val="4D4D4D"/>
                </a:solidFill>
                <a:latin typeface="IBM Plex Sans" panose="020B0503050203000203" pitchFamily="34" charset="0"/>
                <a:cs typeface="Calibri"/>
              </a:rPr>
              <a:t> </a:t>
            </a:r>
            <a:r>
              <a:rPr sz="2400" spc="100" dirty="0">
                <a:solidFill>
                  <a:srgbClr val="4D4D4D"/>
                </a:solidFill>
                <a:latin typeface="IBM Plex Sans" panose="020B0503050203000203" pitchFamily="34" charset="0"/>
                <a:cs typeface="Calibri"/>
              </a:rPr>
              <a:t>behaviors</a:t>
            </a:r>
            <a:r>
              <a:rPr sz="2400" spc="10" dirty="0">
                <a:solidFill>
                  <a:srgbClr val="4D4D4D"/>
                </a:solidFill>
                <a:latin typeface="IBM Plex Sans" panose="020B0503050203000203" pitchFamily="34" charset="0"/>
                <a:cs typeface="Calibri"/>
              </a:rPr>
              <a:t> </a:t>
            </a:r>
            <a:r>
              <a:rPr sz="2400" spc="100" dirty="0">
                <a:solidFill>
                  <a:srgbClr val="4D4D4D"/>
                </a:solidFill>
                <a:latin typeface="IBM Plex Sans" panose="020B0503050203000203" pitchFamily="34" charset="0"/>
                <a:cs typeface="Calibri"/>
              </a:rPr>
              <a:t>which</a:t>
            </a:r>
            <a:r>
              <a:rPr sz="2400" spc="15" dirty="0">
                <a:solidFill>
                  <a:srgbClr val="4D4D4D"/>
                </a:solidFill>
                <a:latin typeface="IBM Plex Sans" panose="020B0503050203000203" pitchFamily="34" charset="0"/>
                <a:cs typeface="Calibri"/>
              </a:rPr>
              <a:t> </a:t>
            </a:r>
            <a:r>
              <a:rPr sz="2400" spc="130" dirty="0">
                <a:solidFill>
                  <a:srgbClr val="4D4D4D"/>
                </a:solidFill>
                <a:latin typeface="IBM Plex Sans" panose="020B0503050203000203" pitchFamily="34" charset="0"/>
                <a:cs typeface="Calibri"/>
              </a:rPr>
              <a:t>can</a:t>
            </a:r>
            <a:r>
              <a:rPr sz="2400" spc="45" dirty="0">
                <a:solidFill>
                  <a:srgbClr val="4D4D4D"/>
                </a:solidFill>
                <a:latin typeface="IBM Plex Sans" panose="020B0503050203000203" pitchFamily="34" charset="0"/>
                <a:cs typeface="Calibri"/>
              </a:rPr>
              <a:t> </a:t>
            </a:r>
            <a:r>
              <a:rPr sz="2400" spc="95" dirty="0">
                <a:solidFill>
                  <a:srgbClr val="4D4D4D"/>
                </a:solidFill>
                <a:latin typeface="IBM Plex Sans" panose="020B0503050203000203" pitchFamily="34" charset="0"/>
                <a:cs typeface="Calibri"/>
              </a:rPr>
              <a:t>be </a:t>
            </a:r>
            <a:r>
              <a:rPr sz="2400" spc="165" dirty="0">
                <a:solidFill>
                  <a:srgbClr val="4D4D4D"/>
                </a:solidFill>
                <a:latin typeface="IBM Plex Sans" panose="020B0503050203000203" pitchFamily="34" charset="0"/>
                <a:cs typeface="Calibri"/>
              </a:rPr>
              <a:t>assessed</a:t>
            </a:r>
            <a:r>
              <a:rPr sz="2400" dirty="0">
                <a:solidFill>
                  <a:srgbClr val="4D4D4D"/>
                </a:solidFill>
                <a:latin typeface="IBM Plex Sans" panose="020B0503050203000203" pitchFamily="34" charset="0"/>
                <a:cs typeface="Calibri"/>
              </a:rPr>
              <a:t> </a:t>
            </a:r>
            <a:r>
              <a:rPr sz="2400" spc="114" dirty="0">
                <a:solidFill>
                  <a:srgbClr val="4D4D4D"/>
                </a:solidFill>
                <a:latin typeface="IBM Plex Sans" panose="020B0503050203000203" pitchFamily="34" charset="0"/>
                <a:cs typeface="Calibri"/>
              </a:rPr>
              <a:t>using</a:t>
            </a:r>
            <a:r>
              <a:rPr sz="2400" spc="15" dirty="0">
                <a:solidFill>
                  <a:srgbClr val="4D4D4D"/>
                </a:solidFill>
                <a:latin typeface="IBM Plex Sans" panose="020B0503050203000203" pitchFamily="34" charset="0"/>
                <a:cs typeface="Calibri"/>
              </a:rPr>
              <a:t> </a:t>
            </a:r>
            <a:r>
              <a:rPr sz="2400" spc="60" dirty="0">
                <a:solidFill>
                  <a:srgbClr val="4D4D4D"/>
                </a:solidFill>
                <a:latin typeface="IBM Plex Sans" panose="020B0503050203000203" pitchFamily="34" charset="0"/>
                <a:cs typeface="Calibri"/>
              </a:rPr>
              <a:t>four</a:t>
            </a:r>
            <a:r>
              <a:rPr sz="2400" spc="5" dirty="0">
                <a:solidFill>
                  <a:srgbClr val="4D4D4D"/>
                </a:solidFill>
                <a:latin typeface="IBM Plex Sans" panose="020B0503050203000203" pitchFamily="34" charset="0"/>
                <a:cs typeface="Calibri"/>
              </a:rPr>
              <a:t> </a:t>
            </a:r>
            <a:r>
              <a:rPr sz="2400" spc="90" dirty="0">
                <a:solidFill>
                  <a:srgbClr val="4D4D4D"/>
                </a:solidFill>
                <a:latin typeface="IBM Plex Sans" panose="020B0503050203000203" pitchFamily="34" charset="0"/>
                <a:cs typeface="Calibri"/>
              </a:rPr>
              <a:t>quadrants:</a:t>
            </a:r>
            <a:endParaRPr lang="en-US" sz="2400" dirty="0">
              <a:latin typeface="IBM Plex Sans" panose="020B0503050203000203" pitchFamily="34" charset="0"/>
              <a:cs typeface="Calibri"/>
            </a:endParaRPr>
          </a:p>
          <a:p>
            <a:pPr marL="355600" marR="287655" indent="-342900">
              <a:lnSpc>
                <a:spcPct val="100000"/>
              </a:lnSpc>
              <a:spcBef>
                <a:spcPts val="1010"/>
              </a:spcBef>
              <a:buFont typeface="Wingdings" panose="05000000000000000000" pitchFamily="2" charset="2"/>
              <a:buChar char="Ø"/>
            </a:pPr>
            <a:r>
              <a:rPr sz="2400" spc="114" dirty="0">
                <a:solidFill>
                  <a:srgbClr val="4D4D4D"/>
                </a:solidFill>
                <a:latin typeface="IBM Plex Sans" panose="020B0503050203000203" pitchFamily="34" charset="0"/>
                <a:cs typeface="Calibri"/>
              </a:rPr>
              <a:t>High</a:t>
            </a:r>
            <a:r>
              <a:rPr sz="2400" spc="15" dirty="0">
                <a:solidFill>
                  <a:srgbClr val="4D4D4D"/>
                </a:solidFill>
                <a:latin typeface="IBM Plex Sans" panose="020B0503050203000203" pitchFamily="34" charset="0"/>
                <a:cs typeface="Calibri"/>
              </a:rPr>
              <a:t> </a:t>
            </a:r>
            <a:r>
              <a:rPr sz="2400" spc="120" dirty="0">
                <a:solidFill>
                  <a:srgbClr val="4D4D4D"/>
                </a:solidFill>
                <a:latin typeface="IBM Plex Sans" panose="020B0503050203000203" pitchFamily="34" charset="0"/>
                <a:cs typeface="Calibri"/>
              </a:rPr>
              <a:t>Outcomes</a:t>
            </a:r>
            <a:r>
              <a:rPr lang="en-US" sz="2400" spc="30" dirty="0">
                <a:solidFill>
                  <a:srgbClr val="4D4D4D"/>
                </a:solidFill>
                <a:latin typeface="IBM Plex Sans" panose="020B0503050203000203" pitchFamily="34" charset="0"/>
                <a:cs typeface="Calibri"/>
              </a:rPr>
              <a:t> - </a:t>
            </a:r>
            <a:r>
              <a:rPr lang="en-US" sz="2400" spc="110" dirty="0">
                <a:solidFill>
                  <a:srgbClr val="4D4D4D"/>
                </a:solidFill>
                <a:latin typeface="IBM Plex Sans" panose="020B0503050203000203" pitchFamily="34" charset="0"/>
                <a:cs typeface="Calibri"/>
              </a:rPr>
              <a:t>Low</a:t>
            </a:r>
            <a:r>
              <a:rPr lang="en-US" sz="2400" spc="30" dirty="0">
                <a:solidFill>
                  <a:srgbClr val="4D4D4D"/>
                </a:solidFill>
                <a:latin typeface="IBM Plex Sans" panose="020B0503050203000203" pitchFamily="34" charset="0"/>
                <a:cs typeface="Calibri"/>
              </a:rPr>
              <a:t> </a:t>
            </a:r>
            <a:r>
              <a:rPr sz="2400" spc="105" dirty="0">
                <a:solidFill>
                  <a:srgbClr val="4D4D4D"/>
                </a:solidFill>
                <a:latin typeface="IBM Plex Sans" panose="020B0503050203000203" pitchFamily="34" charset="0"/>
                <a:cs typeface="Calibri"/>
              </a:rPr>
              <a:t>Behaviors</a:t>
            </a:r>
            <a:endParaRPr lang="en-US" sz="2400" spc="105" dirty="0">
              <a:solidFill>
                <a:srgbClr val="4D4D4D"/>
              </a:solidFill>
              <a:latin typeface="IBM Plex Sans" panose="020B0503050203000203" pitchFamily="34" charset="0"/>
              <a:cs typeface="Calibri"/>
            </a:endParaRPr>
          </a:p>
          <a:p>
            <a:pPr marL="355600" marR="287655" indent="-342900">
              <a:lnSpc>
                <a:spcPct val="100000"/>
              </a:lnSpc>
              <a:spcBef>
                <a:spcPts val="1010"/>
              </a:spcBef>
              <a:buFont typeface="Wingdings" panose="05000000000000000000" pitchFamily="2" charset="2"/>
              <a:buChar char="Ø"/>
            </a:pPr>
            <a:r>
              <a:rPr sz="2400" spc="114" dirty="0">
                <a:solidFill>
                  <a:srgbClr val="4D4D4D"/>
                </a:solidFill>
                <a:latin typeface="IBM Plex Sans" panose="020B0503050203000203" pitchFamily="34" charset="0"/>
                <a:cs typeface="Calibri"/>
              </a:rPr>
              <a:t>High</a:t>
            </a:r>
            <a:r>
              <a:rPr sz="2400" spc="15" dirty="0">
                <a:solidFill>
                  <a:srgbClr val="4D4D4D"/>
                </a:solidFill>
                <a:latin typeface="IBM Plex Sans" panose="020B0503050203000203" pitchFamily="34" charset="0"/>
                <a:cs typeface="Calibri"/>
              </a:rPr>
              <a:t> </a:t>
            </a:r>
            <a:r>
              <a:rPr sz="2400" spc="120" dirty="0">
                <a:solidFill>
                  <a:srgbClr val="4D4D4D"/>
                </a:solidFill>
                <a:latin typeface="IBM Plex Sans" panose="020B0503050203000203" pitchFamily="34" charset="0"/>
                <a:cs typeface="Calibri"/>
              </a:rPr>
              <a:t>Outcomes</a:t>
            </a:r>
            <a:r>
              <a:rPr lang="en-US" sz="2400" spc="30" dirty="0">
                <a:solidFill>
                  <a:srgbClr val="4D4D4D"/>
                </a:solidFill>
                <a:latin typeface="IBM Plex Sans" panose="020B0503050203000203" pitchFamily="34" charset="0"/>
                <a:cs typeface="Calibri"/>
              </a:rPr>
              <a:t> - </a:t>
            </a:r>
            <a:r>
              <a:rPr sz="2400" spc="95" dirty="0">
                <a:solidFill>
                  <a:srgbClr val="4D4D4D"/>
                </a:solidFill>
                <a:latin typeface="IBM Plex Sans" panose="020B0503050203000203" pitchFamily="34" charset="0"/>
                <a:cs typeface="Calibri"/>
              </a:rPr>
              <a:t>High </a:t>
            </a:r>
            <a:r>
              <a:rPr sz="2400" spc="100" dirty="0">
                <a:solidFill>
                  <a:srgbClr val="4D4D4D"/>
                </a:solidFill>
                <a:latin typeface="IBM Plex Sans" panose="020B0503050203000203" pitchFamily="34" charset="0"/>
                <a:cs typeface="Calibri"/>
              </a:rPr>
              <a:t>Behaviors</a:t>
            </a:r>
            <a:endParaRPr lang="en-US" sz="2400" spc="100" dirty="0">
              <a:solidFill>
                <a:srgbClr val="4D4D4D"/>
              </a:solidFill>
              <a:latin typeface="IBM Plex Sans" panose="020B0503050203000203" pitchFamily="34" charset="0"/>
              <a:cs typeface="Calibri"/>
            </a:endParaRPr>
          </a:p>
          <a:p>
            <a:pPr marL="355600" marR="287655" indent="-342900">
              <a:lnSpc>
                <a:spcPct val="100000"/>
              </a:lnSpc>
              <a:spcBef>
                <a:spcPts val="1010"/>
              </a:spcBef>
              <a:buFont typeface="Wingdings" panose="05000000000000000000" pitchFamily="2" charset="2"/>
              <a:buChar char="Ø"/>
            </a:pPr>
            <a:r>
              <a:rPr sz="2400" spc="110" dirty="0">
                <a:solidFill>
                  <a:srgbClr val="4D4D4D"/>
                </a:solidFill>
                <a:latin typeface="IBM Plex Sans" panose="020B0503050203000203" pitchFamily="34" charset="0"/>
                <a:cs typeface="Calibri"/>
              </a:rPr>
              <a:t>Low</a:t>
            </a:r>
            <a:r>
              <a:rPr sz="2400" spc="10" dirty="0">
                <a:solidFill>
                  <a:srgbClr val="4D4D4D"/>
                </a:solidFill>
                <a:latin typeface="IBM Plex Sans" panose="020B0503050203000203" pitchFamily="34" charset="0"/>
                <a:cs typeface="Calibri"/>
              </a:rPr>
              <a:t> </a:t>
            </a:r>
            <a:r>
              <a:rPr sz="2400" spc="120" dirty="0">
                <a:solidFill>
                  <a:srgbClr val="4D4D4D"/>
                </a:solidFill>
                <a:latin typeface="IBM Plex Sans" panose="020B0503050203000203" pitchFamily="34" charset="0"/>
                <a:cs typeface="Calibri"/>
              </a:rPr>
              <a:t>Outcomes</a:t>
            </a:r>
            <a:r>
              <a:rPr sz="2400" spc="30" dirty="0">
                <a:solidFill>
                  <a:srgbClr val="4D4D4D"/>
                </a:solidFill>
                <a:latin typeface="IBM Plex Sans" panose="020B0503050203000203" pitchFamily="34" charset="0"/>
                <a:cs typeface="Calibri"/>
              </a:rPr>
              <a:t> </a:t>
            </a:r>
            <a:r>
              <a:rPr lang="en-US" sz="2400" spc="200" dirty="0">
                <a:solidFill>
                  <a:srgbClr val="4D4D4D"/>
                </a:solidFill>
                <a:latin typeface="IBM Plex Sans" panose="020B0503050203000203" pitchFamily="34" charset="0"/>
                <a:cs typeface="Calibri"/>
              </a:rPr>
              <a:t>- </a:t>
            </a:r>
            <a:r>
              <a:rPr sz="2400" spc="114" dirty="0">
                <a:solidFill>
                  <a:srgbClr val="4D4D4D"/>
                </a:solidFill>
                <a:latin typeface="IBM Plex Sans" panose="020B0503050203000203" pitchFamily="34" charset="0"/>
                <a:cs typeface="Calibri"/>
              </a:rPr>
              <a:t>High</a:t>
            </a:r>
            <a:r>
              <a:rPr sz="2400" spc="15" dirty="0">
                <a:solidFill>
                  <a:srgbClr val="4D4D4D"/>
                </a:solidFill>
                <a:latin typeface="IBM Plex Sans" panose="020B0503050203000203" pitchFamily="34" charset="0"/>
                <a:cs typeface="Calibri"/>
              </a:rPr>
              <a:t> </a:t>
            </a:r>
            <a:r>
              <a:rPr sz="2400" spc="100" dirty="0">
                <a:solidFill>
                  <a:srgbClr val="4D4D4D"/>
                </a:solidFill>
                <a:latin typeface="IBM Plex Sans" panose="020B0503050203000203" pitchFamily="34" charset="0"/>
                <a:cs typeface="Calibri"/>
              </a:rPr>
              <a:t>Behaviors</a:t>
            </a:r>
            <a:endParaRPr lang="en-US" sz="2400" spc="100" dirty="0">
              <a:solidFill>
                <a:srgbClr val="4D4D4D"/>
              </a:solidFill>
              <a:latin typeface="IBM Plex Sans" panose="020B0503050203000203" pitchFamily="34" charset="0"/>
              <a:cs typeface="Calibri"/>
            </a:endParaRPr>
          </a:p>
          <a:p>
            <a:pPr marL="355600" marR="287655" indent="-342900">
              <a:lnSpc>
                <a:spcPct val="100000"/>
              </a:lnSpc>
              <a:spcBef>
                <a:spcPts val="1010"/>
              </a:spcBef>
              <a:buFont typeface="Wingdings" panose="05000000000000000000" pitchFamily="2" charset="2"/>
              <a:buChar char="Ø"/>
            </a:pPr>
            <a:r>
              <a:rPr sz="2400" spc="110" dirty="0">
                <a:solidFill>
                  <a:srgbClr val="4D4D4D"/>
                </a:solidFill>
                <a:latin typeface="IBM Plex Sans" panose="020B0503050203000203" pitchFamily="34" charset="0"/>
                <a:cs typeface="Calibri"/>
              </a:rPr>
              <a:t>Low</a:t>
            </a:r>
            <a:r>
              <a:rPr sz="2400" spc="10" dirty="0">
                <a:solidFill>
                  <a:srgbClr val="4D4D4D"/>
                </a:solidFill>
                <a:latin typeface="IBM Plex Sans" panose="020B0503050203000203" pitchFamily="34" charset="0"/>
                <a:cs typeface="Calibri"/>
              </a:rPr>
              <a:t> </a:t>
            </a:r>
            <a:r>
              <a:rPr sz="2400" spc="120" dirty="0">
                <a:solidFill>
                  <a:srgbClr val="4D4D4D"/>
                </a:solidFill>
                <a:latin typeface="IBM Plex Sans" panose="020B0503050203000203" pitchFamily="34" charset="0"/>
                <a:cs typeface="Calibri"/>
              </a:rPr>
              <a:t>Outcomes</a:t>
            </a:r>
            <a:r>
              <a:rPr lang="en-US" sz="2400" spc="30" dirty="0">
                <a:solidFill>
                  <a:srgbClr val="4D4D4D"/>
                </a:solidFill>
                <a:latin typeface="IBM Plex Sans" panose="020B0503050203000203" pitchFamily="34" charset="0"/>
                <a:cs typeface="Calibri"/>
              </a:rPr>
              <a:t> - </a:t>
            </a:r>
            <a:r>
              <a:rPr sz="2400" spc="110" dirty="0">
                <a:solidFill>
                  <a:srgbClr val="4D4D4D"/>
                </a:solidFill>
                <a:latin typeface="IBM Plex Sans" panose="020B0503050203000203" pitchFamily="34" charset="0"/>
                <a:cs typeface="Calibri"/>
              </a:rPr>
              <a:t>Low</a:t>
            </a:r>
            <a:r>
              <a:rPr sz="2400" spc="15" dirty="0">
                <a:solidFill>
                  <a:srgbClr val="4D4D4D"/>
                </a:solidFill>
                <a:latin typeface="IBM Plex Sans" panose="020B0503050203000203" pitchFamily="34" charset="0"/>
                <a:cs typeface="Calibri"/>
              </a:rPr>
              <a:t> </a:t>
            </a:r>
            <a:r>
              <a:rPr sz="2400" spc="105" dirty="0">
                <a:solidFill>
                  <a:srgbClr val="4D4D4D"/>
                </a:solidFill>
                <a:latin typeface="IBM Plex Sans" panose="020B0503050203000203" pitchFamily="34" charset="0"/>
                <a:cs typeface="Calibri"/>
              </a:rPr>
              <a:t>Behaviors</a:t>
            </a:r>
            <a:endParaRPr sz="2400" dirty="0">
              <a:latin typeface="IBM Plex Sans" panose="020B0503050203000203" pitchFamily="34" charset="0"/>
              <a:cs typeface="Calibri"/>
            </a:endParaRPr>
          </a:p>
        </p:txBody>
      </p:sp>
      <p:grpSp>
        <p:nvGrpSpPr>
          <p:cNvPr id="5" name="object 5">
            <a:extLst>
              <a:ext uri="{C183D7F6-B498-43B3-948B-1728B52AA6E4}">
                <adec:decorative xmlns:adec="http://schemas.microsoft.com/office/drawing/2017/decorative" val="1"/>
              </a:ext>
            </a:extLst>
          </p:cNvPr>
          <p:cNvGrpSpPr/>
          <p:nvPr/>
        </p:nvGrpSpPr>
        <p:grpSpPr>
          <a:xfrm>
            <a:off x="7362645" y="1692275"/>
            <a:ext cx="3665220" cy="3848100"/>
            <a:chOff x="7362645" y="1692275"/>
            <a:chExt cx="3665220" cy="3848100"/>
          </a:xfrm>
        </p:grpSpPr>
        <p:sp>
          <p:nvSpPr>
            <p:cNvPr id="6" name="object 6"/>
            <p:cNvSpPr/>
            <p:nvPr/>
          </p:nvSpPr>
          <p:spPr>
            <a:xfrm>
              <a:off x="7362645" y="3594825"/>
              <a:ext cx="1830705" cy="1924050"/>
            </a:xfrm>
            <a:custGeom>
              <a:avLst/>
              <a:gdLst/>
              <a:ahLst/>
              <a:cxnLst/>
              <a:rect l="l" t="t" r="r" b="b"/>
              <a:pathLst>
                <a:path w="1830704" h="1924050">
                  <a:moveTo>
                    <a:pt x="1830642" y="1924032"/>
                  </a:moveTo>
                  <a:lnTo>
                    <a:pt x="0" y="1924032"/>
                  </a:lnTo>
                  <a:lnTo>
                    <a:pt x="0" y="0"/>
                  </a:lnTo>
                  <a:lnTo>
                    <a:pt x="1830642" y="0"/>
                  </a:lnTo>
                  <a:lnTo>
                    <a:pt x="1830642" y="1924032"/>
                  </a:lnTo>
                  <a:close/>
                </a:path>
              </a:pathLst>
            </a:custGeom>
            <a:solidFill>
              <a:srgbClr val="D2222A">
                <a:alpha val="5096"/>
              </a:srgbClr>
            </a:solidFill>
          </p:spPr>
          <p:txBody>
            <a:bodyPr wrap="square" lIns="0" tIns="0" rIns="0" bIns="0" rtlCol="0"/>
            <a:lstStyle/>
            <a:p>
              <a:endParaRPr/>
            </a:p>
          </p:txBody>
        </p:sp>
        <p:sp>
          <p:nvSpPr>
            <p:cNvPr id="7" name="object 7"/>
            <p:cNvSpPr/>
            <p:nvPr/>
          </p:nvSpPr>
          <p:spPr>
            <a:xfrm>
              <a:off x="9197660" y="1692275"/>
              <a:ext cx="1830070" cy="1924050"/>
            </a:xfrm>
            <a:custGeom>
              <a:avLst/>
              <a:gdLst/>
              <a:ahLst/>
              <a:cxnLst/>
              <a:rect l="l" t="t" r="r" b="b"/>
              <a:pathLst>
                <a:path w="1830070" h="1924050">
                  <a:moveTo>
                    <a:pt x="1829911" y="1924032"/>
                  </a:moveTo>
                  <a:lnTo>
                    <a:pt x="0" y="1924032"/>
                  </a:lnTo>
                  <a:lnTo>
                    <a:pt x="0" y="0"/>
                  </a:lnTo>
                  <a:lnTo>
                    <a:pt x="1829911" y="0"/>
                  </a:lnTo>
                  <a:lnTo>
                    <a:pt x="1829911" y="1924032"/>
                  </a:lnTo>
                  <a:close/>
                </a:path>
              </a:pathLst>
            </a:custGeom>
            <a:solidFill>
              <a:srgbClr val="41AC48">
                <a:alpha val="5096"/>
              </a:srgbClr>
            </a:solidFill>
          </p:spPr>
          <p:txBody>
            <a:bodyPr wrap="square" lIns="0" tIns="0" rIns="0" bIns="0" rtlCol="0"/>
            <a:lstStyle/>
            <a:p>
              <a:endParaRPr/>
            </a:p>
          </p:txBody>
        </p:sp>
        <p:sp>
          <p:nvSpPr>
            <p:cNvPr id="8" name="object 8"/>
            <p:cNvSpPr/>
            <p:nvPr/>
          </p:nvSpPr>
          <p:spPr>
            <a:xfrm>
              <a:off x="7366292" y="1692287"/>
              <a:ext cx="3660775" cy="3848100"/>
            </a:xfrm>
            <a:custGeom>
              <a:avLst/>
              <a:gdLst/>
              <a:ahLst/>
              <a:cxnLst/>
              <a:rect l="l" t="t" r="r" b="b"/>
              <a:pathLst>
                <a:path w="3660775" h="3848100">
                  <a:moveTo>
                    <a:pt x="1830336" y="0"/>
                  </a:moveTo>
                  <a:lnTo>
                    <a:pt x="0" y="0"/>
                  </a:lnTo>
                  <a:lnTo>
                    <a:pt x="0" y="1923897"/>
                  </a:lnTo>
                  <a:lnTo>
                    <a:pt x="1830336" y="1923897"/>
                  </a:lnTo>
                  <a:lnTo>
                    <a:pt x="1830336" y="0"/>
                  </a:lnTo>
                  <a:close/>
                </a:path>
                <a:path w="3660775" h="3848100">
                  <a:moveTo>
                    <a:pt x="3660698" y="1923757"/>
                  </a:moveTo>
                  <a:lnTo>
                    <a:pt x="1830387" y="1923757"/>
                  </a:lnTo>
                  <a:lnTo>
                    <a:pt x="1830387" y="3847642"/>
                  </a:lnTo>
                  <a:lnTo>
                    <a:pt x="3660698" y="3847642"/>
                  </a:lnTo>
                  <a:lnTo>
                    <a:pt x="3660698" y="1923757"/>
                  </a:lnTo>
                  <a:close/>
                </a:path>
              </a:pathLst>
            </a:custGeom>
            <a:solidFill>
              <a:srgbClr val="FFF100">
                <a:alpha val="9802"/>
              </a:srgbClr>
            </a:solidFill>
          </p:spPr>
          <p:txBody>
            <a:bodyPr wrap="square" lIns="0" tIns="0" rIns="0" bIns="0" rtlCol="0"/>
            <a:lstStyle/>
            <a:p>
              <a:endParaRPr/>
            </a:p>
          </p:txBody>
        </p:sp>
        <p:pic>
          <p:nvPicPr>
            <p:cNvPr id="9" name="object 9"/>
            <p:cNvPicPr/>
            <p:nvPr/>
          </p:nvPicPr>
          <p:blipFill>
            <a:blip r:embed="rId2" cstate="print"/>
            <a:stretch>
              <a:fillRect/>
            </a:stretch>
          </p:blipFill>
          <p:spPr>
            <a:xfrm>
              <a:off x="7452462" y="3076714"/>
              <a:ext cx="1632012" cy="460959"/>
            </a:xfrm>
            <a:prstGeom prst="rect">
              <a:avLst/>
            </a:prstGeom>
          </p:spPr>
        </p:pic>
        <p:sp>
          <p:nvSpPr>
            <p:cNvPr id="10" name="object 10"/>
            <p:cNvSpPr/>
            <p:nvPr/>
          </p:nvSpPr>
          <p:spPr>
            <a:xfrm>
              <a:off x="7521829" y="3149104"/>
              <a:ext cx="3342640" cy="316865"/>
            </a:xfrm>
            <a:custGeom>
              <a:avLst/>
              <a:gdLst/>
              <a:ahLst/>
              <a:cxnLst/>
              <a:rect l="l" t="t" r="r" b="b"/>
              <a:pathLst>
                <a:path w="3342640" h="316864">
                  <a:moveTo>
                    <a:pt x="1493901" y="158394"/>
                  </a:moveTo>
                  <a:lnTo>
                    <a:pt x="1486154" y="108331"/>
                  </a:lnTo>
                  <a:lnTo>
                    <a:pt x="1464564" y="64846"/>
                  </a:lnTo>
                  <a:lnTo>
                    <a:pt x="1431658" y="30556"/>
                  </a:lnTo>
                  <a:lnTo>
                    <a:pt x="1389913" y="8077"/>
                  </a:lnTo>
                  <a:lnTo>
                    <a:pt x="1341843" y="0"/>
                  </a:lnTo>
                  <a:lnTo>
                    <a:pt x="152069" y="0"/>
                  </a:lnTo>
                  <a:lnTo>
                    <a:pt x="104000" y="8077"/>
                  </a:lnTo>
                  <a:lnTo>
                    <a:pt x="62255" y="30556"/>
                  </a:lnTo>
                  <a:lnTo>
                    <a:pt x="29337" y="64846"/>
                  </a:lnTo>
                  <a:lnTo>
                    <a:pt x="7747" y="108331"/>
                  </a:lnTo>
                  <a:lnTo>
                    <a:pt x="0" y="158394"/>
                  </a:lnTo>
                  <a:lnTo>
                    <a:pt x="7747" y="208470"/>
                  </a:lnTo>
                  <a:lnTo>
                    <a:pt x="29337" y="251955"/>
                  </a:lnTo>
                  <a:lnTo>
                    <a:pt x="62255" y="286258"/>
                  </a:lnTo>
                  <a:lnTo>
                    <a:pt x="104000" y="308737"/>
                  </a:lnTo>
                  <a:lnTo>
                    <a:pt x="152069" y="316814"/>
                  </a:lnTo>
                  <a:lnTo>
                    <a:pt x="1341843" y="316814"/>
                  </a:lnTo>
                  <a:lnTo>
                    <a:pt x="1389913" y="308737"/>
                  </a:lnTo>
                  <a:lnTo>
                    <a:pt x="1431658" y="286258"/>
                  </a:lnTo>
                  <a:lnTo>
                    <a:pt x="1464564" y="251955"/>
                  </a:lnTo>
                  <a:lnTo>
                    <a:pt x="1486154" y="208470"/>
                  </a:lnTo>
                  <a:lnTo>
                    <a:pt x="1493901" y="158394"/>
                  </a:lnTo>
                  <a:close/>
                </a:path>
                <a:path w="3342640" h="316864">
                  <a:moveTo>
                    <a:pt x="3342081" y="158394"/>
                  </a:moveTo>
                  <a:lnTo>
                    <a:pt x="3334321" y="108331"/>
                  </a:lnTo>
                  <a:lnTo>
                    <a:pt x="3312731" y="64846"/>
                  </a:lnTo>
                  <a:lnTo>
                    <a:pt x="3279813" y="30556"/>
                  </a:lnTo>
                  <a:lnTo>
                    <a:pt x="3238068" y="8077"/>
                  </a:lnTo>
                  <a:lnTo>
                    <a:pt x="3189998" y="0"/>
                  </a:lnTo>
                  <a:lnTo>
                    <a:pt x="2000237" y="0"/>
                  </a:lnTo>
                  <a:lnTo>
                    <a:pt x="1952167" y="8077"/>
                  </a:lnTo>
                  <a:lnTo>
                    <a:pt x="1910410" y="30556"/>
                  </a:lnTo>
                  <a:lnTo>
                    <a:pt x="1877491" y="64846"/>
                  </a:lnTo>
                  <a:lnTo>
                    <a:pt x="1855901" y="108331"/>
                  </a:lnTo>
                  <a:lnTo>
                    <a:pt x="1848154" y="158394"/>
                  </a:lnTo>
                  <a:lnTo>
                    <a:pt x="1855901" y="208470"/>
                  </a:lnTo>
                  <a:lnTo>
                    <a:pt x="1877491" y="251955"/>
                  </a:lnTo>
                  <a:lnTo>
                    <a:pt x="1910410" y="286258"/>
                  </a:lnTo>
                  <a:lnTo>
                    <a:pt x="1952167" y="308737"/>
                  </a:lnTo>
                  <a:lnTo>
                    <a:pt x="2000237" y="316814"/>
                  </a:lnTo>
                  <a:lnTo>
                    <a:pt x="3189998" y="316814"/>
                  </a:lnTo>
                  <a:lnTo>
                    <a:pt x="3238068" y="308737"/>
                  </a:lnTo>
                  <a:lnTo>
                    <a:pt x="3279813" y="286258"/>
                  </a:lnTo>
                  <a:lnTo>
                    <a:pt x="3312731" y="251955"/>
                  </a:lnTo>
                  <a:lnTo>
                    <a:pt x="3334321" y="208470"/>
                  </a:lnTo>
                  <a:lnTo>
                    <a:pt x="3342081" y="158394"/>
                  </a:lnTo>
                  <a:close/>
                </a:path>
              </a:pathLst>
            </a:custGeom>
            <a:solidFill>
              <a:srgbClr val="FFFFFF"/>
            </a:solidFill>
          </p:spPr>
          <p:txBody>
            <a:bodyPr wrap="square" lIns="0" tIns="0" rIns="0" bIns="0" rtlCol="0"/>
            <a:lstStyle/>
            <a:p>
              <a:endParaRPr/>
            </a:p>
          </p:txBody>
        </p:sp>
        <p:pic>
          <p:nvPicPr>
            <p:cNvPr id="11" name="object 11"/>
            <p:cNvPicPr/>
            <p:nvPr/>
          </p:nvPicPr>
          <p:blipFill>
            <a:blip r:embed="rId3" cstate="print"/>
            <a:stretch>
              <a:fillRect/>
            </a:stretch>
          </p:blipFill>
          <p:spPr>
            <a:xfrm>
              <a:off x="7448080" y="4986883"/>
              <a:ext cx="1632013" cy="460205"/>
            </a:xfrm>
            <a:prstGeom prst="rect">
              <a:avLst/>
            </a:prstGeom>
          </p:spPr>
        </p:pic>
        <p:sp>
          <p:nvSpPr>
            <p:cNvPr id="12" name="object 12"/>
            <p:cNvSpPr/>
            <p:nvPr/>
          </p:nvSpPr>
          <p:spPr>
            <a:xfrm>
              <a:off x="7517450" y="5058502"/>
              <a:ext cx="1494155" cy="316865"/>
            </a:xfrm>
            <a:custGeom>
              <a:avLst/>
              <a:gdLst/>
              <a:ahLst/>
              <a:cxnLst/>
              <a:rect l="l" t="t" r="r" b="b"/>
              <a:pathLst>
                <a:path w="1494154" h="316864">
                  <a:moveTo>
                    <a:pt x="1341843" y="316835"/>
                  </a:moveTo>
                  <a:lnTo>
                    <a:pt x="152077" y="316835"/>
                  </a:lnTo>
                  <a:lnTo>
                    <a:pt x="104008" y="308758"/>
                  </a:lnTo>
                  <a:lnTo>
                    <a:pt x="62261" y="286270"/>
                  </a:lnTo>
                  <a:lnTo>
                    <a:pt x="29341" y="251980"/>
                  </a:lnTo>
                  <a:lnTo>
                    <a:pt x="7752" y="208496"/>
                  </a:lnTo>
                  <a:lnTo>
                    <a:pt x="0" y="158429"/>
                  </a:lnTo>
                  <a:lnTo>
                    <a:pt x="7752" y="108344"/>
                  </a:lnTo>
                  <a:lnTo>
                    <a:pt x="29341" y="64856"/>
                  </a:lnTo>
                  <a:lnTo>
                    <a:pt x="62261" y="30564"/>
                  </a:lnTo>
                  <a:lnTo>
                    <a:pt x="104008" y="8075"/>
                  </a:lnTo>
                  <a:lnTo>
                    <a:pt x="152077" y="0"/>
                  </a:lnTo>
                  <a:lnTo>
                    <a:pt x="1341843" y="0"/>
                  </a:lnTo>
                  <a:lnTo>
                    <a:pt x="1389913" y="8075"/>
                  </a:lnTo>
                  <a:lnTo>
                    <a:pt x="1431660" y="30564"/>
                  </a:lnTo>
                  <a:lnTo>
                    <a:pt x="1464580" y="64856"/>
                  </a:lnTo>
                  <a:lnTo>
                    <a:pt x="1486169" y="108344"/>
                  </a:lnTo>
                  <a:lnTo>
                    <a:pt x="1493922" y="158416"/>
                  </a:lnTo>
                  <a:lnTo>
                    <a:pt x="1486169" y="208496"/>
                  </a:lnTo>
                  <a:lnTo>
                    <a:pt x="1464580" y="251980"/>
                  </a:lnTo>
                  <a:lnTo>
                    <a:pt x="1431660" y="286270"/>
                  </a:lnTo>
                  <a:lnTo>
                    <a:pt x="1389913" y="308758"/>
                  </a:lnTo>
                  <a:lnTo>
                    <a:pt x="1341843" y="316835"/>
                  </a:lnTo>
                  <a:close/>
                </a:path>
              </a:pathLst>
            </a:custGeom>
            <a:solidFill>
              <a:srgbClr val="FFFFFF"/>
            </a:solidFill>
          </p:spPr>
          <p:txBody>
            <a:bodyPr wrap="square" lIns="0" tIns="0" rIns="0" bIns="0" rtlCol="0"/>
            <a:lstStyle/>
            <a:p>
              <a:endParaRPr/>
            </a:p>
          </p:txBody>
        </p:sp>
        <p:pic>
          <p:nvPicPr>
            <p:cNvPr id="13" name="object 13"/>
            <p:cNvPicPr/>
            <p:nvPr/>
          </p:nvPicPr>
          <p:blipFill>
            <a:blip r:embed="rId4" cstate="print"/>
            <a:stretch>
              <a:fillRect/>
            </a:stretch>
          </p:blipFill>
          <p:spPr>
            <a:xfrm>
              <a:off x="9296238" y="4986883"/>
              <a:ext cx="1632009" cy="460205"/>
            </a:xfrm>
            <a:prstGeom prst="rect">
              <a:avLst/>
            </a:prstGeom>
          </p:spPr>
        </p:pic>
        <p:sp>
          <p:nvSpPr>
            <p:cNvPr id="14" name="object 14"/>
            <p:cNvSpPr/>
            <p:nvPr/>
          </p:nvSpPr>
          <p:spPr>
            <a:xfrm>
              <a:off x="9296238" y="5058502"/>
              <a:ext cx="1567815" cy="316865"/>
            </a:xfrm>
            <a:custGeom>
              <a:avLst/>
              <a:gdLst/>
              <a:ahLst/>
              <a:cxnLst/>
              <a:rect l="l" t="t" r="r" b="b"/>
              <a:pathLst>
                <a:path w="1567815" h="316864">
                  <a:moveTo>
                    <a:pt x="1408079" y="316837"/>
                  </a:moveTo>
                  <a:lnTo>
                    <a:pt x="159584" y="316837"/>
                  </a:lnTo>
                  <a:lnTo>
                    <a:pt x="109142" y="308761"/>
                  </a:lnTo>
                  <a:lnTo>
                    <a:pt x="65334" y="286273"/>
                  </a:lnTo>
                  <a:lnTo>
                    <a:pt x="30789" y="251982"/>
                  </a:lnTo>
                  <a:lnTo>
                    <a:pt x="8134" y="208498"/>
                  </a:lnTo>
                  <a:lnTo>
                    <a:pt x="0" y="158431"/>
                  </a:lnTo>
                  <a:lnTo>
                    <a:pt x="8134" y="108344"/>
                  </a:lnTo>
                  <a:lnTo>
                    <a:pt x="30789" y="64857"/>
                  </a:lnTo>
                  <a:lnTo>
                    <a:pt x="65334" y="30564"/>
                  </a:lnTo>
                  <a:lnTo>
                    <a:pt x="109142" y="8075"/>
                  </a:lnTo>
                  <a:lnTo>
                    <a:pt x="159584" y="0"/>
                  </a:lnTo>
                  <a:lnTo>
                    <a:pt x="1408079" y="0"/>
                  </a:lnTo>
                  <a:lnTo>
                    <a:pt x="1458521" y="8075"/>
                  </a:lnTo>
                  <a:lnTo>
                    <a:pt x="1502329" y="30564"/>
                  </a:lnTo>
                  <a:lnTo>
                    <a:pt x="1536875" y="64857"/>
                  </a:lnTo>
                  <a:lnTo>
                    <a:pt x="1559529" y="108344"/>
                  </a:lnTo>
                  <a:lnTo>
                    <a:pt x="1567665" y="158418"/>
                  </a:lnTo>
                  <a:lnTo>
                    <a:pt x="1559529" y="208498"/>
                  </a:lnTo>
                  <a:lnTo>
                    <a:pt x="1536875" y="251982"/>
                  </a:lnTo>
                  <a:lnTo>
                    <a:pt x="1502329" y="286273"/>
                  </a:lnTo>
                  <a:lnTo>
                    <a:pt x="1458521" y="308761"/>
                  </a:lnTo>
                  <a:lnTo>
                    <a:pt x="1408079" y="316837"/>
                  </a:lnTo>
                  <a:close/>
                </a:path>
              </a:pathLst>
            </a:custGeom>
            <a:solidFill>
              <a:srgbClr val="FFFFFF"/>
            </a:solidFill>
          </p:spPr>
          <p:txBody>
            <a:bodyPr wrap="square" lIns="0" tIns="0" rIns="0" bIns="0" rtlCol="0"/>
            <a:lstStyle/>
            <a:p>
              <a:endParaRPr/>
            </a:p>
          </p:txBody>
        </p:sp>
      </p:grpSp>
      <p:graphicFrame>
        <p:nvGraphicFramePr>
          <p:cNvPr id="15" name="object 15">
            <a:extLst>
              <a:ext uri="{C183D7F6-B498-43B3-948B-1728B52AA6E4}">
                <adec:decorative xmlns:adec="http://schemas.microsoft.com/office/drawing/2017/decorative" val="1"/>
              </a:ext>
            </a:extLst>
          </p:cNvPr>
          <p:cNvGraphicFramePr>
            <a:graphicFrameLocks noGrp="1"/>
          </p:cNvGraphicFramePr>
          <p:nvPr/>
        </p:nvGraphicFramePr>
        <p:xfrm>
          <a:off x="7341465" y="1680851"/>
          <a:ext cx="3660775" cy="3818255"/>
        </p:xfrm>
        <a:graphic>
          <a:graphicData uri="http://schemas.openxmlformats.org/drawingml/2006/table">
            <a:tbl>
              <a:tblPr firstRow="1" bandRow="1">
                <a:tableStyleId>{2D5ABB26-0587-4C30-8999-92F81FD0307C}</a:tableStyleId>
              </a:tblPr>
              <a:tblGrid>
                <a:gridCol w="1830705">
                  <a:extLst>
                    <a:ext uri="{9D8B030D-6E8A-4147-A177-3AD203B41FA5}">
                      <a16:colId xmlns:a16="http://schemas.microsoft.com/office/drawing/2014/main" val="20000"/>
                    </a:ext>
                  </a:extLst>
                </a:gridCol>
                <a:gridCol w="1830070">
                  <a:extLst>
                    <a:ext uri="{9D8B030D-6E8A-4147-A177-3AD203B41FA5}">
                      <a16:colId xmlns:a16="http://schemas.microsoft.com/office/drawing/2014/main" val="20001"/>
                    </a:ext>
                  </a:extLst>
                </a:gridCol>
              </a:tblGrid>
              <a:tr h="1908810">
                <a:tc>
                  <a:txBody>
                    <a:bodyPr/>
                    <a:lstStyle/>
                    <a:p>
                      <a:pPr>
                        <a:lnSpc>
                          <a:spcPct val="100000"/>
                        </a:lnSpc>
                      </a:pPr>
                      <a:endParaRPr sz="1300">
                        <a:latin typeface="Times New Roman"/>
                        <a:cs typeface="Times New Roman"/>
                      </a:endParaRPr>
                    </a:p>
                    <a:p>
                      <a:pPr>
                        <a:lnSpc>
                          <a:spcPct val="100000"/>
                        </a:lnSpc>
                      </a:pPr>
                      <a:endParaRPr sz="1300">
                        <a:latin typeface="Times New Roman"/>
                        <a:cs typeface="Times New Roman"/>
                      </a:endParaRPr>
                    </a:p>
                    <a:p>
                      <a:pPr>
                        <a:lnSpc>
                          <a:spcPct val="100000"/>
                        </a:lnSpc>
                        <a:spcBef>
                          <a:spcPts val="600"/>
                        </a:spcBef>
                      </a:pPr>
                      <a:endParaRPr sz="1300">
                        <a:latin typeface="Times New Roman"/>
                        <a:cs typeface="Times New Roman"/>
                      </a:endParaRPr>
                    </a:p>
                    <a:p>
                      <a:pPr algn="ctr">
                        <a:lnSpc>
                          <a:spcPts val="1440"/>
                        </a:lnSpc>
                      </a:pPr>
                      <a:r>
                        <a:rPr sz="1300" b="1" spc="-120" dirty="0">
                          <a:solidFill>
                            <a:srgbClr val="41AC48"/>
                          </a:solidFill>
                          <a:latin typeface="Arial"/>
                          <a:cs typeface="Arial"/>
                        </a:rPr>
                        <a:t>HIGH</a:t>
                      </a:r>
                      <a:r>
                        <a:rPr sz="1300" b="1" spc="-70" dirty="0">
                          <a:solidFill>
                            <a:srgbClr val="41AC48"/>
                          </a:solidFill>
                          <a:latin typeface="Arial"/>
                          <a:cs typeface="Arial"/>
                        </a:rPr>
                        <a:t> </a:t>
                      </a:r>
                      <a:r>
                        <a:rPr sz="1300" b="1" spc="-10" dirty="0">
                          <a:solidFill>
                            <a:srgbClr val="41AC48"/>
                          </a:solidFill>
                          <a:latin typeface="Arial"/>
                          <a:cs typeface="Arial"/>
                        </a:rPr>
                        <a:t>OUTCOMES</a:t>
                      </a:r>
                      <a:endParaRPr sz="1300">
                        <a:latin typeface="Arial"/>
                        <a:cs typeface="Arial"/>
                      </a:endParaRPr>
                    </a:p>
                    <a:p>
                      <a:pPr algn="ctr">
                        <a:lnSpc>
                          <a:spcPts val="1340"/>
                        </a:lnSpc>
                      </a:pPr>
                      <a:r>
                        <a:rPr sz="1300" b="1" spc="-50" dirty="0">
                          <a:solidFill>
                            <a:srgbClr val="929497"/>
                          </a:solidFill>
                          <a:latin typeface="Arial"/>
                          <a:cs typeface="Arial"/>
                        </a:rPr>
                        <a:t>&amp;</a:t>
                      </a:r>
                      <a:endParaRPr sz="1300">
                        <a:latin typeface="Arial"/>
                        <a:cs typeface="Arial"/>
                      </a:endParaRPr>
                    </a:p>
                    <a:p>
                      <a:pPr marR="635" algn="ctr">
                        <a:lnSpc>
                          <a:spcPts val="1460"/>
                        </a:lnSpc>
                      </a:pPr>
                      <a:r>
                        <a:rPr sz="1300" b="1" spc="-165" dirty="0">
                          <a:solidFill>
                            <a:srgbClr val="D2222A"/>
                          </a:solidFill>
                          <a:latin typeface="Arial"/>
                          <a:cs typeface="Arial"/>
                        </a:rPr>
                        <a:t>LOW</a:t>
                      </a:r>
                      <a:r>
                        <a:rPr sz="1300" b="1" spc="-80" dirty="0">
                          <a:solidFill>
                            <a:srgbClr val="D2222A"/>
                          </a:solidFill>
                          <a:latin typeface="Arial"/>
                          <a:cs typeface="Arial"/>
                        </a:rPr>
                        <a:t> </a:t>
                      </a:r>
                      <a:r>
                        <a:rPr sz="1300" b="1" spc="-10" dirty="0">
                          <a:solidFill>
                            <a:srgbClr val="D2222A"/>
                          </a:solidFill>
                          <a:latin typeface="Arial"/>
                          <a:cs typeface="Arial"/>
                        </a:rPr>
                        <a:t>BEHAVIORS</a:t>
                      </a:r>
                      <a:endParaRPr sz="1300">
                        <a:latin typeface="Arial"/>
                        <a:cs typeface="Arial"/>
                      </a:endParaRPr>
                    </a:p>
                    <a:p>
                      <a:pPr>
                        <a:lnSpc>
                          <a:spcPct val="100000"/>
                        </a:lnSpc>
                        <a:spcBef>
                          <a:spcPts val="1100"/>
                        </a:spcBef>
                      </a:pPr>
                      <a:endParaRPr sz="1300">
                        <a:latin typeface="Times New Roman"/>
                        <a:cs typeface="Times New Roman"/>
                      </a:endParaRPr>
                    </a:p>
                    <a:p>
                      <a:pPr algn="ctr">
                        <a:lnSpc>
                          <a:spcPct val="100000"/>
                        </a:lnSpc>
                        <a:spcBef>
                          <a:spcPts val="5"/>
                        </a:spcBef>
                      </a:pPr>
                      <a:r>
                        <a:rPr sz="1000" spc="-20" dirty="0">
                          <a:latin typeface="Arial"/>
                          <a:cs typeface="Arial"/>
                        </a:rPr>
                        <a:t>Merit Increase: </a:t>
                      </a:r>
                      <a:r>
                        <a:rPr sz="1000" spc="-10" dirty="0">
                          <a:latin typeface="Arial"/>
                          <a:cs typeface="Arial"/>
                        </a:rPr>
                        <a:t>Average</a:t>
                      </a:r>
                      <a:endParaRPr sz="1000">
                        <a:latin typeface="Arial"/>
                        <a:cs typeface="Arial"/>
                      </a:endParaRPr>
                    </a:p>
                  </a:txBody>
                  <a:tcPr marL="0" marR="0" marT="0" marB="0">
                    <a:lnL w="28575">
                      <a:solidFill>
                        <a:srgbClr val="DCDDDE"/>
                      </a:solidFill>
                      <a:prstDash val="solid"/>
                    </a:lnL>
                    <a:lnR w="28575">
                      <a:solidFill>
                        <a:srgbClr val="DCDDDE"/>
                      </a:solidFill>
                      <a:prstDash val="solid"/>
                    </a:lnR>
                    <a:lnT w="28575">
                      <a:solidFill>
                        <a:srgbClr val="DCDDDE"/>
                      </a:solidFill>
                      <a:prstDash val="solid"/>
                    </a:lnT>
                    <a:lnB w="28575">
                      <a:solidFill>
                        <a:srgbClr val="DCDDDE"/>
                      </a:solidFill>
                      <a:prstDash val="solid"/>
                    </a:lnB>
                  </a:tcPr>
                </a:tc>
                <a:tc>
                  <a:txBody>
                    <a:bodyPr/>
                    <a:lstStyle/>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spcBef>
                          <a:spcPts val="600"/>
                        </a:spcBef>
                      </a:pPr>
                      <a:endParaRPr sz="1300" dirty="0">
                        <a:latin typeface="Times New Roman"/>
                        <a:cs typeface="Times New Roman"/>
                      </a:endParaRPr>
                    </a:p>
                    <a:p>
                      <a:pPr marL="15240" algn="ctr">
                        <a:lnSpc>
                          <a:spcPts val="1440"/>
                        </a:lnSpc>
                      </a:pPr>
                      <a:r>
                        <a:rPr sz="1300" b="1" spc="-120" dirty="0">
                          <a:solidFill>
                            <a:srgbClr val="41AC48"/>
                          </a:solidFill>
                          <a:latin typeface="Arial"/>
                          <a:cs typeface="Arial"/>
                        </a:rPr>
                        <a:t>HIGH</a:t>
                      </a:r>
                      <a:r>
                        <a:rPr sz="1300" b="1" spc="-70" dirty="0">
                          <a:solidFill>
                            <a:srgbClr val="41AC48"/>
                          </a:solidFill>
                          <a:latin typeface="Arial"/>
                          <a:cs typeface="Arial"/>
                        </a:rPr>
                        <a:t> </a:t>
                      </a:r>
                      <a:r>
                        <a:rPr sz="1300" b="1" spc="-10" dirty="0">
                          <a:solidFill>
                            <a:srgbClr val="41AC48"/>
                          </a:solidFill>
                          <a:latin typeface="Arial"/>
                          <a:cs typeface="Arial"/>
                        </a:rPr>
                        <a:t>OUTCOMES</a:t>
                      </a:r>
                      <a:endParaRPr sz="1300" dirty="0">
                        <a:latin typeface="Arial"/>
                        <a:cs typeface="Arial"/>
                      </a:endParaRPr>
                    </a:p>
                    <a:p>
                      <a:pPr marL="21590" algn="ctr">
                        <a:lnSpc>
                          <a:spcPts val="1340"/>
                        </a:lnSpc>
                      </a:pPr>
                      <a:r>
                        <a:rPr sz="1300" b="1" spc="-50" dirty="0">
                          <a:solidFill>
                            <a:srgbClr val="41AC48"/>
                          </a:solidFill>
                          <a:latin typeface="Arial"/>
                          <a:cs typeface="Arial"/>
                        </a:rPr>
                        <a:t>&amp;</a:t>
                      </a:r>
                      <a:endParaRPr sz="1300" dirty="0">
                        <a:latin typeface="Arial"/>
                        <a:cs typeface="Arial"/>
                      </a:endParaRPr>
                    </a:p>
                    <a:p>
                      <a:pPr marL="14604" algn="ctr">
                        <a:lnSpc>
                          <a:spcPts val="1460"/>
                        </a:lnSpc>
                      </a:pPr>
                      <a:r>
                        <a:rPr sz="1300" b="1" spc="-125" dirty="0">
                          <a:solidFill>
                            <a:srgbClr val="41AC48"/>
                          </a:solidFill>
                          <a:latin typeface="Arial"/>
                          <a:cs typeface="Arial"/>
                        </a:rPr>
                        <a:t>HIGH</a:t>
                      </a:r>
                      <a:r>
                        <a:rPr sz="1300" b="1" spc="-55" dirty="0">
                          <a:solidFill>
                            <a:srgbClr val="41AC48"/>
                          </a:solidFill>
                          <a:latin typeface="Arial"/>
                          <a:cs typeface="Arial"/>
                        </a:rPr>
                        <a:t> </a:t>
                      </a:r>
                      <a:r>
                        <a:rPr sz="1300" b="1" spc="-10" dirty="0">
                          <a:solidFill>
                            <a:srgbClr val="41AC48"/>
                          </a:solidFill>
                          <a:latin typeface="Arial"/>
                          <a:cs typeface="Arial"/>
                        </a:rPr>
                        <a:t>BEHAVIORS</a:t>
                      </a:r>
                      <a:endParaRPr sz="1300" dirty="0">
                        <a:latin typeface="Arial"/>
                        <a:cs typeface="Arial"/>
                      </a:endParaRPr>
                    </a:p>
                    <a:p>
                      <a:pPr>
                        <a:lnSpc>
                          <a:spcPct val="100000"/>
                        </a:lnSpc>
                        <a:spcBef>
                          <a:spcPts val="1100"/>
                        </a:spcBef>
                      </a:pPr>
                      <a:endParaRPr sz="1300" dirty="0">
                        <a:latin typeface="Times New Roman"/>
                        <a:cs typeface="Times New Roman"/>
                      </a:endParaRPr>
                    </a:p>
                    <a:p>
                      <a:pPr marL="36830" algn="ctr">
                        <a:lnSpc>
                          <a:spcPct val="100000"/>
                        </a:lnSpc>
                        <a:spcBef>
                          <a:spcPts val="5"/>
                        </a:spcBef>
                      </a:pPr>
                      <a:r>
                        <a:rPr sz="1000" spc="-20" dirty="0">
                          <a:latin typeface="Arial"/>
                          <a:cs typeface="Arial"/>
                        </a:rPr>
                        <a:t>Merit</a:t>
                      </a:r>
                      <a:r>
                        <a:rPr sz="1000" spc="-25" dirty="0">
                          <a:latin typeface="Arial"/>
                          <a:cs typeface="Arial"/>
                        </a:rPr>
                        <a:t> </a:t>
                      </a:r>
                      <a:r>
                        <a:rPr sz="1000" spc="-20" dirty="0">
                          <a:latin typeface="Arial"/>
                          <a:cs typeface="Arial"/>
                        </a:rPr>
                        <a:t>Increase:</a:t>
                      </a:r>
                      <a:r>
                        <a:rPr sz="1000" spc="-25" dirty="0">
                          <a:latin typeface="Arial"/>
                          <a:cs typeface="Arial"/>
                        </a:rPr>
                        <a:t> Top</a:t>
                      </a:r>
                      <a:endParaRPr sz="1000" dirty="0">
                        <a:latin typeface="Arial"/>
                        <a:cs typeface="Arial"/>
                      </a:endParaRPr>
                    </a:p>
                  </a:txBody>
                  <a:tcPr marL="0" marR="0" marT="0" marB="0">
                    <a:lnL w="28575">
                      <a:solidFill>
                        <a:srgbClr val="DCDDDE"/>
                      </a:solidFill>
                      <a:prstDash val="solid"/>
                    </a:lnL>
                    <a:lnR w="28575">
                      <a:solidFill>
                        <a:srgbClr val="DCDDDE"/>
                      </a:solidFill>
                      <a:prstDash val="solid"/>
                    </a:lnR>
                    <a:lnT w="28575">
                      <a:solidFill>
                        <a:srgbClr val="DCDDDE"/>
                      </a:solidFill>
                      <a:prstDash val="solid"/>
                    </a:lnT>
                    <a:lnB w="28575">
                      <a:solidFill>
                        <a:srgbClr val="DCDDDE"/>
                      </a:solidFill>
                      <a:prstDash val="solid"/>
                    </a:lnB>
                  </a:tcPr>
                </a:tc>
                <a:extLst>
                  <a:ext uri="{0D108BD9-81ED-4DB2-BD59-A6C34878D82A}">
                    <a16:rowId xmlns:a16="http://schemas.microsoft.com/office/drawing/2014/main" val="10000"/>
                  </a:ext>
                </a:extLst>
              </a:tr>
              <a:tr h="1368425">
                <a:tc>
                  <a:txBody>
                    <a:bodyPr/>
                    <a:lstStyle/>
                    <a:p>
                      <a:pPr>
                        <a:lnSpc>
                          <a:spcPct val="100000"/>
                        </a:lnSpc>
                      </a:pPr>
                      <a:endParaRPr sz="1300">
                        <a:latin typeface="Times New Roman"/>
                        <a:cs typeface="Times New Roman"/>
                      </a:endParaRPr>
                    </a:p>
                    <a:p>
                      <a:pPr>
                        <a:lnSpc>
                          <a:spcPct val="100000"/>
                        </a:lnSpc>
                      </a:pPr>
                      <a:endParaRPr sz="1300">
                        <a:latin typeface="Times New Roman"/>
                        <a:cs typeface="Times New Roman"/>
                      </a:endParaRPr>
                    </a:p>
                    <a:p>
                      <a:pPr>
                        <a:lnSpc>
                          <a:spcPct val="100000"/>
                        </a:lnSpc>
                        <a:spcBef>
                          <a:spcPts val="250"/>
                        </a:spcBef>
                      </a:pPr>
                      <a:endParaRPr sz="1300">
                        <a:latin typeface="Times New Roman"/>
                        <a:cs typeface="Times New Roman"/>
                      </a:endParaRPr>
                    </a:p>
                    <a:p>
                      <a:pPr algn="ctr">
                        <a:lnSpc>
                          <a:spcPts val="1440"/>
                        </a:lnSpc>
                      </a:pPr>
                      <a:r>
                        <a:rPr sz="1300" b="1" spc="-165" dirty="0">
                          <a:solidFill>
                            <a:srgbClr val="D2222A"/>
                          </a:solidFill>
                          <a:latin typeface="Arial"/>
                          <a:cs typeface="Arial"/>
                        </a:rPr>
                        <a:t>LOW</a:t>
                      </a:r>
                      <a:r>
                        <a:rPr sz="1300" b="1" spc="-85" dirty="0">
                          <a:solidFill>
                            <a:srgbClr val="D2222A"/>
                          </a:solidFill>
                          <a:latin typeface="Arial"/>
                          <a:cs typeface="Arial"/>
                        </a:rPr>
                        <a:t> </a:t>
                      </a:r>
                      <a:r>
                        <a:rPr sz="1300" b="1" spc="-10" dirty="0">
                          <a:solidFill>
                            <a:srgbClr val="D2222A"/>
                          </a:solidFill>
                          <a:latin typeface="Arial"/>
                          <a:cs typeface="Arial"/>
                        </a:rPr>
                        <a:t>OUTCOMES</a:t>
                      </a:r>
                      <a:endParaRPr sz="1300">
                        <a:latin typeface="Arial"/>
                        <a:cs typeface="Arial"/>
                      </a:endParaRPr>
                    </a:p>
                    <a:p>
                      <a:pPr algn="ctr">
                        <a:lnSpc>
                          <a:spcPts val="1340"/>
                        </a:lnSpc>
                      </a:pPr>
                      <a:r>
                        <a:rPr sz="1300" b="1" spc="-50" dirty="0">
                          <a:solidFill>
                            <a:srgbClr val="D2222A"/>
                          </a:solidFill>
                          <a:latin typeface="Arial"/>
                          <a:cs typeface="Arial"/>
                        </a:rPr>
                        <a:t>&amp;</a:t>
                      </a:r>
                      <a:endParaRPr sz="1300">
                        <a:latin typeface="Arial"/>
                        <a:cs typeface="Arial"/>
                      </a:endParaRPr>
                    </a:p>
                    <a:p>
                      <a:pPr marR="635" algn="ctr">
                        <a:lnSpc>
                          <a:spcPts val="1460"/>
                        </a:lnSpc>
                      </a:pPr>
                      <a:r>
                        <a:rPr sz="1300" b="1" spc="-165" dirty="0">
                          <a:solidFill>
                            <a:srgbClr val="D2222A"/>
                          </a:solidFill>
                          <a:latin typeface="Arial"/>
                          <a:cs typeface="Arial"/>
                        </a:rPr>
                        <a:t>LOW</a:t>
                      </a:r>
                      <a:r>
                        <a:rPr sz="1300" b="1" spc="-80" dirty="0">
                          <a:solidFill>
                            <a:srgbClr val="D2222A"/>
                          </a:solidFill>
                          <a:latin typeface="Arial"/>
                          <a:cs typeface="Arial"/>
                        </a:rPr>
                        <a:t> </a:t>
                      </a:r>
                      <a:r>
                        <a:rPr sz="1300" b="1" spc="-10" dirty="0">
                          <a:solidFill>
                            <a:srgbClr val="D2222A"/>
                          </a:solidFill>
                          <a:latin typeface="Arial"/>
                          <a:cs typeface="Arial"/>
                        </a:rPr>
                        <a:t>BEHAVIORS</a:t>
                      </a:r>
                      <a:endParaRPr sz="1300">
                        <a:latin typeface="Arial"/>
                        <a:cs typeface="Arial"/>
                      </a:endParaRPr>
                    </a:p>
                  </a:txBody>
                  <a:tcPr marL="0" marR="0" marT="0" marB="0">
                    <a:lnL w="28575">
                      <a:solidFill>
                        <a:srgbClr val="DCDDDE"/>
                      </a:solidFill>
                      <a:prstDash val="solid"/>
                    </a:lnL>
                    <a:lnR w="28575">
                      <a:solidFill>
                        <a:srgbClr val="DCDDDE"/>
                      </a:solidFill>
                      <a:prstDash val="solid"/>
                    </a:lnR>
                    <a:lnT w="28575">
                      <a:solidFill>
                        <a:srgbClr val="DCDDDE"/>
                      </a:solidFill>
                      <a:prstDash val="solid"/>
                    </a:lnT>
                  </a:tcPr>
                </a:tc>
                <a:tc>
                  <a:txBody>
                    <a:bodyPr/>
                    <a:lstStyle/>
                    <a:p>
                      <a:pPr>
                        <a:lnSpc>
                          <a:spcPct val="100000"/>
                        </a:lnSpc>
                      </a:pPr>
                      <a:endParaRPr sz="1300">
                        <a:latin typeface="Times New Roman"/>
                        <a:cs typeface="Times New Roman"/>
                      </a:endParaRPr>
                    </a:p>
                    <a:p>
                      <a:pPr>
                        <a:lnSpc>
                          <a:spcPct val="100000"/>
                        </a:lnSpc>
                      </a:pPr>
                      <a:endParaRPr sz="1300">
                        <a:latin typeface="Times New Roman"/>
                        <a:cs typeface="Times New Roman"/>
                      </a:endParaRPr>
                    </a:p>
                    <a:p>
                      <a:pPr>
                        <a:lnSpc>
                          <a:spcPct val="100000"/>
                        </a:lnSpc>
                        <a:spcBef>
                          <a:spcPts val="810"/>
                        </a:spcBef>
                      </a:pPr>
                      <a:endParaRPr sz="1300">
                        <a:latin typeface="Times New Roman"/>
                        <a:cs typeface="Times New Roman"/>
                      </a:endParaRPr>
                    </a:p>
                    <a:p>
                      <a:pPr algn="ctr">
                        <a:lnSpc>
                          <a:spcPts val="1440"/>
                        </a:lnSpc>
                      </a:pPr>
                      <a:r>
                        <a:rPr sz="1300" b="1" spc="-165" dirty="0">
                          <a:solidFill>
                            <a:srgbClr val="D2222A"/>
                          </a:solidFill>
                          <a:latin typeface="Arial"/>
                          <a:cs typeface="Arial"/>
                        </a:rPr>
                        <a:t>LOW</a:t>
                      </a:r>
                      <a:r>
                        <a:rPr sz="1300" b="1" spc="-45" dirty="0">
                          <a:solidFill>
                            <a:srgbClr val="D2222A"/>
                          </a:solidFill>
                          <a:latin typeface="Arial"/>
                          <a:cs typeface="Arial"/>
                        </a:rPr>
                        <a:t> </a:t>
                      </a:r>
                      <a:r>
                        <a:rPr sz="1300" b="1" spc="-25" dirty="0">
                          <a:solidFill>
                            <a:srgbClr val="D2222A"/>
                          </a:solidFill>
                          <a:latin typeface="Arial"/>
                          <a:cs typeface="Arial"/>
                        </a:rPr>
                        <a:t>OUTCOMES</a:t>
                      </a:r>
                      <a:endParaRPr sz="1300">
                        <a:latin typeface="Arial"/>
                        <a:cs typeface="Arial"/>
                      </a:endParaRPr>
                    </a:p>
                    <a:p>
                      <a:pPr marL="21590" algn="ctr">
                        <a:lnSpc>
                          <a:spcPts val="1340"/>
                        </a:lnSpc>
                      </a:pPr>
                      <a:r>
                        <a:rPr sz="1300" b="1" spc="-50" dirty="0">
                          <a:solidFill>
                            <a:srgbClr val="929497"/>
                          </a:solidFill>
                          <a:latin typeface="Arial"/>
                          <a:cs typeface="Arial"/>
                        </a:rPr>
                        <a:t>&amp;</a:t>
                      </a:r>
                      <a:endParaRPr sz="1300">
                        <a:latin typeface="Arial"/>
                        <a:cs typeface="Arial"/>
                      </a:endParaRPr>
                    </a:p>
                    <a:p>
                      <a:pPr marL="14604" algn="ctr">
                        <a:lnSpc>
                          <a:spcPts val="1460"/>
                        </a:lnSpc>
                      </a:pPr>
                      <a:r>
                        <a:rPr sz="1300" b="1" spc="-125" dirty="0">
                          <a:solidFill>
                            <a:srgbClr val="41AC48"/>
                          </a:solidFill>
                          <a:latin typeface="Arial"/>
                          <a:cs typeface="Arial"/>
                        </a:rPr>
                        <a:t>HIGH</a:t>
                      </a:r>
                      <a:r>
                        <a:rPr sz="1300" b="1" spc="-55" dirty="0">
                          <a:solidFill>
                            <a:srgbClr val="41AC48"/>
                          </a:solidFill>
                          <a:latin typeface="Arial"/>
                          <a:cs typeface="Arial"/>
                        </a:rPr>
                        <a:t> </a:t>
                      </a:r>
                      <a:r>
                        <a:rPr sz="1300" b="1" spc="-10" dirty="0">
                          <a:solidFill>
                            <a:srgbClr val="41AC48"/>
                          </a:solidFill>
                          <a:latin typeface="Arial"/>
                          <a:cs typeface="Arial"/>
                        </a:rPr>
                        <a:t>BEHAVIORS</a:t>
                      </a:r>
                      <a:endParaRPr sz="1300">
                        <a:latin typeface="Arial"/>
                        <a:cs typeface="Arial"/>
                      </a:endParaRPr>
                    </a:p>
                  </a:txBody>
                  <a:tcPr marL="0" marR="0" marT="0" marB="0">
                    <a:lnL w="28575">
                      <a:solidFill>
                        <a:srgbClr val="DCDDDE"/>
                      </a:solidFill>
                      <a:prstDash val="solid"/>
                    </a:lnL>
                    <a:lnR w="28575">
                      <a:solidFill>
                        <a:srgbClr val="DCDDDE"/>
                      </a:solidFill>
                      <a:prstDash val="solid"/>
                    </a:lnR>
                    <a:lnT w="28575">
                      <a:solidFill>
                        <a:srgbClr val="DCDDDE"/>
                      </a:solidFill>
                      <a:prstDash val="solid"/>
                    </a:lnT>
                  </a:tcPr>
                </a:tc>
                <a:extLst>
                  <a:ext uri="{0D108BD9-81ED-4DB2-BD59-A6C34878D82A}">
                    <a16:rowId xmlns:a16="http://schemas.microsoft.com/office/drawing/2014/main" val="10001"/>
                  </a:ext>
                </a:extLst>
              </a:tr>
              <a:tr h="541020">
                <a:tc>
                  <a:txBody>
                    <a:bodyPr/>
                    <a:lstStyle/>
                    <a:p>
                      <a:pPr marL="346075">
                        <a:lnSpc>
                          <a:spcPct val="100000"/>
                        </a:lnSpc>
                        <a:spcBef>
                          <a:spcPts val="1135"/>
                        </a:spcBef>
                      </a:pPr>
                      <a:r>
                        <a:rPr sz="1000" spc="-20" dirty="0">
                          <a:latin typeface="Arial"/>
                          <a:cs typeface="Arial"/>
                        </a:rPr>
                        <a:t>Merit Increase: None</a:t>
                      </a:r>
                      <a:endParaRPr sz="1000">
                        <a:latin typeface="Arial"/>
                        <a:cs typeface="Arial"/>
                      </a:endParaRPr>
                    </a:p>
                  </a:txBody>
                  <a:tcPr marL="0" marR="0" marT="144145" marB="0">
                    <a:lnL w="28575">
                      <a:solidFill>
                        <a:srgbClr val="DCDDDE"/>
                      </a:solidFill>
                      <a:prstDash val="solid"/>
                    </a:lnL>
                    <a:lnR w="28575">
                      <a:solidFill>
                        <a:srgbClr val="DCDDDE"/>
                      </a:solidFill>
                      <a:prstDash val="solid"/>
                    </a:lnR>
                    <a:lnB w="28575">
                      <a:solidFill>
                        <a:srgbClr val="DCDDDE"/>
                      </a:solidFill>
                      <a:prstDash val="solid"/>
                    </a:lnB>
                  </a:tcPr>
                </a:tc>
                <a:tc>
                  <a:txBody>
                    <a:bodyPr/>
                    <a:lstStyle/>
                    <a:p>
                      <a:pPr>
                        <a:lnSpc>
                          <a:spcPct val="100000"/>
                        </a:lnSpc>
                        <a:spcBef>
                          <a:spcPts val="170"/>
                        </a:spcBef>
                      </a:pPr>
                      <a:endParaRPr sz="1000" dirty="0">
                        <a:latin typeface="Times New Roman"/>
                        <a:cs typeface="Times New Roman"/>
                      </a:endParaRPr>
                    </a:p>
                    <a:p>
                      <a:pPr marL="215900">
                        <a:lnSpc>
                          <a:spcPct val="100000"/>
                        </a:lnSpc>
                      </a:pPr>
                      <a:r>
                        <a:rPr sz="1000" spc="-20" dirty="0">
                          <a:latin typeface="Arial"/>
                          <a:cs typeface="Arial"/>
                        </a:rPr>
                        <a:t>Merit Increase: </a:t>
                      </a:r>
                      <a:r>
                        <a:rPr sz="1000" spc="-10" dirty="0">
                          <a:latin typeface="Arial"/>
                          <a:cs typeface="Arial"/>
                        </a:rPr>
                        <a:t>Emerging</a:t>
                      </a:r>
                      <a:endParaRPr sz="1000" dirty="0">
                        <a:latin typeface="Arial"/>
                        <a:cs typeface="Arial"/>
                      </a:endParaRPr>
                    </a:p>
                  </a:txBody>
                  <a:tcPr marL="0" marR="0" marT="21590" marB="0">
                    <a:lnL w="28575">
                      <a:solidFill>
                        <a:srgbClr val="DCDDDE"/>
                      </a:solidFill>
                      <a:prstDash val="solid"/>
                    </a:lnL>
                    <a:lnR w="28575">
                      <a:solidFill>
                        <a:srgbClr val="DCDDDE"/>
                      </a:solidFill>
                      <a:prstDash val="solid"/>
                    </a:lnR>
                    <a:lnB w="28575">
                      <a:solidFill>
                        <a:srgbClr val="DCDDDE"/>
                      </a:solidFill>
                      <a:prstDash val="solid"/>
                    </a:lnB>
                  </a:tcPr>
                </a:tc>
                <a:extLst>
                  <a:ext uri="{0D108BD9-81ED-4DB2-BD59-A6C34878D82A}">
                    <a16:rowId xmlns:a16="http://schemas.microsoft.com/office/drawing/2014/main" val="10002"/>
                  </a:ext>
                </a:extLst>
              </a:tr>
            </a:tbl>
          </a:graphicData>
        </a:graphic>
      </p:graphicFrame>
      <p:sp>
        <p:nvSpPr>
          <p:cNvPr id="16" name="object 16">
            <a:extLst>
              <a:ext uri="{C183D7F6-B498-43B3-948B-1728B52AA6E4}">
                <adec:decorative xmlns:adec="http://schemas.microsoft.com/office/drawing/2017/decorative" val="1"/>
              </a:ext>
            </a:extLst>
          </p:cNvPr>
          <p:cNvSpPr txBox="1"/>
          <p:nvPr/>
        </p:nvSpPr>
        <p:spPr>
          <a:xfrm>
            <a:off x="7614280" y="1377849"/>
            <a:ext cx="3020695" cy="215900"/>
          </a:xfrm>
          <a:prstGeom prst="rect">
            <a:avLst/>
          </a:prstGeom>
        </p:spPr>
        <p:txBody>
          <a:bodyPr vert="horz" wrap="square" lIns="0" tIns="12065" rIns="0" bIns="0" rtlCol="0">
            <a:spAutoFit/>
          </a:bodyPr>
          <a:lstStyle/>
          <a:p>
            <a:pPr marL="12700">
              <a:lnSpc>
                <a:spcPct val="100000"/>
              </a:lnSpc>
              <a:spcBef>
                <a:spcPts val="95"/>
              </a:spcBef>
            </a:pPr>
            <a:r>
              <a:rPr sz="1250" b="1" spc="-75" dirty="0">
                <a:solidFill>
                  <a:srgbClr val="0091D6"/>
                </a:solidFill>
                <a:latin typeface="Arial"/>
                <a:cs typeface="Arial"/>
              </a:rPr>
              <a:t>EMPLOYEE</a:t>
            </a:r>
            <a:r>
              <a:rPr sz="1250" b="1" spc="225" dirty="0">
                <a:solidFill>
                  <a:srgbClr val="0091D6"/>
                </a:solidFill>
                <a:latin typeface="Arial"/>
                <a:cs typeface="Arial"/>
              </a:rPr>
              <a:t> </a:t>
            </a:r>
            <a:r>
              <a:rPr sz="1250" b="1" spc="-70" dirty="0">
                <a:solidFill>
                  <a:srgbClr val="0091D6"/>
                </a:solidFill>
                <a:latin typeface="Arial"/>
                <a:cs typeface="Arial"/>
              </a:rPr>
              <a:t>PERFORMANCE</a:t>
            </a:r>
            <a:r>
              <a:rPr sz="1250" b="1" spc="250" dirty="0">
                <a:solidFill>
                  <a:srgbClr val="0091D6"/>
                </a:solidFill>
                <a:latin typeface="Arial"/>
                <a:cs typeface="Arial"/>
              </a:rPr>
              <a:t> </a:t>
            </a:r>
            <a:r>
              <a:rPr sz="1250" b="1" spc="-70" dirty="0">
                <a:solidFill>
                  <a:srgbClr val="0091D6"/>
                </a:solidFill>
                <a:latin typeface="Arial"/>
                <a:cs typeface="Arial"/>
              </a:rPr>
              <a:t>CONTINUUM</a:t>
            </a:r>
            <a:endParaRPr sz="1250" dirty="0">
              <a:latin typeface="Arial"/>
              <a:cs typeface="Arial"/>
            </a:endParaRPr>
          </a:p>
        </p:txBody>
      </p:sp>
      <p:sp>
        <p:nvSpPr>
          <p:cNvPr id="17" name="object 17">
            <a:extLst>
              <a:ext uri="{C183D7F6-B498-43B3-948B-1728B52AA6E4}">
                <adec:decorative xmlns:adec="http://schemas.microsoft.com/office/drawing/2017/decorative" val="1"/>
              </a:ext>
            </a:extLst>
          </p:cNvPr>
          <p:cNvSpPr txBox="1"/>
          <p:nvPr/>
        </p:nvSpPr>
        <p:spPr>
          <a:xfrm>
            <a:off x="8112283" y="5605071"/>
            <a:ext cx="1884680" cy="178435"/>
          </a:xfrm>
          <a:prstGeom prst="rect">
            <a:avLst/>
          </a:prstGeom>
        </p:spPr>
        <p:txBody>
          <a:bodyPr vert="horz" wrap="square" lIns="0" tIns="12700" rIns="0" bIns="0" rtlCol="0">
            <a:spAutoFit/>
          </a:bodyPr>
          <a:lstStyle/>
          <a:p>
            <a:pPr marL="12700">
              <a:lnSpc>
                <a:spcPct val="100000"/>
              </a:lnSpc>
              <a:spcBef>
                <a:spcPts val="100"/>
              </a:spcBef>
            </a:pPr>
            <a:r>
              <a:rPr sz="1000" dirty="0">
                <a:solidFill>
                  <a:srgbClr val="A8DCD9"/>
                </a:solidFill>
                <a:latin typeface="Lucida Sans"/>
                <a:cs typeface="Lucida Sans"/>
              </a:rPr>
              <a:t>OB SE</a:t>
            </a:r>
            <a:r>
              <a:rPr sz="1000" spc="-15" dirty="0">
                <a:solidFill>
                  <a:srgbClr val="A8DCD9"/>
                </a:solidFill>
                <a:latin typeface="Lucida Sans"/>
                <a:cs typeface="Lucida Sans"/>
              </a:rPr>
              <a:t> </a:t>
            </a:r>
            <a:r>
              <a:rPr sz="1000" spc="-40" dirty="0">
                <a:solidFill>
                  <a:srgbClr val="A8DCD9"/>
                </a:solidFill>
                <a:latin typeface="Lucida Sans"/>
                <a:cs typeface="Lucida Sans"/>
              </a:rPr>
              <a:t>R</a:t>
            </a:r>
            <a:r>
              <a:rPr sz="1000" spc="-140" dirty="0">
                <a:solidFill>
                  <a:srgbClr val="A8DCD9"/>
                </a:solidFill>
                <a:latin typeface="Lucida Sans"/>
                <a:cs typeface="Lucida Sans"/>
              </a:rPr>
              <a:t> </a:t>
            </a:r>
            <a:r>
              <a:rPr sz="1000" dirty="0">
                <a:solidFill>
                  <a:srgbClr val="A8DCD9"/>
                </a:solidFill>
                <a:latin typeface="Lucida Sans"/>
                <a:cs typeface="Lucida Sans"/>
              </a:rPr>
              <a:t>VA</a:t>
            </a:r>
            <a:r>
              <a:rPr sz="1000" spc="-35" dirty="0">
                <a:solidFill>
                  <a:srgbClr val="A8DCD9"/>
                </a:solidFill>
                <a:latin typeface="Lucida Sans"/>
                <a:cs typeface="Lucida Sans"/>
              </a:rPr>
              <a:t> </a:t>
            </a:r>
            <a:r>
              <a:rPr sz="1000" spc="-30" dirty="0">
                <a:solidFill>
                  <a:srgbClr val="A8DCD9"/>
                </a:solidFill>
                <a:latin typeface="Lucida Sans"/>
                <a:cs typeface="Lucida Sans"/>
              </a:rPr>
              <a:t>B</a:t>
            </a:r>
            <a:r>
              <a:rPr sz="1000" spc="-95" dirty="0">
                <a:solidFill>
                  <a:srgbClr val="A8DCD9"/>
                </a:solidFill>
                <a:latin typeface="Lucida Sans"/>
                <a:cs typeface="Lucida Sans"/>
              </a:rPr>
              <a:t> </a:t>
            </a:r>
            <a:r>
              <a:rPr sz="1000" spc="-35" dirty="0">
                <a:solidFill>
                  <a:srgbClr val="A8DCD9"/>
                </a:solidFill>
                <a:latin typeface="Lucida Sans"/>
                <a:cs typeface="Lucida Sans"/>
              </a:rPr>
              <a:t>L</a:t>
            </a:r>
            <a:r>
              <a:rPr sz="1000" spc="-110" dirty="0">
                <a:solidFill>
                  <a:srgbClr val="A8DCD9"/>
                </a:solidFill>
                <a:latin typeface="Lucida Sans"/>
                <a:cs typeface="Lucida Sans"/>
              </a:rPr>
              <a:t> </a:t>
            </a:r>
            <a:r>
              <a:rPr sz="1000" dirty="0">
                <a:solidFill>
                  <a:srgbClr val="A8DCD9"/>
                </a:solidFill>
                <a:latin typeface="Lucida Sans"/>
                <a:cs typeface="Lucida Sans"/>
              </a:rPr>
              <a:t>E</a:t>
            </a:r>
            <a:r>
              <a:rPr sz="1000" spc="200" dirty="0">
                <a:solidFill>
                  <a:srgbClr val="A8DCD9"/>
                </a:solidFill>
                <a:latin typeface="Lucida Sans"/>
                <a:cs typeface="Lucida Sans"/>
              </a:rPr>
              <a:t> </a:t>
            </a:r>
            <a:r>
              <a:rPr sz="1000" spc="-30" dirty="0">
                <a:solidFill>
                  <a:srgbClr val="A8DCD9"/>
                </a:solidFill>
                <a:latin typeface="Lucida Sans"/>
                <a:cs typeface="Lucida Sans"/>
              </a:rPr>
              <a:t>B</a:t>
            </a:r>
            <a:r>
              <a:rPr sz="1000" spc="-90" dirty="0">
                <a:solidFill>
                  <a:srgbClr val="A8DCD9"/>
                </a:solidFill>
                <a:latin typeface="Lucida Sans"/>
                <a:cs typeface="Lucida Sans"/>
              </a:rPr>
              <a:t> </a:t>
            </a:r>
            <a:r>
              <a:rPr sz="1000" spc="-30" dirty="0">
                <a:solidFill>
                  <a:srgbClr val="A8DCD9"/>
                </a:solidFill>
                <a:latin typeface="Lucida Sans"/>
                <a:cs typeface="Lucida Sans"/>
              </a:rPr>
              <a:t>E</a:t>
            </a:r>
            <a:r>
              <a:rPr sz="1000" spc="-114" dirty="0">
                <a:solidFill>
                  <a:srgbClr val="A8DCD9"/>
                </a:solidFill>
                <a:latin typeface="Lucida Sans"/>
                <a:cs typeface="Lucida Sans"/>
              </a:rPr>
              <a:t> </a:t>
            </a:r>
            <a:r>
              <a:rPr sz="1000" spc="-45" dirty="0">
                <a:solidFill>
                  <a:srgbClr val="A8DCD9"/>
                </a:solidFill>
                <a:latin typeface="Lucida Sans"/>
                <a:cs typeface="Lucida Sans"/>
              </a:rPr>
              <a:t>H</a:t>
            </a:r>
            <a:r>
              <a:rPr sz="1000" spc="-95" dirty="0">
                <a:solidFill>
                  <a:srgbClr val="A8DCD9"/>
                </a:solidFill>
                <a:latin typeface="Lucida Sans"/>
                <a:cs typeface="Lucida Sans"/>
              </a:rPr>
              <a:t> </a:t>
            </a:r>
            <a:r>
              <a:rPr sz="1000" dirty="0">
                <a:solidFill>
                  <a:srgbClr val="A8DCD9"/>
                </a:solidFill>
                <a:latin typeface="Lucida Sans"/>
                <a:cs typeface="Lucida Sans"/>
              </a:rPr>
              <a:t>AVI OR</a:t>
            </a:r>
            <a:r>
              <a:rPr sz="1000" spc="-10" dirty="0">
                <a:solidFill>
                  <a:srgbClr val="A8DCD9"/>
                </a:solidFill>
                <a:latin typeface="Lucida Sans"/>
                <a:cs typeface="Lucida Sans"/>
              </a:rPr>
              <a:t> </a:t>
            </a:r>
            <a:r>
              <a:rPr sz="1000" spc="-50" dirty="0">
                <a:solidFill>
                  <a:srgbClr val="A8DCD9"/>
                </a:solidFill>
                <a:latin typeface="Lucida Sans"/>
                <a:cs typeface="Lucida Sans"/>
              </a:rPr>
              <a:t>S</a:t>
            </a:r>
            <a:endParaRPr sz="1000">
              <a:latin typeface="Lucida Sans"/>
              <a:cs typeface="Lucida Sans"/>
            </a:endParaRPr>
          </a:p>
        </p:txBody>
      </p:sp>
      <p:pic>
        <p:nvPicPr>
          <p:cNvPr id="18" name="object 18">
            <a:extLst>
              <a:ext uri="{C183D7F6-B498-43B3-948B-1728B52AA6E4}">
                <adec:decorative xmlns:adec="http://schemas.microsoft.com/office/drawing/2017/decorative" val="1"/>
              </a:ext>
            </a:extLst>
          </p:cNvPr>
          <p:cNvPicPr/>
          <p:nvPr/>
        </p:nvPicPr>
        <p:blipFill>
          <a:blip r:embed="rId5" cstate="print"/>
          <a:stretch>
            <a:fillRect/>
          </a:stretch>
        </p:blipFill>
        <p:spPr>
          <a:xfrm>
            <a:off x="7316647" y="5667287"/>
            <a:ext cx="713408" cy="77709"/>
          </a:xfrm>
          <a:prstGeom prst="rect">
            <a:avLst/>
          </a:prstGeom>
        </p:spPr>
      </p:pic>
      <p:pic>
        <p:nvPicPr>
          <p:cNvPr id="19" name="object 19">
            <a:extLst>
              <a:ext uri="{C183D7F6-B498-43B3-948B-1728B52AA6E4}">
                <adec:decorative xmlns:adec="http://schemas.microsoft.com/office/drawing/2017/decorative" val="1"/>
              </a:ext>
            </a:extLst>
          </p:cNvPr>
          <p:cNvPicPr/>
          <p:nvPr/>
        </p:nvPicPr>
        <p:blipFill>
          <a:blip r:embed="rId6" cstate="print"/>
          <a:stretch>
            <a:fillRect/>
          </a:stretch>
        </p:blipFill>
        <p:spPr>
          <a:xfrm>
            <a:off x="10070989" y="5667287"/>
            <a:ext cx="737510" cy="77709"/>
          </a:xfrm>
          <a:prstGeom prst="rect">
            <a:avLst/>
          </a:prstGeom>
        </p:spPr>
      </p:pic>
      <p:grpSp>
        <p:nvGrpSpPr>
          <p:cNvPr id="20" name="object 20">
            <a:extLst>
              <a:ext uri="{C183D7F6-B498-43B3-948B-1728B52AA6E4}">
                <adec:decorative xmlns:adec="http://schemas.microsoft.com/office/drawing/2017/decorative" val="1"/>
              </a:ext>
            </a:extLst>
          </p:cNvPr>
          <p:cNvGrpSpPr/>
          <p:nvPr/>
        </p:nvGrpSpPr>
        <p:grpSpPr>
          <a:xfrm>
            <a:off x="7098310" y="2024478"/>
            <a:ext cx="74930" cy="936625"/>
            <a:chOff x="7098310" y="2024478"/>
            <a:chExt cx="74930" cy="936625"/>
          </a:xfrm>
        </p:grpSpPr>
        <p:sp>
          <p:nvSpPr>
            <p:cNvPr id="21" name="object 21"/>
            <p:cNvSpPr/>
            <p:nvPr/>
          </p:nvSpPr>
          <p:spPr>
            <a:xfrm>
              <a:off x="7135916" y="2034764"/>
              <a:ext cx="0" cy="926465"/>
            </a:xfrm>
            <a:custGeom>
              <a:avLst/>
              <a:gdLst/>
              <a:ahLst/>
              <a:cxnLst/>
              <a:rect l="l" t="t" r="r" b="b"/>
              <a:pathLst>
                <a:path h="926464">
                  <a:moveTo>
                    <a:pt x="0" y="925991"/>
                  </a:moveTo>
                  <a:lnTo>
                    <a:pt x="0" y="0"/>
                  </a:lnTo>
                </a:path>
              </a:pathLst>
            </a:custGeom>
            <a:ln w="9151">
              <a:solidFill>
                <a:srgbClr val="A8DCD9"/>
              </a:solidFill>
            </a:ln>
          </p:spPr>
          <p:txBody>
            <a:bodyPr wrap="square" lIns="0" tIns="0" rIns="0" bIns="0" rtlCol="0"/>
            <a:lstStyle/>
            <a:p>
              <a:endParaRPr/>
            </a:p>
          </p:txBody>
        </p:sp>
        <p:sp>
          <p:nvSpPr>
            <p:cNvPr id="22" name="object 22"/>
            <p:cNvSpPr/>
            <p:nvPr/>
          </p:nvSpPr>
          <p:spPr>
            <a:xfrm>
              <a:off x="7098310" y="2024478"/>
              <a:ext cx="74930" cy="48895"/>
            </a:xfrm>
            <a:custGeom>
              <a:avLst/>
              <a:gdLst/>
              <a:ahLst/>
              <a:cxnLst/>
              <a:rect l="l" t="t" r="r" b="b"/>
              <a:pathLst>
                <a:path w="74929" h="48894">
                  <a:moveTo>
                    <a:pt x="67818" y="48383"/>
                  </a:moveTo>
                  <a:lnTo>
                    <a:pt x="37245" y="13982"/>
                  </a:lnTo>
                  <a:lnTo>
                    <a:pt x="6661" y="48383"/>
                  </a:lnTo>
                  <a:lnTo>
                    <a:pt x="0" y="41885"/>
                  </a:lnTo>
                  <a:lnTo>
                    <a:pt x="37245" y="0"/>
                  </a:lnTo>
                  <a:lnTo>
                    <a:pt x="74491" y="41885"/>
                  </a:lnTo>
                  <a:lnTo>
                    <a:pt x="67818" y="48383"/>
                  </a:lnTo>
                  <a:close/>
                </a:path>
              </a:pathLst>
            </a:custGeom>
            <a:solidFill>
              <a:srgbClr val="A8DCD9"/>
            </a:solidFill>
          </p:spPr>
          <p:txBody>
            <a:bodyPr wrap="square" lIns="0" tIns="0" rIns="0" bIns="0" rtlCol="0"/>
            <a:lstStyle/>
            <a:p>
              <a:endParaRPr/>
            </a:p>
          </p:txBody>
        </p:sp>
      </p:grpSp>
      <p:grpSp>
        <p:nvGrpSpPr>
          <p:cNvPr id="23" name="object 23">
            <a:extLst>
              <a:ext uri="{C183D7F6-B498-43B3-948B-1728B52AA6E4}">
                <adec:decorative xmlns:adec="http://schemas.microsoft.com/office/drawing/2017/decorative" val="1"/>
              </a:ext>
            </a:extLst>
          </p:cNvPr>
          <p:cNvGrpSpPr/>
          <p:nvPr/>
        </p:nvGrpSpPr>
        <p:grpSpPr>
          <a:xfrm>
            <a:off x="7053767" y="4374665"/>
            <a:ext cx="74930" cy="913130"/>
            <a:chOff x="7053767" y="4374665"/>
            <a:chExt cx="74930" cy="913130"/>
          </a:xfrm>
        </p:grpSpPr>
        <p:sp>
          <p:nvSpPr>
            <p:cNvPr id="24" name="object 24"/>
            <p:cNvSpPr/>
            <p:nvPr/>
          </p:nvSpPr>
          <p:spPr>
            <a:xfrm>
              <a:off x="7091373" y="4374665"/>
              <a:ext cx="0" cy="902969"/>
            </a:xfrm>
            <a:custGeom>
              <a:avLst/>
              <a:gdLst/>
              <a:ahLst/>
              <a:cxnLst/>
              <a:rect l="l" t="t" r="r" b="b"/>
              <a:pathLst>
                <a:path h="902970">
                  <a:moveTo>
                    <a:pt x="0" y="0"/>
                  </a:moveTo>
                  <a:lnTo>
                    <a:pt x="0" y="902688"/>
                  </a:lnTo>
                </a:path>
              </a:pathLst>
            </a:custGeom>
            <a:ln w="9151">
              <a:solidFill>
                <a:srgbClr val="A8DCD9"/>
              </a:solidFill>
            </a:ln>
          </p:spPr>
          <p:txBody>
            <a:bodyPr wrap="square" lIns="0" tIns="0" rIns="0" bIns="0" rtlCol="0"/>
            <a:lstStyle/>
            <a:p>
              <a:endParaRPr/>
            </a:p>
          </p:txBody>
        </p:sp>
        <p:sp>
          <p:nvSpPr>
            <p:cNvPr id="25" name="object 25"/>
            <p:cNvSpPr/>
            <p:nvPr/>
          </p:nvSpPr>
          <p:spPr>
            <a:xfrm>
              <a:off x="7053767" y="5238318"/>
              <a:ext cx="74930" cy="49530"/>
            </a:xfrm>
            <a:custGeom>
              <a:avLst/>
              <a:gdLst/>
              <a:ahLst/>
              <a:cxnLst/>
              <a:rect l="l" t="t" r="r" b="b"/>
              <a:pathLst>
                <a:path w="74929" h="49529">
                  <a:moveTo>
                    <a:pt x="37245" y="49138"/>
                  </a:moveTo>
                  <a:lnTo>
                    <a:pt x="0" y="6599"/>
                  </a:lnTo>
                  <a:lnTo>
                    <a:pt x="6673" y="0"/>
                  </a:lnTo>
                  <a:lnTo>
                    <a:pt x="37245" y="34937"/>
                  </a:lnTo>
                  <a:lnTo>
                    <a:pt x="67830" y="0"/>
                  </a:lnTo>
                  <a:lnTo>
                    <a:pt x="74492" y="6599"/>
                  </a:lnTo>
                  <a:lnTo>
                    <a:pt x="37245" y="49138"/>
                  </a:lnTo>
                  <a:close/>
                </a:path>
              </a:pathLst>
            </a:custGeom>
            <a:solidFill>
              <a:srgbClr val="A8DCD9"/>
            </a:solidFill>
          </p:spPr>
          <p:txBody>
            <a:bodyPr wrap="square" lIns="0" tIns="0" rIns="0" bIns="0" rtlCol="0"/>
            <a:lstStyle/>
            <a:p>
              <a:endParaRPr/>
            </a:p>
          </p:txBody>
        </p:sp>
      </p:grpSp>
      <p:sp>
        <p:nvSpPr>
          <p:cNvPr id="26" name="object 26">
            <a:extLst>
              <a:ext uri="{C183D7F6-B498-43B3-948B-1728B52AA6E4}">
                <adec:decorative xmlns:adec="http://schemas.microsoft.com/office/drawing/2017/decorative" val="1"/>
              </a:ext>
            </a:extLst>
          </p:cNvPr>
          <p:cNvSpPr txBox="1"/>
          <p:nvPr/>
        </p:nvSpPr>
        <p:spPr>
          <a:xfrm>
            <a:off x="7044385" y="3348925"/>
            <a:ext cx="169545" cy="810260"/>
          </a:xfrm>
          <a:prstGeom prst="rect">
            <a:avLst/>
          </a:prstGeom>
        </p:spPr>
        <p:txBody>
          <a:bodyPr vert="vert270" wrap="square" lIns="0" tIns="9525" rIns="0" bIns="0" rtlCol="0">
            <a:spAutoFit/>
          </a:bodyPr>
          <a:lstStyle/>
          <a:p>
            <a:pPr marL="12700">
              <a:lnSpc>
                <a:spcPct val="100000"/>
              </a:lnSpc>
              <a:spcBef>
                <a:spcPts val="75"/>
              </a:spcBef>
            </a:pPr>
            <a:r>
              <a:rPr sz="950" spc="-60" dirty="0">
                <a:solidFill>
                  <a:srgbClr val="A8DCD9"/>
                </a:solidFill>
                <a:latin typeface="Lucida Sans"/>
                <a:cs typeface="Lucida Sans"/>
              </a:rPr>
              <a:t>O</a:t>
            </a:r>
            <a:r>
              <a:rPr sz="950" spc="-85" dirty="0">
                <a:solidFill>
                  <a:srgbClr val="A8DCD9"/>
                </a:solidFill>
                <a:latin typeface="Lucida Sans"/>
                <a:cs typeface="Lucida Sans"/>
              </a:rPr>
              <a:t> </a:t>
            </a:r>
            <a:r>
              <a:rPr sz="950" spc="-55" dirty="0">
                <a:solidFill>
                  <a:srgbClr val="A8DCD9"/>
                </a:solidFill>
                <a:latin typeface="Lucida Sans"/>
                <a:cs typeface="Lucida Sans"/>
              </a:rPr>
              <a:t>U</a:t>
            </a:r>
            <a:r>
              <a:rPr sz="950" spc="-100" dirty="0">
                <a:solidFill>
                  <a:srgbClr val="A8DCD9"/>
                </a:solidFill>
                <a:latin typeface="Lucida Sans"/>
                <a:cs typeface="Lucida Sans"/>
              </a:rPr>
              <a:t> </a:t>
            </a:r>
            <a:r>
              <a:rPr sz="950" spc="-45" dirty="0">
                <a:solidFill>
                  <a:srgbClr val="A8DCD9"/>
                </a:solidFill>
                <a:latin typeface="Lucida Sans"/>
                <a:cs typeface="Lucida Sans"/>
              </a:rPr>
              <a:t>T</a:t>
            </a:r>
            <a:r>
              <a:rPr sz="950" spc="-130" dirty="0">
                <a:solidFill>
                  <a:srgbClr val="A8DCD9"/>
                </a:solidFill>
                <a:latin typeface="Lucida Sans"/>
                <a:cs typeface="Lucida Sans"/>
              </a:rPr>
              <a:t> </a:t>
            </a:r>
            <a:r>
              <a:rPr sz="950" dirty="0">
                <a:solidFill>
                  <a:srgbClr val="A8DCD9"/>
                </a:solidFill>
                <a:latin typeface="Lucida Sans"/>
                <a:cs typeface="Lucida Sans"/>
              </a:rPr>
              <a:t>CO</a:t>
            </a:r>
            <a:r>
              <a:rPr sz="950" spc="-5" dirty="0">
                <a:solidFill>
                  <a:srgbClr val="A8DCD9"/>
                </a:solidFill>
                <a:latin typeface="Lucida Sans"/>
                <a:cs typeface="Lucida Sans"/>
              </a:rPr>
              <a:t> </a:t>
            </a:r>
            <a:r>
              <a:rPr sz="950" spc="-55" dirty="0">
                <a:solidFill>
                  <a:srgbClr val="A8DCD9"/>
                </a:solidFill>
                <a:latin typeface="Lucida Sans"/>
                <a:cs typeface="Lucida Sans"/>
              </a:rPr>
              <a:t>M</a:t>
            </a:r>
            <a:r>
              <a:rPr sz="950" spc="-75" dirty="0">
                <a:solidFill>
                  <a:srgbClr val="A8DCD9"/>
                </a:solidFill>
                <a:latin typeface="Lucida Sans"/>
                <a:cs typeface="Lucida Sans"/>
              </a:rPr>
              <a:t> </a:t>
            </a:r>
            <a:r>
              <a:rPr sz="950" spc="-25" dirty="0">
                <a:solidFill>
                  <a:srgbClr val="A8DCD9"/>
                </a:solidFill>
                <a:latin typeface="Lucida Sans"/>
                <a:cs typeface="Lucida Sans"/>
              </a:rPr>
              <a:t>ES</a:t>
            </a:r>
            <a:endParaRPr sz="950">
              <a:latin typeface="Lucida Sans"/>
              <a:cs typeface="Lucida Sans"/>
            </a:endParaRPr>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57955" y="610512"/>
            <a:ext cx="10515600" cy="689932"/>
          </a:xfrm>
          <a:prstGeom prst="rect">
            <a:avLst/>
          </a:prstGeom>
        </p:spPr>
        <p:txBody>
          <a:bodyPr vert="horz" wrap="square" lIns="0" tIns="12700" rIns="0" bIns="0" rtlCol="0">
            <a:spAutoFit/>
          </a:bodyPr>
          <a:lstStyle/>
          <a:p>
            <a:pPr marL="422909">
              <a:lnSpc>
                <a:spcPct val="100000"/>
              </a:lnSpc>
              <a:spcBef>
                <a:spcPts val="100"/>
              </a:spcBef>
            </a:pPr>
            <a:r>
              <a:rPr sz="4400" spc="360" dirty="0">
                <a:solidFill>
                  <a:srgbClr val="00346A"/>
                </a:solidFill>
                <a:latin typeface="IBM Plex Sans" panose="020B0503050203000203" pitchFamily="34" charset="0"/>
              </a:rPr>
              <a:t>Pay</a:t>
            </a:r>
            <a:r>
              <a:rPr sz="4400" spc="200" dirty="0">
                <a:solidFill>
                  <a:srgbClr val="00346A"/>
                </a:solidFill>
                <a:latin typeface="IBM Plex Sans" panose="020B0503050203000203" pitchFamily="34" charset="0"/>
              </a:rPr>
              <a:t> </a:t>
            </a:r>
            <a:r>
              <a:rPr sz="4400" spc="295" dirty="0">
                <a:solidFill>
                  <a:srgbClr val="00346A"/>
                </a:solidFill>
                <a:latin typeface="IBM Plex Sans" panose="020B0503050203000203" pitchFamily="34" charset="0"/>
              </a:rPr>
              <a:t>Program</a:t>
            </a:r>
            <a:r>
              <a:rPr lang="en-US" sz="4400" spc="295" dirty="0">
                <a:solidFill>
                  <a:srgbClr val="00346A"/>
                </a:solidFill>
                <a:latin typeface="IBM Plex Sans" panose="020B0503050203000203" pitchFamily="34" charset="0"/>
              </a:rPr>
              <a:t> – Important Dates</a:t>
            </a:r>
            <a:endParaRPr sz="4400" dirty="0">
              <a:latin typeface="IBM Plex Sans" panose="020B0503050203000203" pitchFamily="34" charset="0"/>
            </a:endParaRPr>
          </a:p>
        </p:txBody>
      </p:sp>
      <p:sp>
        <p:nvSpPr>
          <p:cNvPr id="3" name="object 3"/>
          <p:cNvSpPr txBox="1"/>
          <p:nvPr/>
        </p:nvSpPr>
        <p:spPr>
          <a:xfrm>
            <a:off x="916939" y="1488712"/>
            <a:ext cx="10154184" cy="4593180"/>
          </a:xfrm>
          <a:prstGeom prst="rect">
            <a:avLst/>
          </a:prstGeom>
        </p:spPr>
        <p:txBody>
          <a:bodyPr vert="horz" wrap="square" lIns="0" tIns="41275" rIns="0" bIns="0" rtlCol="0">
            <a:spAutoFit/>
          </a:bodyPr>
          <a:lstStyle/>
          <a:p>
            <a:pPr marL="12700">
              <a:lnSpc>
                <a:spcPct val="100000"/>
              </a:lnSpc>
              <a:spcBef>
                <a:spcPts val="325"/>
              </a:spcBef>
              <a:tabLst>
                <a:tab pos="240029" algn="l"/>
              </a:tabLst>
            </a:pPr>
            <a:r>
              <a:rPr sz="2400" b="1" spc="165" dirty="0">
                <a:solidFill>
                  <a:srgbClr val="4D4D4D"/>
                </a:solidFill>
                <a:latin typeface="IBM Plex Sans" panose="020B0503050203000203" pitchFamily="34" charset="0"/>
                <a:cs typeface="Calibri"/>
              </a:rPr>
              <a:t>Implementation</a:t>
            </a:r>
            <a:r>
              <a:rPr sz="2400" b="1" spc="160" dirty="0">
                <a:solidFill>
                  <a:srgbClr val="4D4D4D"/>
                </a:solidFill>
                <a:latin typeface="IBM Plex Sans" panose="020B0503050203000203" pitchFamily="34" charset="0"/>
                <a:cs typeface="Calibri"/>
              </a:rPr>
              <a:t> </a:t>
            </a:r>
            <a:r>
              <a:rPr sz="2400" b="1" spc="145" dirty="0">
                <a:solidFill>
                  <a:srgbClr val="4D4D4D"/>
                </a:solidFill>
                <a:latin typeface="IBM Plex Sans" panose="020B0503050203000203" pitchFamily="34" charset="0"/>
                <a:cs typeface="Calibri"/>
              </a:rPr>
              <a:t>Timeline</a:t>
            </a:r>
            <a:endParaRPr sz="2400" b="1" dirty="0">
              <a:latin typeface="IBM Plex Sans" panose="020B0503050203000203" pitchFamily="34" charset="0"/>
              <a:cs typeface="Calibri"/>
            </a:endParaRPr>
          </a:p>
          <a:p>
            <a:pPr marL="469266" marR="5080" lvl="1">
              <a:lnSpc>
                <a:spcPct val="80000"/>
              </a:lnSpc>
              <a:spcBef>
                <a:spcPts val="805"/>
              </a:spcBef>
              <a:tabLst>
                <a:tab pos="697865" algn="l"/>
              </a:tabLst>
            </a:pPr>
            <a:r>
              <a:rPr sz="2400" u="sng" spc="90" dirty="0">
                <a:solidFill>
                  <a:srgbClr val="4D4D4D"/>
                </a:solidFill>
                <a:uFill>
                  <a:solidFill>
                    <a:srgbClr val="4D4D4D"/>
                  </a:solidFill>
                </a:uFill>
                <a:latin typeface="IBM Plex Sans" panose="020B0503050203000203" pitchFamily="34" charset="0"/>
                <a:cs typeface="Calibri"/>
              </a:rPr>
              <a:t>Tuesday,</a:t>
            </a:r>
            <a:r>
              <a:rPr sz="2400" u="sng" spc="10" dirty="0">
                <a:solidFill>
                  <a:srgbClr val="4D4D4D"/>
                </a:solidFill>
                <a:uFill>
                  <a:solidFill>
                    <a:srgbClr val="4D4D4D"/>
                  </a:solidFill>
                </a:uFill>
                <a:latin typeface="IBM Plex Sans" panose="020B0503050203000203" pitchFamily="34" charset="0"/>
                <a:cs typeface="Calibri"/>
              </a:rPr>
              <a:t> </a:t>
            </a:r>
            <a:r>
              <a:rPr sz="2400" u="sng" spc="120" dirty="0">
                <a:solidFill>
                  <a:srgbClr val="4D4D4D"/>
                </a:solidFill>
                <a:uFill>
                  <a:solidFill>
                    <a:srgbClr val="4D4D4D"/>
                  </a:solidFill>
                </a:uFill>
                <a:latin typeface="IBM Plex Sans" panose="020B0503050203000203" pitchFamily="34" charset="0"/>
                <a:cs typeface="Calibri"/>
              </a:rPr>
              <a:t>September</a:t>
            </a:r>
            <a:r>
              <a:rPr sz="2400" u="sng" spc="15" dirty="0">
                <a:solidFill>
                  <a:srgbClr val="4D4D4D"/>
                </a:solidFill>
                <a:uFill>
                  <a:solidFill>
                    <a:srgbClr val="4D4D4D"/>
                  </a:solidFill>
                </a:uFill>
                <a:latin typeface="IBM Plex Sans" panose="020B0503050203000203" pitchFamily="34" charset="0"/>
                <a:cs typeface="Calibri"/>
              </a:rPr>
              <a:t> </a:t>
            </a:r>
            <a:r>
              <a:rPr lang="en-US" sz="2400" u="sng" spc="15" dirty="0">
                <a:solidFill>
                  <a:srgbClr val="4D4D4D"/>
                </a:solidFill>
                <a:uFill>
                  <a:solidFill>
                    <a:srgbClr val="4D4D4D"/>
                  </a:solidFill>
                </a:uFill>
                <a:latin typeface="IBM Plex Sans" panose="020B0503050203000203" pitchFamily="34" charset="0"/>
                <a:cs typeface="Calibri"/>
              </a:rPr>
              <a:t>8</a:t>
            </a:r>
            <a:r>
              <a:rPr sz="2400" u="sng" spc="30" dirty="0">
                <a:solidFill>
                  <a:srgbClr val="4D4D4D"/>
                </a:solidFill>
                <a:uFill>
                  <a:solidFill>
                    <a:srgbClr val="4D4D4D"/>
                  </a:solidFill>
                </a:uFill>
                <a:latin typeface="IBM Plex Sans" panose="020B0503050203000203" pitchFamily="34" charset="0"/>
                <a:cs typeface="Calibri"/>
              </a:rPr>
              <a:t> </a:t>
            </a:r>
            <a:r>
              <a:rPr sz="2400" u="sng" spc="200" dirty="0">
                <a:solidFill>
                  <a:srgbClr val="4D4D4D"/>
                </a:solidFill>
                <a:uFill>
                  <a:solidFill>
                    <a:srgbClr val="4D4D4D"/>
                  </a:solidFill>
                </a:uFill>
                <a:latin typeface="IBM Plex Sans" panose="020B0503050203000203" pitchFamily="34" charset="0"/>
                <a:cs typeface="Calibri"/>
              </a:rPr>
              <a:t>–</a:t>
            </a:r>
            <a:r>
              <a:rPr sz="2400" u="sng" spc="25" dirty="0">
                <a:solidFill>
                  <a:srgbClr val="4D4D4D"/>
                </a:solidFill>
                <a:uFill>
                  <a:solidFill>
                    <a:srgbClr val="4D4D4D"/>
                  </a:solidFill>
                </a:uFill>
                <a:latin typeface="IBM Plex Sans" panose="020B0503050203000203" pitchFamily="34" charset="0"/>
                <a:cs typeface="Calibri"/>
              </a:rPr>
              <a:t> </a:t>
            </a:r>
            <a:r>
              <a:rPr sz="2400" u="sng" spc="75" dirty="0">
                <a:solidFill>
                  <a:srgbClr val="4D4D4D"/>
                </a:solidFill>
                <a:uFill>
                  <a:solidFill>
                    <a:srgbClr val="4D4D4D"/>
                  </a:solidFill>
                </a:uFill>
                <a:latin typeface="IBM Plex Sans" panose="020B0503050203000203" pitchFamily="34" charset="0"/>
                <a:cs typeface="Calibri"/>
              </a:rPr>
              <a:t>Friday,</a:t>
            </a:r>
            <a:r>
              <a:rPr sz="2400" u="sng" spc="10" dirty="0">
                <a:solidFill>
                  <a:srgbClr val="4D4D4D"/>
                </a:solidFill>
                <a:uFill>
                  <a:solidFill>
                    <a:srgbClr val="4D4D4D"/>
                  </a:solidFill>
                </a:uFill>
                <a:latin typeface="IBM Plex Sans" panose="020B0503050203000203" pitchFamily="34" charset="0"/>
                <a:cs typeface="Calibri"/>
              </a:rPr>
              <a:t> </a:t>
            </a:r>
            <a:r>
              <a:rPr sz="2400" u="sng" spc="120" dirty="0">
                <a:solidFill>
                  <a:srgbClr val="4D4D4D"/>
                </a:solidFill>
                <a:uFill>
                  <a:solidFill>
                    <a:srgbClr val="4D4D4D"/>
                  </a:solidFill>
                </a:uFill>
                <a:latin typeface="IBM Plex Sans" panose="020B0503050203000203" pitchFamily="34" charset="0"/>
                <a:cs typeface="Calibri"/>
              </a:rPr>
              <a:t>September</a:t>
            </a:r>
            <a:r>
              <a:rPr sz="2400" u="sng" spc="15" dirty="0">
                <a:solidFill>
                  <a:srgbClr val="4D4D4D"/>
                </a:solidFill>
                <a:uFill>
                  <a:solidFill>
                    <a:srgbClr val="4D4D4D"/>
                  </a:solidFill>
                </a:uFill>
                <a:latin typeface="IBM Plex Sans" panose="020B0503050203000203" pitchFamily="34" charset="0"/>
                <a:cs typeface="Calibri"/>
              </a:rPr>
              <a:t> </a:t>
            </a:r>
            <a:r>
              <a:rPr sz="2400" u="sng" spc="160" dirty="0">
                <a:solidFill>
                  <a:srgbClr val="4D4D4D"/>
                </a:solidFill>
                <a:uFill>
                  <a:solidFill>
                    <a:srgbClr val="4D4D4D"/>
                  </a:solidFill>
                </a:uFill>
                <a:latin typeface="IBM Plex Sans" panose="020B0503050203000203" pitchFamily="34" charset="0"/>
                <a:cs typeface="Calibri"/>
              </a:rPr>
              <a:t>1</a:t>
            </a:r>
            <a:r>
              <a:rPr lang="en-US" sz="2400" u="sng" spc="160" dirty="0">
                <a:solidFill>
                  <a:srgbClr val="4D4D4D"/>
                </a:solidFill>
                <a:uFill>
                  <a:solidFill>
                    <a:srgbClr val="4D4D4D"/>
                  </a:solidFill>
                </a:uFill>
                <a:latin typeface="IBM Plex Sans" panose="020B0503050203000203" pitchFamily="34" charset="0"/>
                <a:cs typeface="Calibri"/>
              </a:rPr>
              <a:t>8</a:t>
            </a:r>
            <a:r>
              <a:rPr lang="en-US" sz="2400" u="none" spc="15" dirty="0">
                <a:solidFill>
                  <a:srgbClr val="4D4D4D"/>
                </a:solidFill>
                <a:latin typeface="IBM Plex Sans" panose="020B0503050203000203" pitchFamily="34" charset="0"/>
                <a:cs typeface="Calibri"/>
              </a:rPr>
              <a:t> </a:t>
            </a:r>
            <a:br>
              <a:rPr lang="en-US" sz="2400" u="none" spc="15" dirty="0">
                <a:solidFill>
                  <a:srgbClr val="4D4D4D"/>
                </a:solidFill>
                <a:latin typeface="IBM Plex Sans" panose="020B0503050203000203" pitchFamily="34" charset="0"/>
                <a:cs typeface="Calibri"/>
              </a:rPr>
            </a:br>
            <a:r>
              <a:rPr sz="2400" u="none" spc="140" dirty="0">
                <a:solidFill>
                  <a:srgbClr val="4D4D4D"/>
                </a:solidFill>
                <a:latin typeface="IBM Plex Sans" panose="020B0503050203000203" pitchFamily="34" charset="0"/>
                <a:cs typeface="Calibri"/>
              </a:rPr>
              <a:t>Raise</a:t>
            </a:r>
            <a:r>
              <a:rPr sz="2400" u="none" spc="30" dirty="0">
                <a:solidFill>
                  <a:srgbClr val="4D4D4D"/>
                </a:solidFill>
                <a:latin typeface="IBM Plex Sans" panose="020B0503050203000203" pitchFamily="34" charset="0"/>
                <a:cs typeface="Calibri"/>
              </a:rPr>
              <a:t> </a:t>
            </a:r>
            <a:r>
              <a:rPr lang="en-US" sz="2400" spc="100" dirty="0">
                <a:solidFill>
                  <a:srgbClr val="4D4D4D"/>
                </a:solidFill>
                <a:latin typeface="IBM Plex Sans" panose="020B0503050203000203" pitchFamily="34" charset="0"/>
                <a:cs typeface="Calibri"/>
              </a:rPr>
              <a:t>r</a:t>
            </a:r>
            <a:r>
              <a:rPr sz="2400" u="none" spc="100" dirty="0">
                <a:solidFill>
                  <a:srgbClr val="4D4D4D"/>
                </a:solidFill>
                <a:latin typeface="IBM Plex Sans" panose="020B0503050203000203" pitchFamily="34" charset="0"/>
                <a:cs typeface="Calibri"/>
              </a:rPr>
              <a:t>eview</a:t>
            </a:r>
            <a:r>
              <a:rPr sz="2400" u="none" spc="15" dirty="0">
                <a:solidFill>
                  <a:srgbClr val="4D4D4D"/>
                </a:solidFill>
                <a:latin typeface="IBM Plex Sans" panose="020B0503050203000203" pitchFamily="34" charset="0"/>
                <a:cs typeface="Calibri"/>
              </a:rPr>
              <a:t> </a:t>
            </a:r>
            <a:r>
              <a:rPr lang="en-US" sz="2400" spc="100" dirty="0">
                <a:solidFill>
                  <a:srgbClr val="4D4D4D"/>
                </a:solidFill>
                <a:latin typeface="IBM Plex Sans" panose="020B0503050203000203" pitchFamily="34" charset="0"/>
                <a:cs typeface="Calibri"/>
              </a:rPr>
              <a:t>f</a:t>
            </a:r>
            <a:r>
              <a:rPr sz="2400" u="none" spc="100" dirty="0">
                <a:solidFill>
                  <a:srgbClr val="4D4D4D"/>
                </a:solidFill>
                <a:latin typeface="IBM Plex Sans" panose="020B0503050203000203" pitchFamily="34" charset="0"/>
                <a:cs typeface="Calibri"/>
              </a:rPr>
              <a:t>ile</a:t>
            </a:r>
            <a:r>
              <a:rPr lang="en-US" sz="2400" u="none" spc="100" dirty="0">
                <a:solidFill>
                  <a:srgbClr val="4D4D4D"/>
                </a:solidFill>
                <a:latin typeface="IBM Plex Sans" panose="020B0503050203000203" pitchFamily="34" charset="0"/>
                <a:cs typeface="Calibri"/>
              </a:rPr>
              <a:t> </a:t>
            </a:r>
            <a:r>
              <a:rPr sz="2400" u="none" spc="95" dirty="0">
                <a:solidFill>
                  <a:srgbClr val="4D4D4D"/>
                </a:solidFill>
                <a:latin typeface="IBM Plex Sans" panose="020B0503050203000203" pitchFamily="34" charset="0"/>
                <a:cs typeface="Calibri"/>
              </a:rPr>
              <a:t>available</a:t>
            </a:r>
            <a:r>
              <a:rPr sz="2400" u="none" spc="35" dirty="0">
                <a:solidFill>
                  <a:srgbClr val="4D4D4D"/>
                </a:solidFill>
                <a:latin typeface="IBM Plex Sans" panose="020B0503050203000203" pitchFamily="34" charset="0"/>
                <a:cs typeface="Calibri"/>
              </a:rPr>
              <a:t> </a:t>
            </a:r>
            <a:r>
              <a:rPr sz="2400" u="none" spc="55" dirty="0">
                <a:solidFill>
                  <a:srgbClr val="4D4D4D"/>
                </a:solidFill>
                <a:latin typeface="IBM Plex Sans" panose="020B0503050203000203" pitchFamily="34" charset="0"/>
                <a:cs typeface="Calibri"/>
              </a:rPr>
              <a:t>to</a:t>
            </a:r>
            <a:r>
              <a:rPr sz="2400" u="none" spc="40" dirty="0">
                <a:solidFill>
                  <a:srgbClr val="4D4D4D"/>
                </a:solidFill>
                <a:latin typeface="IBM Plex Sans" panose="020B0503050203000203" pitchFamily="34" charset="0"/>
                <a:cs typeface="Calibri"/>
              </a:rPr>
              <a:t> </a:t>
            </a:r>
            <a:r>
              <a:rPr sz="2400" u="none" spc="120" dirty="0">
                <a:solidFill>
                  <a:srgbClr val="4D4D4D"/>
                </a:solidFill>
                <a:latin typeface="IBM Plex Sans" panose="020B0503050203000203" pitchFamily="34" charset="0"/>
                <a:cs typeface="Calibri"/>
              </a:rPr>
              <a:t>managers</a:t>
            </a:r>
            <a:r>
              <a:rPr sz="2400" u="none" spc="35" dirty="0">
                <a:solidFill>
                  <a:srgbClr val="4D4D4D"/>
                </a:solidFill>
                <a:latin typeface="IBM Plex Sans" panose="020B0503050203000203" pitchFamily="34" charset="0"/>
                <a:cs typeface="Calibri"/>
              </a:rPr>
              <a:t> </a:t>
            </a:r>
            <a:r>
              <a:rPr sz="2400" u="none" spc="110" dirty="0">
                <a:solidFill>
                  <a:srgbClr val="4D4D4D"/>
                </a:solidFill>
                <a:latin typeface="IBM Plex Sans" panose="020B0503050203000203" pitchFamily="34" charset="0"/>
                <a:cs typeface="Calibri"/>
              </a:rPr>
              <a:t>and</a:t>
            </a:r>
            <a:r>
              <a:rPr sz="2400" u="none" spc="45" dirty="0">
                <a:solidFill>
                  <a:srgbClr val="4D4D4D"/>
                </a:solidFill>
                <a:latin typeface="IBM Plex Sans" panose="020B0503050203000203" pitchFamily="34" charset="0"/>
                <a:cs typeface="Calibri"/>
              </a:rPr>
              <a:t> </a:t>
            </a:r>
            <a:r>
              <a:rPr sz="2400" u="none" spc="110" dirty="0">
                <a:solidFill>
                  <a:srgbClr val="4D4D4D"/>
                </a:solidFill>
                <a:latin typeface="IBM Plex Sans" panose="020B0503050203000203" pitchFamily="34" charset="0"/>
                <a:cs typeface="Calibri"/>
              </a:rPr>
              <a:t>college</a:t>
            </a:r>
            <a:r>
              <a:rPr sz="2400" u="none" spc="5" dirty="0">
                <a:solidFill>
                  <a:srgbClr val="4D4D4D"/>
                </a:solidFill>
                <a:latin typeface="IBM Plex Sans" panose="020B0503050203000203" pitchFamily="34" charset="0"/>
                <a:cs typeface="Calibri"/>
              </a:rPr>
              <a:t> </a:t>
            </a:r>
            <a:r>
              <a:rPr sz="2400" u="none" spc="95" dirty="0">
                <a:solidFill>
                  <a:srgbClr val="4D4D4D"/>
                </a:solidFill>
                <a:latin typeface="IBM Plex Sans" panose="020B0503050203000203" pitchFamily="34" charset="0"/>
                <a:cs typeface="Calibri"/>
              </a:rPr>
              <a:t>departmental</a:t>
            </a:r>
            <a:r>
              <a:rPr sz="2400" u="none" spc="20" dirty="0">
                <a:solidFill>
                  <a:srgbClr val="4D4D4D"/>
                </a:solidFill>
                <a:latin typeface="IBM Plex Sans" panose="020B0503050203000203" pitchFamily="34" charset="0"/>
                <a:cs typeface="Calibri"/>
              </a:rPr>
              <a:t> </a:t>
            </a:r>
            <a:r>
              <a:rPr sz="2400" u="none" spc="95" dirty="0">
                <a:solidFill>
                  <a:srgbClr val="4D4D4D"/>
                </a:solidFill>
                <a:latin typeface="IBM Plex Sans" panose="020B0503050203000203" pitchFamily="34" charset="0"/>
                <a:cs typeface="Calibri"/>
              </a:rPr>
              <a:t>administrators</a:t>
            </a:r>
            <a:r>
              <a:rPr sz="2400" u="none" spc="40" dirty="0">
                <a:solidFill>
                  <a:srgbClr val="4D4D4D"/>
                </a:solidFill>
                <a:latin typeface="IBM Plex Sans" panose="020B0503050203000203" pitchFamily="34" charset="0"/>
                <a:cs typeface="Calibri"/>
              </a:rPr>
              <a:t> </a:t>
            </a:r>
            <a:r>
              <a:rPr sz="2400" u="none" spc="30" dirty="0">
                <a:solidFill>
                  <a:srgbClr val="4D4D4D"/>
                </a:solidFill>
                <a:latin typeface="IBM Plex Sans" panose="020B0503050203000203" pitchFamily="34" charset="0"/>
                <a:cs typeface="Calibri"/>
              </a:rPr>
              <a:t>to </a:t>
            </a:r>
            <a:r>
              <a:rPr sz="2400" u="none" spc="70" dirty="0">
                <a:solidFill>
                  <a:srgbClr val="4D4D4D"/>
                </a:solidFill>
                <a:latin typeface="IBM Plex Sans" panose="020B0503050203000203" pitchFamily="34" charset="0"/>
                <a:cs typeface="Calibri"/>
              </a:rPr>
              <a:t>enter</a:t>
            </a:r>
            <a:r>
              <a:rPr sz="2400" u="none" spc="10" dirty="0">
                <a:solidFill>
                  <a:srgbClr val="4D4D4D"/>
                </a:solidFill>
                <a:latin typeface="IBM Plex Sans" panose="020B0503050203000203" pitchFamily="34" charset="0"/>
                <a:cs typeface="Calibri"/>
              </a:rPr>
              <a:t> </a:t>
            </a:r>
            <a:r>
              <a:rPr sz="2400" u="none" spc="90" dirty="0">
                <a:solidFill>
                  <a:srgbClr val="4D4D4D"/>
                </a:solidFill>
                <a:latin typeface="IBM Plex Sans" panose="020B0503050203000203" pitchFamily="34" charset="0"/>
                <a:cs typeface="Calibri"/>
              </a:rPr>
              <a:t>faculty</a:t>
            </a:r>
            <a:r>
              <a:rPr sz="2400" u="none" spc="20" dirty="0">
                <a:solidFill>
                  <a:srgbClr val="4D4D4D"/>
                </a:solidFill>
                <a:latin typeface="IBM Plex Sans" panose="020B0503050203000203" pitchFamily="34" charset="0"/>
                <a:cs typeface="Calibri"/>
              </a:rPr>
              <a:t> </a:t>
            </a:r>
            <a:r>
              <a:rPr sz="2400" u="none" spc="110" dirty="0">
                <a:solidFill>
                  <a:srgbClr val="4D4D4D"/>
                </a:solidFill>
                <a:latin typeface="IBM Plex Sans" panose="020B0503050203000203" pitchFamily="34" charset="0"/>
                <a:cs typeface="Calibri"/>
              </a:rPr>
              <a:t>and</a:t>
            </a:r>
            <a:r>
              <a:rPr sz="2400" u="none" spc="30" dirty="0">
                <a:solidFill>
                  <a:srgbClr val="4D4D4D"/>
                </a:solidFill>
                <a:latin typeface="IBM Plex Sans" panose="020B0503050203000203" pitchFamily="34" charset="0"/>
                <a:cs typeface="Calibri"/>
              </a:rPr>
              <a:t> </a:t>
            </a:r>
            <a:r>
              <a:rPr sz="2400" u="none" spc="90" dirty="0">
                <a:solidFill>
                  <a:srgbClr val="4D4D4D"/>
                </a:solidFill>
                <a:latin typeface="IBM Plex Sans" panose="020B0503050203000203" pitchFamily="34" charset="0"/>
                <a:cs typeface="Calibri"/>
              </a:rPr>
              <a:t>staff</a:t>
            </a:r>
            <a:r>
              <a:rPr sz="2400" u="none" spc="20" dirty="0">
                <a:solidFill>
                  <a:srgbClr val="4D4D4D"/>
                </a:solidFill>
                <a:latin typeface="IBM Plex Sans" panose="020B0503050203000203" pitchFamily="34" charset="0"/>
                <a:cs typeface="Calibri"/>
              </a:rPr>
              <a:t> </a:t>
            </a:r>
            <a:r>
              <a:rPr sz="2400" u="none" spc="114" dirty="0">
                <a:solidFill>
                  <a:srgbClr val="4D4D4D"/>
                </a:solidFill>
                <a:latin typeface="IBM Plex Sans" panose="020B0503050203000203" pitchFamily="34" charset="0"/>
                <a:cs typeface="Calibri"/>
              </a:rPr>
              <a:t>raises</a:t>
            </a:r>
            <a:endParaRPr sz="2400" dirty="0">
              <a:latin typeface="IBM Plex Sans" panose="020B0503050203000203" pitchFamily="34" charset="0"/>
              <a:cs typeface="Calibri"/>
            </a:endParaRPr>
          </a:p>
          <a:p>
            <a:pPr marL="469901" lvl="1">
              <a:lnSpc>
                <a:spcPts val="2590"/>
              </a:lnSpc>
              <a:spcBef>
                <a:spcPts val="1730"/>
              </a:spcBef>
              <a:tabLst>
                <a:tab pos="697230" algn="l"/>
              </a:tabLst>
            </a:pPr>
            <a:r>
              <a:rPr sz="2400" u="sng" spc="45" dirty="0">
                <a:solidFill>
                  <a:srgbClr val="4D4D4D"/>
                </a:solidFill>
                <a:uFill>
                  <a:solidFill>
                    <a:srgbClr val="4D4D4D"/>
                  </a:solidFill>
                </a:uFill>
                <a:latin typeface="IBM Plex Sans" panose="020B0503050203000203" pitchFamily="34" charset="0"/>
                <a:cs typeface="Calibri"/>
              </a:rPr>
              <a:t>Monday,</a:t>
            </a:r>
            <a:r>
              <a:rPr sz="2400" u="sng" spc="25" dirty="0">
                <a:solidFill>
                  <a:srgbClr val="4D4D4D"/>
                </a:solidFill>
                <a:uFill>
                  <a:solidFill>
                    <a:srgbClr val="4D4D4D"/>
                  </a:solidFill>
                </a:uFill>
                <a:latin typeface="IBM Plex Sans" panose="020B0503050203000203" pitchFamily="34" charset="0"/>
                <a:cs typeface="Calibri"/>
              </a:rPr>
              <a:t> </a:t>
            </a:r>
            <a:r>
              <a:rPr sz="2400" u="sng" spc="120" dirty="0">
                <a:solidFill>
                  <a:srgbClr val="4D4D4D"/>
                </a:solidFill>
                <a:uFill>
                  <a:solidFill>
                    <a:srgbClr val="4D4D4D"/>
                  </a:solidFill>
                </a:uFill>
                <a:latin typeface="IBM Plex Sans" panose="020B0503050203000203" pitchFamily="34" charset="0"/>
                <a:cs typeface="Calibri"/>
              </a:rPr>
              <a:t>September</a:t>
            </a:r>
            <a:r>
              <a:rPr sz="2400" u="sng" spc="10" dirty="0">
                <a:solidFill>
                  <a:srgbClr val="4D4D4D"/>
                </a:solidFill>
                <a:uFill>
                  <a:solidFill>
                    <a:srgbClr val="4D4D4D"/>
                  </a:solidFill>
                </a:uFill>
                <a:latin typeface="IBM Plex Sans" panose="020B0503050203000203" pitchFamily="34" charset="0"/>
                <a:cs typeface="Calibri"/>
              </a:rPr>
              <a:t> </a:t>
            </a:r>
            <a:r>
              <a:rPr lang="en-US" sz="2400" u="sng" spc="10" dirty="0">
                <a:solidFill>
                  <a:srgbClr val="4D4D4D"/>
                </a:solidFill>
                <a:uFill>
                  <a:solidFill>
                    <a:srgbClr val="4D4D4D"/>
                  </a:solidFill>
                </a:uFill>
                <a:latin typeface="IBM Plex Sans" panose="020B0503050203000203" pitchFamily="34" charset="0"/>
                <a:cs typeface="Calibri"/>
              </a:rPr>
              <a:t>21</a:t>
            </a:r>
            <a:r>
              <a:rPr sz="2400" u="sng" spc="15" dirty="0">
                <a:solidFill>
                  <a:srgbClr val="4D4D4D"/>
                </a:solidFill>
                <a:uFill>
                  <a:solidFill>
                    <a:srgbClr val="4D4D4D"/>
                  </a:solidFill>
                </a:uFill>
                <a:latin typeface="IBM Plex Sans" panose="020B0503050203000203" pitchFamily="34" charset="0"/>
                <a:cs typeface="Calibri"/>
              </a:rPr>
              <a:t> </a:t>
            </a:r>
            <a:r>
              <a:rPr sz="2400" u="sng" spc="200" dirty="0">
                <a:solidFill>
                  <a:srgbClr val="4D4D4D"/>
                </a:solidFill>
                <a:uFill>
                  <a:solidFill>
                    <a:srgbClr val="4D4D4D"/>
                  </a:solidFill>
                </a:uFill>
                <a:latin typeface="IBM Plex Sans" panose="020B0503050203000203" pitchFamily="34" charset="0"/>
                <a:cs typeface="Calibri"/>
              </a:rPr>
              <a:t>–</a:t>
            </a:r>
            <a:r>
              <a:rPr sz="2400" u="sng" spc="40" dirty="0">
                <a:solidFill>
                  <a:srgbClr val="4D4D4D"/>
                </a:solidFill>
                <a:uFill>
                  <a:solidFill>
                    <a:srgbClr val="4D4D4D"/>
                  </a:solidFill>
                </a:uFill>
                <a:latin typeface="IBM Plex Sans" panose="020B0503050203000203" pitchFamily="34" charset="0"/>
                <a:cs typeface="Calibri"/>
              </a:rPr>
              <a:t> </a:t>
            </a:r>
            <a:r>
              <a:rPr lang="en-US" sz="2400" u="sng" spc="75" dirty="0">
                <a:solidFill>
                  <a:srgbClr val="4D4D4D"/>
                </a:solidFill>
                <a:uFill>
                  <a:solidFill>
                    <a:srgbClr val="4D4D4D"/>
                  </a:solidFill>
                </a:uFill>
                <a:latin typeface="IBM Plex Sans" panose="020B0503050203000203" pitchFamily="34" charset="0"/>
                <a:cs typeface="Calibri"/>
              </a:rPr>
              <a:t>Wednesday</a:t>
            </a:r>
            <a:r>
              <a:rPr sz="2400" u="sng" spc="75" dirty="0">
                <a:solidFill>
                  <a:srgbClr val="4D4D4D"/>
                </a:solidFill>
                <a:uFill>
                  <a:solidFill>
                    <a:srgbClr val="4D4D4D"/>
                  </a:solidFill>
                </a:uFill>
                <a:latin typeface="IBM Plex Sans" panose="020B0503050203000203" pitchFamily="34" charset="0"/>
                <a:cs typeface="Calibri"/>
              </a:rPr>
              <a:t>,</a:t>
            </a:r>
            <a:r>
              <a:rPr sz="2400" u="sng" dirty="0">
                <a:solidFill>
                  <a:srgbClr val="4D4D4D"/>
                </a:solidFill>
                <a:uFill>
                  <a:solidFill>
                    <a:srgbClr val="4D4D4D"/>
                  </a:solidFill>
                </a:uFill>
                <a:latin typeface="IBM Plex Sans" panose="020B0503050203000203" pitchFamily="34" charset="0"/>
                <a:cs typeface="Calibri"/>
              </a:rPr>
              <a:t> </a:t>
            </a:r>
            <a:r>
              <a:rPr sz="2400" u="sng" spc="120" dirty="0">
                <a:solidFill>
                  <a:srgbClr val="4D4D4D"/>
                </a:solidFill>
                <a:uFill>
                  <a:solidFill>
                    <a:srgbClr val="4D4D4D"/>
                  </a:solidFill>
                </a:uFill>
                <a:latin typeface="IBM Plex Sans" panose="020B0503050203000203" pitchFamily="34" charset="0"/>
                <a:cs typeface="Calibri"/>
              </a:rPr>
              <a:t>September</a:t>
            </a:r>
            <a:r>
              <a:rPr sz="2400" u="sng" spc="10" dirty="0">
                <a:solidFill>
                  <a:srgbClr val="4D4D4D"/>
                </a:solidFill>
                <a:uFill>
                  <a:solidFill>
                    <a:srgbClr val="4D4D4D"/>
                  </a:solidFill>
                </a:uFill>
                <a:latin typeface="IBM Plex Sans" panose="020B0503050203000203" pitchFamily="34" charset="0"/>
                <a:cs typeface="Calibri"/>
              </a:rPr>
              <a:t> </a:t>
            </a:r>
            <a:r>
              <a:rPr lang="en-US" sz="2400" u="sng" spc="10" dirty="0">
                <a:solidFill>
                  <a:srgbClr val="4D4D4D"/>
                </a:solidFill>
                <a:uFill>
                  <a:solidFill>
                    <a:srgbClr val="4D4D4D"/>
                  </a:solidFill>
                </a:uFill>
                <a:latin typeface="IBM Plex Sans" panose="020B0503050203000203" pitchFamily="34" charset="0"/>
                <a:cs typeface="Calibri"/>
              </a:rPr>
              <a:t>23</a:t>
            </a:r>
            <a:br>
              <a:rPr lang="en-US" sz="2400" spc="30" dirty="0">
                <a:solidFill>
                  <a:srgbClr val="4D4D4D"/>
                </a:solidFill>
                <a:latin typeface="IBM Plex Sans" panose="020B0503050203000203" pitchFamily="34" charset="0"/>
                <a:cs typeface="Calibri"/>
              </a:rPr>
            </a:br>
            <a:r>
              <a:rPr sz="2400" u="none" spc="140" dirty="0">
                <a:solidFill>
                  <a:srgbClr val="4D4D4D"/>
                </a:solidFill>
                <a:latin typeface="IBM Plex Sans" panose="020B0503050203000203" pitchFamily="34" charset="0"/>
                <a:cs typeface="Calibri"/>
              </a:rPr>
              <a:t>Raise</a:t>
            </a:r>
            <a:r>
              <a:rPr sz="2400" u="none" spc="20" dirty="0">
                <a:solidFill>
                  <a:srgbClr val="4D4D4D"/>
                </a:solidFill>
                <a:latin typeface="IBM Plex Sans" panose="020B0503050203000203" pitchFamily="34" charset="0"/>
                <a:cs typeface="Calibri"/>
              </a:rPr>
              <a:t> </a:t>
            </a:r>
            <a:r>
              <a:rPr lang="en-US" sz="2400" spc="100" dirty="0">
                <a:solidFill>
                  <a:srgbClr val="4D4D4D"/>
                </a:solidFill>
                <a:latin typeface="IBM Plex Sans" panose="020B0503050203000203" pitchFamily="34" charset="0"/>
                <a:cs typeface="Calibri"/>
              </a:rPr>
              <a:t>r</a:t>
            </a:r>
            <a:r>
              <a:rPr sz="2400" u="none" spc="100" dirty="0">
                <a:solidFill>
                  <a:srgbClr val="4D4D4D"/>
                </a:solidFill>
                <a:latin typeface="IBM Plex Sans" panose="020B0503050203000203" pitchFamily="34" charset="0"/>
                <a:cs typeface="Calibri"/>
              </a:rPr>
              <a:t>eview</a:t>
            </a:r>
            <a:r>
              <a:rPr sz="2400" u="none" spc="20" dirty="0">
                <a:solidFill>
                  <a:srgbClr val="4D4D4D"/>
                </a:solidFill>
                <a:latin typeface="IBM Plex Sans" panose="020B0503050203000203" pitchFamily="34" charset="0"/>
                <a:cs typeface="Calibri"/>
              </a:rPr>
              <a:t> </a:t>
            </a:r>
            <a:r>
              <a:rPr lang="en-US" sz="2400" spc="100" dirty="0">
                <a:solidFill>
                  <a:srgbClr val="4D4D4D"/>
                </a:solidFill>
                <a:latin typeface="IBM Plex Sans" panose="020B0503050203000203" pitchFamily="34" charset="0"/>
                <a:cs typeface="Calibri"/>
              </a:rPr>
              <a:t>f</a:t>
            </a:r>
            <a:r>
              <a:rPr sz="2400" u="none" spc="100" dirty="0">
                <a:solidFill>
                  <a:srgbClr val="4D4D4D"/>
                </a:solidFill>
                <a:latin typeface="IBM Plex Sans" panose="020B0503050203000203" pitchFamily="34" charset="0"/>
                <a:cs typeface="Calibri"/>
              </a:rPr>
              <a:t>ile</a:t>
            </a:r>
            <a:r>
              <a:rPr lang="en-US" sz="2400" u="none" dirty="0">
                <a:latin typeface="IBM Plex Sans" panose="020B0503050203000203" pitchFamily="34" charset="0"/>
                <a:cs typeface="Calibri"/>
              </a:rPr>
              <a:t> </a:t>
            </a:r>
            <a:r>
              <a:rPr sz="2400" spc="95" dirty="0">
                <a:solidFill>
                  <a:srgbClr val="4D4D4D"/>
                </a:solidFill>
                <a:latin typeface="IBM Plex Sans" panose="020B0503050203000203" pitchFamily="34" charset="0"/>
                <a:cs typeface="Calibri"/>
              </a:rPr>
              <a:t>available</a:t>
            </a:r>
            <a:r>
              <a:rPr sz="2400" spc="30" dirty="0">
                <a:solidFill>
                  <a:srgbClr val="4D4D4D"/>
                </a:solidFill>
                <a:latin typeface="IBM Plex Sans" panose="020B0503050203000203" pitchFamily="34" charset="0"/>
                <a:cs typeface="Calibri"/>
              </a:rPr>
              <a:t> </a:t>
            </a:r>
            <a:r>
              <a:rPr sz="2400" spc="55" dirty="0">
                <a:solidFill>
                  <a:srgbClr val="4D4D4D"/>
                </a:solidFill>
                <a:latin typeface="IBM Plex Sans" panose="020B0503050203000203" pitchFamily="34" charset="0"/>
                <a:cs typeface="Calibri"/>
              </a:rPr>
              <a:t>to</a:t>
            </a:r>
            <a:r>
              <a:rPr sz="2400" spc="35" dirty="0">
                <a:solidFill>
                  <a:srgbClr val="4D4D4D"/>
                </a:solidFill>
                <a:latin typeface="IBM Plex Sans" panose="020B0503050203000203" pitchFamily="34" charset="0"/>
                <a:cs typeface="Calibri"/>
              </a:rPr>
              <a:t> </a:t>
            </a:r>
            <a:r>
              <a:rPr sz="2400" spc="85" dirty="0">
                <a:solidFill>
                  <a:srgbClr val="4D4D4D"/>
                </a:solidFill>
                <a:latin typeface="IBM Plex Sans" panose="020B0503050203000203" pitchFamily="34" charset="0"/>
                <a:cs typeface="Calibri"/>
              </a:rPr>
              <a:t>only</a:t>
            </a:r>
            <a:r>
              <a:rPr sz="2400" spc="30" dirty="0">
                <a:solidFill>
                  <a:srgbClr val="4D4D4D"/>
                </a:solidFill>
                <a:latin typeface="IBM Plex Sans" panose="020B0503050203000203" pitchFamily="34" charset="0"/>
                <a:cs typeface="Calibri"/>
              </a:rPr>
              <a:t> </a:t>
            </a:r>
            <a:r>
              <a:rPr sz="2400" spc="110" dirty="0">
                <a:solidFill>
                  <a:srgbClr val="4D4D4D"/>
                </a:solidFill>
                <a:latin typeface="IBM Plex Sans" panose="020B0503050203000203" pitchFamily="34" charset="0"/>
                <a:cs typeface="Calibri"/>
              </a:rPr>
              <a:t>college</a:t>
            </a:r>
            <a:r>
              <a:rPr sz="2400" spc="20" dirty="0">
                <a:solidFill>
                  <a:srgbClr val="4D4D4D"/>
                </a:solidFill>
                <a:latin typeface="IBM Plex Sans" panose="020B0503050203000203" pitchFamily="34" charset="0"/>
                <a:cs typeface="Calibri"/>
              </a:rPr>
              <a:t> </a:t>
            </a:r>
            <a:r>
              <a:rPr sz="2400" spc="95" dirty="0">
                <a:solidFill>
                  <a:srgbClr val="4D4D4D"/>
                </a:solidFill>
                <a:latin typeface="IBM Plex Sans" panose="020B0503050203000203" pitchFamily="34" charset="0"/>
                <a:cs typeface="Calibri"/>
              </a:rPr>
              <a:t>department</a:t>
            </a:r>
            <a:r>
              <a:rPr sz="2400" spc="10" dirty="0">
                <a:solidFill>
                  <a:srgbClr val="4D4D4D"/>
                </a:solidFill>
                <a:latin typeface="IBM Plex Sans" panose="020B0503050203000203" pitchFamily="34" charset="0"/>
                <a:cs typeface="Calibri"/>
              </a:rPr>
              <a:t> </a:t>
            </a:r>
            <a:r>
              <a:rPr sz="2400" spc="85" dirty="0">
                <a:solidFill>
                  <a:srgbClr val="4D4D4D"/>
                </a:solidFill>
                <a:latin typeface="IBM Plex Sans" panose="020B0503050203000203" pitchFamily="34" charset="0"/>
                <a:cs typeface="Calibri"/>
              </a:rPr>
              <a:t>administrators</a:t>
            </a:r>
            <a:endParaRPr sz="2400" dirty="0">
              <a:latin typeface="IBM Plex Sans" panose="020B0503050203000203" pitchFamily="34" charset="0"/>
              <a:cs typeface="Calibri"/>
            </a:endParaRPr>
          </a:p>
          <a:p>
            <a:pPr marL="469901" lvl="1">
              <a:lnSpc>
                <a:spcPct val="100000"/>
              </a:lnSpc>
              <a:spcBef>
                <a:spcPts val="1725"/>
              </a:spcBef>
              <a:tabLst>
                <a:tab pos="697230" algn="l"/>
              </a:tabLst>
            </a:pPr>
            <a:r>
              <a:rPr sz="2400" u="sng" spc="45" dirty="0">
                <a:solidFill>
                  <a:srgbClr val="4D4D4D"/>
                </a:solidFill>
                <a:uFill>
                  <a:solidFill>
                    <a:srgbClr val="4D4D4D"/>
                  </a:solidFill>
                </a:uFill>
                <a:latin typeface="IBM Plex Sans" panose="020B0503050203000203" pitchFamily="34" charset="0"/>
                <a:cs typeface="Calibri"/>
              </a:rPr>
              <a:t>Monday,</a:t>
            </a:r>
            <a:r>
              <a:rPr sz="2400" u="sng" spc="25" dirty="0">
                <a:solidFill>
                  <a:srgbClr val="4D4D4D"/>
                </a:solidFill>
                <a:uFill>
                  <a:solidFill>
                    <a:srgbClr val="4D4D4D"/>
                  </a:solidFill>
                </a:uFill>
                <a:latin typeface="IBM Plex Sans" panose="020B0503050203000203" pitchFamily="34" charset="0"/>
                <a:cs typeface="Calibri"/>
              </a:rPr>
              <a:t> </a:t>
            </a:r>
            <a:r>
              <a:rPr sz="2400" u="sng" spc="120" dirty="0">
                <a:solidFill>
                  <a:srgbClr val="4D4D4D"/>
                </a:solidFill>
                <a:uFill>
                  <a:solidFill>
                    <a:srgbClr val="4D4D4D"/>
                  </a:solidFill>
                </a:uFill>
                <a:latin typeface="IBM Plex Sans" panose="020B0503050203000203" pitchFamily="34" charset="0"/>
                <a:cs typeface="Calibri"/>
              </a:rPr>
              <a:t>September</a:t>
            </a:r>
            <a:r>
              <a:rPr sz="2400" u="sng" spc="15" dirty="0">
                <a:solidFill>
                  <a:srgbClr val="4D4D4D"/>
                </a:solidFill>
                <a:uFill>
                  <a:solidFill>
                    <a:srgbClr val="4D4D4D"/>
                  </a:solidFill>
                </a:uFill>
                <a:latin typeface="IBM Plex Sans" panose="020B0503050203000203" pitchFamily="34" charset="0"/>
                <a:cs typeface="Calibri"/>
              </a:rPr>
              <a:t> </a:t>
            </a:r>
            <a:r>
              <a:rPr sz="2400" u="sng" spc="160" dirty="0">
                <a:solidFill>
                  <a:srgbClr val="4D4D4D"/>
                </a:solidFill>
                <a:uFill>
                  <a:solidFill>
                    <a:srgbClr val="4D4D4D"/>
                  </a:solidFill>
                </a:uFill>
                <a:latin typeface="IBM Plex Sans" panose="020B0503050203000203" pitchFamily="34" charset="0"/>
                <a:cs typeface="Calibri"/>
              </a:rPr>
              <a:t>2</a:t>
            </a:r>
            <a:r>
              <a:rPr lang="en-US" sz="2400" u="sng" spc="160" dirty="0">
                <a:solidFill>
                  <a:srgbClr val="4D4D4D"/>
                </a:solidFill>
                <a:uFill>
                  <a:solidFill>
                    <a:srgbClr val="4D4D4D"/>
                  </a:solidFill>
                </a:uFill>
                <a:latin typeface="IBM Plex Sans" panose="020B0503050203000203" pitchFamily="34" charset="0"/>
                <a:cs typeface="Calibri"/>
              </a:rPr>
              <a:t>8</a:t>
            </a:r>
            <a:br>
              <a:rPr lang="en-US" sz="2400" spc="160" dirty="0">
                <a:solidFill>
                  <a:srgbClr val="4D4D4D"/>
                </a:solidFill>
                <a:uFill>
                  <a:solidFill>
                    <a:srgbClr val="4D4D4D"/>
                  </a:solidFill>
                </a:uFill>
                <a:latin typeface="IBM Plex Sans" panose="020B0503050203000203" pitchFamily="34" charset="0"/>
                <a:cs typeface="Calibri"/>
              </a:rPr>
            </a:br>
            <a:r>
              <a:rPr sz="2400" u="none" spc="160" dirty="0">
                <a:solidFill>
                  <a:srgbClr val="4D4D4D"/>
                </a:solidFill>
                <a:latin typeface="IBM Plex Sans" panose="020B0503050203000203" pitchFamily="34" charset="0"/>
                <a:cs typeface="Calibri"/>
              </a:rPr>
              <a:t>Increases</a:t>
            </a:r>
            <a:r>
              <a:rPr lang="en-US" sz="2400" u="none" spc="160" dirty="0">
                <a:solidFill>
                  <a:srgbClr val="4D4D4D"/>
                </a:solidFill>
                <a:latin typeface="IBM Plex Sans" panose="020B0503050203000203" pitchFamily="34" charset="0"/>
                <a:cs typeface="Calibri"/>
              </a:rPr>
              <a:t> are</a:t>
            </a:r>
            <a:r>
              <a:rPr sz="2400" u="none" spc="60" dirty="0">
                <a:solidFill>
                  <a:srgbClr val="4D4D4D"/>
                </a:solidFill>
                <a:latin typeface="IBM Plex Sans" panose="020B0503050203000203" pitchFamily="34" charset="0"/>
                <a:cs typeface="Calibri"/>
              </a:rPr>
              <a:t> </a:t>
            </a:r>
            <a:r>
              <a:rPr sz="2400" u="none" spc="95" dirty="0">
                <a:solidFill>
                  <a:srgbClr val="4D4D4D"/>
                </a:solidFill>
                <a:latin typeface="IBM Plex Sans" panose="020B0503050203000203" pitchFamily="34" charset="0"/>
                <a:cs typeface="Calibri"/>
              </a:rPr>
              <a:t>viewable</a:t>
            </a:r>
            <a:r>
              <a:rPr sz="2400" u="none" spc="25" dirty="0">
                <a:solidFill>
                  <a:srgbClr val="4D4D4D"/>
                </a:solidFill>
                <a:latin typeface="IBM Plex Sans" panose="020B0503050203000203" pitchFamily="34" charset="0"/>
                <a:cs typeface="Calibri"/>
              </a:rPr>
              <a:t> </a:t>
            </a:r>
            <a:r>
              <a:rPr sz="2400" u="none" spc="65" dirty="0">
                <a:solidFill>
                  <a:srgbClr val="4D4D4D"/>
                </a:solidFill>
                <a:latin typeface="IBM Plex Sans" panose="020B0503050203000203" pitchFamily="34" charset="0"/>
                <a:cs typeface="Calibri"/>
              </a:rPr>
              <a:t>in</a:t>
            </a:r>
            <a:r>
              <a:rPr sz="2400" u="none" spc="25" dirty="0">
                <a:solidFill>
                  <a:srgbClr val="4D4D4D"/>
                </a:solidFill>
                <a:latin typeface="IBM Plex Sans" panose="020B0503050203000203" pitchFamily="34" charset="0"/>
                <a:cs typeface="Calibri"/>
              </a:rPr>
              <a:t> </a:t>
            </a:r>
            <a:r>
              <a:rPr sz="2400" u="none" spc="140" dirty="0">
                <a:solidFill>
                  <a:srgbClr val="4D4D4D"/>
                </a:solidFill>
                <a:latin typeface="IBM Plex Sans" panose="020B0503050203000203" pitchFamily="34" charset="0"/>
                <a:cs typeface="Calibri"/>
              </a:rPr>
              <a:t>myUFL</a:t>
            </a:r>
            <a:endParaRPr sz="2400" dirty="0">
              <a:latin typeface="IBM Plex Sans" panose="020B0503050203000203" pitchFamily="34" charset="0"/>
              <a:cs typeface="Calibri"/>
            </a:endParaRPr>
          </a:p>
          <a:p>
            <a:pPr marL="469901" lvl="1">
              <a:lnSpc>
                <a:spcPct val="100000"/>
              </a:lnSpc>
              <a:spcBef>
                <a:spcPts val="1730"/>
              </a:spcBef>
              <a:tabLst>
                <a:tab pos="697230" algn="l"/>
              </a:tabLst>
            </a:pPr>
            <a:r>
              <a:rPr sz="2400" u="heavy" spc="75" dirty="0">
                <a:solidFill>
                  <a:srgbClr val="4D4D4D"/>
                </a:solidFill>
                <a:uFill>
                  <a:solidFill>
                    <a:srgbClr val="4D4D4D"/>
                  </a:solidFill>
                </a:uFill>
                <a:latin typeface="IBM Plex Sans" panose="020B0503050203000203" pitchFamily="34" charset="0"/>
                <a:cs typeface="Calibri"/>
              </a:rPr>
              <a:t>Friday,</a:t>
            </a:r>
            <a:r>
              <a:rPr sz="2400" u="heavy" spc="10" dirty="0">
                <a:solidFill>
                  <a:srgbClr val="4D4D4D"/>
                </a:solidFill>
                <a:uFill>
                  <a:solidFill>
                    <a:srgbClr val="4D4D4D"/>
                  </a:solidFill>
                </a:uFill>
                <a:latin typeface="IBM Plex Sans" panose="020B0503050203000203" pitchFamily="34" charset="0"/>
                <a:cs typeface="Calibri"/>
              </a:rPr>
              <a:t> </a:t>
            </a:r>
            <a:r>
              <a:rPr sz="2400" u="heavy" spc="95" dirty="0">
                <a:solidFill>
                  <a:srgbClr val="4D4D4D"/>
                </a:solidFill>
                <a:uFill>
                  <a:solidFill>
                    <a:srgbClr val="4D4D4D"/>
                  </a:solidFill>
                </a:uFill>
                <a:latin typeface="IBM Plex Sans" panose="020B0503050203000203" pitchFamily="34" charset="0"/>
                <a:cs typeface="Calibri"/>
              </a:rPr>
              <a:t>October</a:t>
            </a:r>
            <a:r>
              <a:rPr sz="2400" u="heavy" spc="10" dirty="0">
                <a:solidFill>
                  <a:srgbClr val="4D4D4D"/>
                </a:solidFill>
                <a:uFill>
                  <a:solidFill>
                    <a:srgbClr val="4D4D4D"/>
                  </a:solidFill>
                </a:uFill>
                <a:latin typeface="IBM Plex Sans" panose="020B0503050203000203" pitchFamily="34" charset="0"/>
                <a:cs typeface="Calibri"/>
              </a:rPr>
              <a:t> </a:t>
            </a:r>
            <a:r>
              <a:rPr sz="2400" u="heavy" spc="160" dirty="0">
                <a:solidFill>
                  <a:srgbClr val="4D4D4D"/>
                </a:solidFill>
                <a:uFill>
                  <a:solidFill>
                    <a:srgbClr val="4D4D4D"/>
                  </a:solidFill>
                </a:uFill>
                <a:latin typeface="IBM Plex Sans" panose="020B0503050203000203" pitchFamily="34" charset="0"/>
                <a:cs typeface="Calibri"/>
              </a:rPr>
              <a:t>1</a:t>
            </a:r>
            <a:r>
              <a:rPr lang="en-US" sz="2400" u="heavy" spc="160" dirty="0">
                <a:solidFill>
                  <a:srgbClr val="4D4D4D"/>
                </a:solidFill>
                <a:uFill>
                  <a:solidFill>
                    <a:srgbClr val="4D4D4D"/>
                  </a:solidFill>
                </a:uFill>
                <a:latin typeface="IBM Plex Sans" panose="020B0503050203000203" pitchFamily="34" charset="0"/>
                <a:cs typeface="Calibri"/>
              </a:rPr>
              <a:t>6</a:t>
            </a:r>
            <a:br>
              <a:rPr lang="en-US" sz="2400" spc="160" dirty="0">
                <a:solidFill>
                  <a:srgbClr val="4D4D4D"/>
                </a:solidFill>
                <a:uFill>
                  <a:solidFill>
                    <a:srgbClr val="4D4D4D"/>
                  </a:solidFill>
                </a:uFill>
                <a:latin typeface="IBM Plex Sans" panose="020B0503050203000203" pitchFamily="34" charset="0"/>
                <a:cs typeface="Calibri"/>
              </a:rPr>
            </a:br>
            <a:r>
              <a:rPr sz="2400" u="none" spc="110" dirty="0">
                <a:solidFill>
                  <a:srgbClr val="4D4D4D"/>
                </a:solidFill>
                <a:latin typeface="IBM Plex Sans" panose="020B0503050203000203" pitchFamily="34" charset="0"/>
                <a:cs typeface="Calibri"/>
              </a:rPr>
              <a:t>First</a:t>
            </a:r>
            <a:r>
              <a:rPr sz="2400" u="none" spc="15" dirty="0">
                <a:solidFill>
                  <a:srgbClr val="4D4D4D"/>
                </a:solidFill>
                <a:latin typeface="IBM Plex Sans" panose="020B0503050203000203" pitchFamily="34" charset="0"/>
                <a:cs typeface="Calibri"/>
              </a:rPr>
              <a:t> </a:t>
            </a:r>
            <a:r>
              <a:rPr sz="2400" u="none" spc="135" dirty="0">
                <a:solidFill>
                  <a:srgbClr val="4D4D4D"/>
                </a:solidFill>
                <a:latin typeface="IBM Plex Sans" panose="020B0503050203000203" pitchFamily="34" charset="0"/>
                <a:cs typeface="Calibri"/>
              </a:rPr>
              <a:t>paycheck</a:t>
            </a:r>
            <a:r>
              <a:rPr sz="2400" u="none" spc="35" dirty="0">
                <a:solidFill>
                  <a:srgbClr val="4D4D4D"/>
                </a:solidFill>
                <a:latin typeface="IBM Plex Sans" panose="020B0503050203000203" pitchFamily="34" charset="0"/>
                <a:cs typeface="Calibri"/>
              </a:rPr>
              <a:t> </a:t>
            </a:r>
            <a:r>
              <a:rPr sz="2400" u="none" spc="70" dirty="0">
                <a:solidFill>
                  <a:srgbClr val="4D4D4D"/>
                </a:solidFill>
                <a:latin typeface="IBM Plex Sans" panose="020B0503050203000203" pitchFamily="34" charset="0"/>
                <a:cs typeface="Calibri"/>
              </a:rPr>
              <a:t>with</a:t>
            </a:r>
            <a:r>
              <a:rPr sz="2400" u="none" spc="15" dirty="0">
                <a:solidFill>
                  <a:srgbClr val="4D4D4D"/>
                </a:solidFill>
                <a:latin typeface="IBM Plex Sans" panose="020B0503050203000203" pitchFamily="34" charset="0"/>
                <a:cs typeface="Calibri"/>
              </a:rPr>
              <a:t> </a:t>
            </a:r>
            <a:r>
              <a:rPr sz="2400" u="none" spc="114" dirty="0">
                <a:solidFill>
                  <a:srgbClr val="4D4D4D"/>
                </a:solidFill>
                <a:latin typeface="IBM Plex Sans" panose="020B0503050203000203" pitchFamily="34" charset="0"/>
                <a:cs typeface="Calibri"/>
              </a:rPr>
              <a:t>salary</a:t>
            </a:r>
            <a:r>
              <a:rPr sz="2400" u="none" spc="55" dirty="0">
                <a:solidFill>
                  <a:srgbClr val="4D4D4D"/>
                </a:solidFill>
                <a:latin typeface="IBM Plex Sans" panose="020B0503050203000203" pitchFamily="34" charset="0"/>
                <a:cs typeface="Calibri"/>
              </a:rPr>
              <a:t> </a:t>
            </a:r>
            <a:r>
              <a:rPr sz="2400" u="none" spc="114" dirty="0">
                <a:solidFill>
                  <a:srgbClr val="4D4D4D"/>
                </a:solidFill>
                <a:latin typeface="IBM Plex Sans" panose="020B0503050203000203" pitchFamily="34" charset="0"/>
                <a:cs typeface="Calibri"/>
              </a:rPr>
              <a:t>increases</a:t>
            </a:r>
            <a:endParaRPr sz="2400" dirty="0">
              <a:latin typeface="IBM Plex Sans" panose="020B0503050203000203" pitchFamily="34" charset="0"/>
              <a:cs typeface="Calibri"/>
            </a:endParaRPr>
          </a:p>
        </p:txBody>
      </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00D9C-3442-4519-5FF7-8494D991EB46}"/>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77508F44-B69E-531C-8ACF-D54B1FD0C628}"/>
              </a:ext>
            </a:extLst>
          </p:cNvPr>
          <p:cNvSpPr txBox="1">
            <a:spLocks noGrp="1"/>
          </p:cNvSpPr>
          <p:nvPr>
            <p:ph type="title"/>
          </p:nvPr>
        </p:nvSpPr>
        <p:spPr>
          <a:xfrm>
            <a:off x="476061" y="380954"/>
            <a:ext cx="8921436" cy="1367041"/>
          </a:xfrm>
          <a:prstGeom prst="rect">
            <a:avLst/>
          </a:prstGeom>
        </p:spPr>
        <p:txBody>
          <a:bodyPr vert="horz" wrap="square" lIns="0" tIns="12700" rIns="0" bIns="0" rtlCol="0">
            <a:spAutoFit/>
          </a:bodyPr>
          <a:lstStyle/>
          <a:p>
            <a:pPr marL="422909">
              <a:lnSpc>
                <a:spcPct val="100000"/>
              </a:lnSpc>
              <a:spcBef>
                <a:spcPts val="100"/>
              </a:spcBef>
            </a:pPr>
            <a:r>
              <a:rPr sz="4400" spc="360" dirty="0">
                <a:solidFill>
                  <a:srgbClr val="00346A"/>
                </a:solidFill>
                <a:latin typeface="IBM Plex Sans" panose="020B0503050203000203" pitchFamily="34" charset="0"/>
              </a:rPr>
              <a:t>Pay</a:t>
            </a:r>
            <a:r>
              <a:rPr sz="4400" spc="200" dirty="0">
                <a:solidFill>
                  <a:srgbClr val="00346A"/>
                </a:solidFill>
                <a:latin typeface="IBM Plex Sans" panose="020B0503050203000203" pitchFamily="34" charset="0"/>
              </a:rPr>
              <a:t> </a:t>
            </a:r>
            <a:r>
              <a:rPr sz="4400" spc="295" dirty="0">
                <a:solidFill>
                  <a:srgbClr val="00346A"/>
                </a:solidFill>
                <a:latin typeface="IBM Plex Sans" panose="020B0503050203000203" pitchFamily="34" charset="0"/>
              </a:rPr>
              <a:t>Program</a:t>
            </a:r>
            <a:r>
              <a:rPr lang="en-US" spc="295" dirty="0">
                <a:solidFill>
                  <a:srgbClr val="00346A"/>
                </a:solidFill>
                <a:latin typeface="IBM Plex Sans" panose="020B0503050203000203" pitchFamily="34" charset="0"/>
              </a:rPr>
              <a:t> – </a:t>
            </a:r>
            <a:br>
              <a:rPr lang="en-US" spc="295" dirty="0">
                <a:solidFill>
                  <a:srgbClr val="00346A"/>
                </a:solidFill>
                <a:latin typeface="IBM Plex Sans" panose="020B0503050203000203" pitchFamily="34" charset="0"/>
              </a:rPr>
            </a:br>
            <a:r>
              <a:rPr lang="en-US" spc="295" dirty="0">
                <a:solidFill>
                  <a:srgbClr val="00346A"/>
                </a:solidFill>
                <a:latin typeface="IBM Plex Sans" panose="020B0503050203000203" pitchFamily="34" charset="0"/>
              </a:rPr>
              <a:t>Timing Considerations</a:t>
            </a:r>
            <a:endParaRPr sz="4400" dirty="0">
              <a:latin typeface="IBM Plex Sans" panose="020B0503050203000203" pitchFamily="34" charset="0"/>
            </a:endParaRPr>
          </a:p>
        </p:txBody>
      </p:sp>
      <p:sp>
        <p:nvSpPr>
          <p:cNvPr id="3" name="object 3">
            <a:extLst>
              <a:ext uri="{FF2B5EF4-FFF2-40B4-BE49-F238E27FC236}">
                <a16:creationId xmlns:a16="http://schemas.microsoft.com/office/drawing/2014/main" id="{E9BDE58B-06C9-3F54-FD9F-F77652265526}"/>
              </a:ext>
            </a:extLst>
          </p:cNvPr>
          <p:cNvSpPr txBox="1"/>
          <p:nvPr/>
        </p:nvSpPr>
        <p:spPr>
          <a:xfrm>
            <a:off x="916939" y="1878011"/>
            <a:ext cx="9684385" cy="3797065"/>
          </a:xfrm>
          <a:prstGeom prst="rect">
            <a:avLst/>
          </a:prstGeom>
        </p:spPr>
        <p:txBody>
          <a:bodyPr vert="horz" wrap="square" lIns="0" tIns="41275" rIns="0" bIns="0" rtlCol="0">
            <a:spAutoFit/>
          </a:bodyPr>
          <a:lstStyle/>
          <a:p>
            <a:pPr marL="12700">
              <a:lnSpc>
                <a:spcPct val="100000"/>
              </a:lnSpc>
              <a:spcBef>
                <a:spcPts val="325"/>
              </a:spcBef>
              <a:tabLst>
                <a:tab pos="240029" algn="l"/>
              </a:tabLst>
            </a:pPr>
            <a:r>
              <a:rPr lang="en-US" sz="2400" spc="165" dirty="0">
                <a:solidFill>
                  <a:srgbClr val="4D4D4D"/>
                </a:solidFill>
                <a:latin typeface="IBM Plex Sans" panose="020B0503050203000203" pitchFamily="34" charset="0"/>
                <a:cs typeface="Calibri"/>
              </a:rPr>
              <a:t>UFHR Salary Increase Process</a:t>
            </a:r>
            <a:endParaRPr lang="en-US" sz="2400" dirty="0">
              <a:latin typeface="IBM Plex Sans" panose="020B0503050203000203" pitchFamily="34" charset="0"/>
              <a:cs typeface="Calibri"/>
            </a:endParaRPr>
          </a:p>
          <a:p>
            <a:pPr marL="696595" marR="5080" lvl="1" indent="-227329">
              <a:lnSpc>
                <a:spcPct val="80000"/>
              </a:lnSpc>
              <a:spcBef>
                <a:spcPts val="805"/>
              </a:spcBef>
              <a:buFont typeface="Arial"/>
              <a:buChar char="•"/>
              <a:tabLst>
                <a:tab pos="697865" algn="l"/>
              </a:tabLst>
            </a:pPr>
            <a:r>
              <a:rPr lang="en-US" sz="2400" spc="90" dirty="0">
                <a:solidFill>
                  <a:srgbClr val="4D4D4D"/>
                </a:solidFill>
                <a:uFill>
                  <a:solidFill>
                    <a:srgbClr val="4D4D4D"/>
                  </a:solidFill>
                </a:uFill>
                <a:latin typeface="IBM Plex Sans" panose="020B0503050203000203" pitchFamily="34" charset="0"/>
                <a:cs typeface="Calibri"/>
              </a:rPr>
              <a:t>Salary increases may not be retroactive.</a:t>
            </a:r>
            <a:endParaRPr lang="en-US" sz="2400" dirty="0">
              <a:latin typeface="IBM Plex Sans" panose="020B0503050203000203" pitchFamily="34" charset="0"/>
              <a:cs typeface="Calibri"/>
            </a:endParaRPr>
          </a:p>
          <a:p>
            <a:pPr marL="697230" lvl="1" indent="-227329">
              <a:lnSpc>
                <a:spcPts val="2590"/>
              </a:lnSpc>
              <a:spcBef>
                <a:spcPts val="1730"/>
              </a:spcBef>
              <a:buFont typeface="Arial"/>
              <a:buChar char="•"/>
              <a:tabLst>
                <a:tab pos="697230" algn="l"/>
              </a:tabLst>
            </a:pPr>
            <a:r>
              <a:rPr lang="en-US" sz="2400" spc="45" dirty="0">
                <a:solidFill>
                  <a:srgbClr val="4D4D4D"/>
                </a:solidFill>
                <a:uFill>
                  <a:solidFill>
                    <a:srgbClr val="4D4D4D"/>
                  </a:solidFill>
                </a:uFill>
                <a:latin typeface="IBM Plex Sans" panose="020B0503050203000203" pitchFamily="34" charset="0"/>
                <a:cs typeface="Calibri"/>
              </a:rPr>
              <a:t>Upcoming </a:t>
            </a:r>
            <a:r>
              <a:rPr lang="en-US" sz="2400" spc="45" dirty="0" err="1">
                <a:solidFill>
                  <a:srgbClr val="4D4D4D"/>
                </a:solidFill>
                <a:uFill>
                  <a:solidFill>
                    <a:srgbClr val="4D4D4D"/>
                  </a:solidFill>
                </a:uFill>
                <a:latin typeface="IBM Plex Sans" panose="020B0503050203000203" pitchFamily="34" charset="0"/>
                <a:cs typeface="Calibri"/>
              </a:rPr>
              <a:t>ePAFs</a:t>
            </a:r>
            <a:r>
              <a:rPr lang="en-US" sz="2400" spc="45" dirty="0">
                <a:solidFill>
                  <a:srgbClr val="4D4D4D"/>
                </a:solidFill>
                <a:uFill>
                  <a:solidFill>
                    <a:srgbClr val="4D4D4D"/>
                  </a:solidFill>
                </a:uFill>
                <a:latin typeface="IBM Plex Sans" panose="020B0503050203000203" pitchFamily="34" charset="0"/>
                <a:cs typeface="Calibri"/>
              </a:rPr>
              <a:t> modifying an employee’s Job Data with a future effective date of October 1, 2026, or beyond, can cause an error to occur when the raise file is executed.</a:t>
            </a:r>
          </a:p>
          <a:p>
            <a:pPr marL="697230" lvl="1" indent="-227329">
              <a:lnSpc>
                <a:spcPts val="2590"/>
              </a:lnSpc>
              <a:spcBef>
                <a:spcPts val="1730"/>
              </a:spcBef>
              <a:buFont typeface="Arial"/>
              <a:buChar char="•"/>
              <a:tabLst>
                <a:tab pos="697230" algn="l"/>
              </a:tabLst>
            </a:pPr>
            <a:r>
              <a:rPr lang="en-US" sz="2400" spc="45" dirty="0">
                <a:solidFill>
                  <a:srgbClr val="4D4D4D"/>
                </a:solidFill>
                <a:uFill>
                  <a:solidFill>
                    <a:srgbClr val="4D4D4D"/>
                  </a:solidFill>
                </a:uFill>
                <a:latin typeface="IBM Plex Sans" panose="020B0503050203000203" pitchFamily="34" charset="0"/>
                <a:cs typeface="Calibri"/>
              </a:rPr>
              <a:t>As a result, departments should minimize job and position actions that impact an employee’s Job Data until raises are loaded.</a:t>
            </a:r>
            <a:endParaRPr lang="en-US" sz="2400" u="sng" spc="45" dirty="0">
              <a:solidFill>
                <a:srgbClr val="4D4D4D"/>
              </a:solidFill>
              <a:uFill>
                <a:solidFill>
                  <a:srgbClr val="4D4D4D"/>
                </a:solidFill>
              </a:uFill>
              <a:latin typeface="IBM Plex Sans" panose="020B0503050203000203" pitchFamily="34" charset="0"/>
              <a:cs typeface="Calibri"/>
            </a:endParaRPr>
          </a:p>
          <a:p>
            <a:pPr marL="927101" lvl="2">
              <a:lnSpc>
                <a:spcPts val="2590"/>
              </a:lnSpc>
              <a:spcBef>
                <a:spcPts val="1730"/>
              </a:spcBef>
              <a:tabLst>
                <a:tab pos="697230" algn="l"/>
              </a:tabLst>
            </a:pPr>
            <a:endParaRPr lang="en-US" sz="2400" dirty="0">
              <a:latin typeface="Calibri"/>
              <a:cs typeface="Calibri"/>
            </a:endParaRPr>
          </a:p>
        </p:txBody>
      </p:sp>
    </p:spTree>
    <p:extLst>
      <p:ext uri="{BB962C8B-B14F-4D97-AF65-F5344CB8AC3E}">
        <p14:creationId xmlns:p14="http://schemas.microsoft.com/office/powerpoint/2010/main" val="1293815753"/>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76885" y="682940"/>
            <a:ext cx="10515600" cy="689932"/>
          </a:xfrm>
          <a:prstGeom prst="rect">
            <a:avLst/>
          </a:prstGeom>
        </p:spPr>
        <p:txBody>
          <a:bodyPr vert="horz" wrap="square" lIns="0" tIns="12700" rIns="0" bIns="0" rtlCol="0">
            <a:spAutoFit/>
          </a:bodyPr>
          <a:lstStyle/>
          <a:p>
            <a:pPr marL="422909">
              <a:lnSpc>
                <a:spcPct val="100000"/>
              </a:lnSpc>
              <a:spcBef>
                <a:spcPts val="100"/>
              </a:spcBef>
            </a:pPr>
            <a:r>
              <a:rPr sz="4400" spc="360" dirty="0">
                <a:solidFill>
                  <a:srgbClr val="00346A"/>
                </a:solidFill>
                <a:latin typeface="IBM Plex Sans" panose="020B0503050203000203" pitchFamily="34" charset="0"/>
              </a:rPr>
              <a:t>Pay</a:t>
            </a:r>
            <a:r>
              <a:rPr sz="4400" spc="200" dirty="0">
                <a:solidFill>
                  <a:srgbClr val="00346A"/>
                </a:solidFill>
                <a:latin typeface="IBM Plex Sans" panose="020B0503050203000203" pitchFamily="34" charset="0"/>
              </a:rPr>
              <a:t> </a:t>
            </a:r>
            <a:r>
              <a:rPr sz="4400" spc="295" dirty="0">
                <a:solidFill>
                  <a:srgbClr val="00346A"/>
                </a:solidFill>
                <a:latin typeface="IBM Plex Sans" panose="020B0503050203000203" pitchFamily="34" charset="0"/>
              </a:rPr>
              <a:t>Progra</a:t>
            </a:r>
            <a:r>
              <a:rPr lang="en-US" spc="295" dirty="0">
                <a:solidFill>
                  <a:srgbClr val="00346A"/>
                </a:solidFill>
                <a:latin typeface="IBM Plex Sans" panose="020B0503050203000203" pitchFamily="34" charset="0"/>
              </a:rPr>
              <a:t>m – Resources</a:t>
            </a:r>
            <a:endParaRPr sz="4400" dirty="0">
              <a:latin typeface="IBM Plex Sans" panose="020B0503050203000203" pitchFamily="34" charset="0"/>
            </a:endParaRPr>
          </a:p>
        </p:txBody>
      </p:sp>
      <p:sp>
        <p:nvSpPr>
          <p:cNvPr id="3" name="object 3"/>
          <p:cNvSpPr txBox="1"/>
          <p:nvPr/>
        </p:nvSpPr>
        <p:spPr>
          <a:xfrm>
            <a:off x="700176" y="1627257"/>
            <a:ext cx="10170795" cy="3439275"/>
          </a:xfrm>
          <a:prstGeom prst="rect">
            <a:avLst/>
          </a:prstGeom>
        </p:spPr>
        <p:txBody>
          <a:bodyPr vert="horz" wrap="square" lIns="0" tIns="41275" rIns="0" bIns="0" rtlCol="0">
            <a:spAutoFit/>
          </a:bodyPr>
          <a:lstStyle/>
          <a:p>
            <a:pPr marL="12700">
              <a:lnSpc>
                <a:spcPct val="100000"/>
              </a:lnSpc>
              <a:spcBef>
                <a:spcPts val="325"/>
              </a:spcBef>
              <a:tabLst>
                <a:tab pos="240029" algn="l"/>
              </a:tabLst>
            </a:pPr>
            <a:r>
              <a:rPr sz="2400" spc="150" dirty="0">
                <a:solidFill>
                  <a:srgbClr val="4D4D4D"/>
                </a:solidFill>
                <a:latin typeface="IBM Plex Sans" panose="020B0503050203000203" pitchFamily="34" charset="0"/>
                <a:cs typeface="Calibri"/>
              </a:rPr>
              <a:t>Additional</a:t>
            </a:r>
            <a:r>
              <a:rPr sz="2400" spc="140" dirty="0">
                <a:solidFill>
                  <a:srgbClr val="4D4D4D"/>
                </a:solidFill>
                <a:latin typeface="IBM Plex Sans" panose="020B0503050203000203" pitchFamily="34" charset="0"/>
                <a:cs typeface="Calibri"/>
              </a:rPr>
              <a:t> </a:t>
            </a:r>
            <a:r>
              <a:rPr lang="en-US" sz="2400" spc="120" dirty="0">
                <a:solidFill>
                  <a:srgbClr val="4D4D4D"/>
                </a:solidFill>
                <a:latin typeface="IBM Plex Sans" panose="020B0503050203000203" pitchFamily="34" charset="0"/>
                <a:cs typeface="Calibri"/>
              </a:rPr>
              <a:t>m</a:t>
            </a:r>
            <a:r>
              <a:rPr sz="2400" spc="120" dirty="0">
                <a:solidFill>
                  <a:srgbClr val="4D4D4D"/>
                </a:solidFill>
                <a:latin typeface="IBM Plex Sans" panose="020B0503050203000203" pitchFamily="34" charset="0"/>
                <a:cs typeface="Calibri"/>
              </a:rPr>
              <a:t>aterials</a:t>
            </a:r>
            <a:r>
              <a:rPr lang="en-US" sz="2400" dirty="0">
                <a:solidFill>
                  <a:srgbClr val="4D4D4D"/>
                </a:solidFill>
                <a:latin typeface="IBM Plex Sans" panose="020B0503050203000203" pitchFamily="34" charset="0"/>
                <a:cs typeface="Calibri"/>
              </a:rPr>
              <a:t> and </a:t>
            </a:r>
            <a:r>
              <a:rPr lang="en-US" sz="2400" spc="105" dirty="0">
                <a:solidFill>
                  <a:srgbClr val="4D4D4D"/>
                </a:solidFill>
                <a:latin typeface="IBM Plex Sans" panose="020B0503050203000203" pitchFamily="34" charset="0"/>
                <a:cs typeface="Calibri"/>
              </a:rPr>
              <a:t>s</a:t>
            </a:r>
            <a:r>
              <a:rPr sz="2400" spc="105" dirty="0">
                <a:solidFill>
                  <a:srgbClr val="4D4D4D"/>
                </a:solidFill>
                <a:latin typeface="IBM Plex Sans" panose="020B0503050203000203" pitchFamily="34" charset="0"/>
                <a:cs typeface="Calibri"/>
              </a:rPr>
              <a:t>upporting</a:t>
            </a:r>
            <a:r>
              <a:rPr sz="2400" spc="15" dirty="0">
                <a:solidFill>
                  <a:srgbClr val="4D4D4D"/>
                </a:solidFill>
                <a:latin typeface="IBM Plex Sans" panose="020B0503050203000203" pitchFamily="34" charset="0"/>
                <a:cs typeface="Calibri"/>
              </a:rPr>
              <a:t> </a:t>
            </a:r>
            <a:r>
              <a:rPr sz="2400" spc="120" dirty="0">
                <a:solidFill>
                  <a:srgbClr val="4D4D4D"/>
                </a:solidFill>
                <a:latin typeface="IBM Plex Sans" panose="020B0503050203000203" pitchFamily="34" charset="0"/>
                <a:cs typeface="Calibri"/>
              </a:rPr>
              <a:t>documents</a:t>
            </a:r>
            <a:r>
              <a:rPr sz="2400" spc="55" dirty="0">
                <a:solidFill>
                  <a:srgbClr val="4D4D4D"/>
                </a:solidFill>
                <a:latin typeface="IBM Plex Sans" panose="020B0503050203000203" pitchFamily="34" charset="0"/>
                <a:cs typeface="Calibri"/>
              </a:rPr>
              <a:t> </a:t>
            </a:r>
            <a:r>
              <a:rPr sz="2400" spc="85" dirty="0">
                <a:solidFill>
                  <a:srgbClr val="4D4D4D"/>
                </a:solidFill>
                <a:latin typeface="IBM Plex Sans" panose="020B0503050203000203" pitchFamily="34" charset="0"/>
                <a:cs typeface="Calibri"/>
              </a:rPr>
              <a:t>will</a:t>
            </a:r>
            <a:r>
              <a:rPr sz="2400" spc="15" dirty="0">
                <a:solidFill>
                  <a:srgbClr val="4D4D4D"/>
                </a:solidFill>
                <a:latin typeface="IBM Plex Sans" panose="020B0503050203000203" pitchFamily="34" charset="0"/>
                <a:cs typeface="Calibri"/>
              </a:rPr>
              <a:t> </a:t>
            </a:r>
            <a:r>
              <a:rPr sz="2400" spc="120" dirty="0">
                <a:solidFill>
                  <a:srgbClr val="4D4D4D"/>
                </a:solidFill>
                <a:latin typeface="IBM Plex Sans" panose="020B0503050203000203" pitchFamily="34" charset="0"/>
                <a:cs typeface="Calibri"/>
              </a:rPr>
              <a:t>be</a:t>
            </a:r>
            <a:r>
              <a:rPr sz="2400" spc="25" dirty="0">
                <a:solidFill>
                  <a:srgbClr val="4D4D4D"/>
                </a:solidFill>
                <a:latin typeface="IBM Plex Sans" panose="020B0503050203000203" pitchFamily="34" charset="0"/>
                <a:cs typeface="Calibri"/>
              </a:rPr>
              <a:t> </a:t>
            </a:r>
            <a:r>
              <a:rPr sz="2400" spc="110" dirty="0">
                <a:solidFill>
                  <a:srgbClr val="4D4D4D"/>
                </a:solidFill>
                <a:latin typeface="IBM Plex Sans" panose="020B0503050203000203" pitchFamily="34" charset="0"/>
                <a:cs typeface="Calibri"/>
              </a:rPr>
              <a:t>published</a:t>
            </a:r>
            <a:r>
              <a:rPr sz="2400" dirty="0">
                <a:solidFill>
                  <a:srgbClr val="4D4D4D"/>
                </a:solidFill>
                <a:latin typeface="IBM Plex Sans" panose="020B0503050203000203" pitchFamily="34" charset="0"/>
                <a:cs typeface="Calibri"/>
              </a:rPr>
              <a:t> </a:t>
            </a:r>
            <a:r>
              <a:rPr sz="2400" spc="85" dirty="0">
                <a:solidFill>
                  <a:srgbClr val="4D4D4D"/>
                </a:solidFill>
                <a:latin typeface="IBM Plex Sans" panose="020B0503050203000203" pitchFamily="34" charset="0"/>
                <a:cs typeface="Calibri"/>
              </a:rPr>
              <a:t>on</a:t>
            </a:r>
            <a:r>
              <a:rPr sz="2400" spc="40" dirty="0">
                <a:solidFill>
                  <a:srgbClr val="4D4D4D"/>
                </a:solidFill>
                <a:latin typeface="IBM Plex Sans" panose="020B0503050203000203" pitchFamily="34" charset="0"/>
                <a:cs typeface="Calibri"/>
              </a:rPr>
              <a:t> </a:t>
            </a:r>
            <a:r>
              <a:rPr sz="2400" spc="75" dirty="0">
                <a:solidFill>
                  <a:srgbClr val="4D4D4D"/>
                </a:solidFill>
                <a:latin typeface="IBM Plex Sans" panose="020B0503050203000203" pitchFamily="34" charset="0"/>
                <a:cs typeface="Calibri"/>
              </a:rPr>
              <a:t>the</a:t>
            </a:r>
            <a:r>
              <a:rPr sz="2400" spc="10" dirty="0">
                <a:solidFill>
                  <a:srgbClr val="4D4D4D"/>
                </a:solidFill>
                <a:latin typeface="IBM Plex Sans" panose="020B0503050203000203" pitchFamily="34" charset="0"/>
                <a:cs typeface="Calibri"/>
              </a:rPr>
              <a:t> </a:t>
            </a:r>
            <a:r>
              <a:rPr sz="2400" spc="180" dirty="0">
                <a:solidFill>
                  <a:srgbClr val="4D4D4D"/>
                </a:solidFill>
                <a:latin typeface="IBM Plex Sans" panose="020B0503050203000203" pitchFamily="34" charset="0"/>
                <a:cs typeface="Calibri"/>
              </a:rPr>
              <a:t>UFHR</a:t>
            </a:r>
            <a:r>
              <a:rPr sz="2400" spc="35" dirty="0">
                <a:solidFill>
                  <a:srgbClr val="4D4D4D"/>
                </a:solidFill>
                <a:latin typeface="IBM Plex Sans" panose="020B0503050203000203" pitchFamily="34" charset="0"/>
                <a:cs typeface="Calibri"/>
              </a:rPr>
              <a:t> </a:t>
            </a:r>
            <a:r>
              <a:rPr sz="2400" spc="114" dirty="0">
                <a:solidFill>
                  <a:srgbClr val="4D4D4D"/>
                </a:solidFill>
                <a:latin typeface="IBM Plex Sans" panose="020B0503050203000203" pitchFamily="34" charset="0"/>
                <a:cs typeface="Calibri"/>
              </a:rPr>
              <a:t>Classiﬁcation</a:t>
            </a:r>
            <a:r>
              <a:rPr sz="2400" spc="45" dirty="0">
                <a:solidFill>
                  <a:srgbClr val="4D4D4D"/>
                </a:solidFill>
                <a:latin typeface="IBM Plex Sans" panose="020B0503050203000203" pitchFamily="34" charset="0"/>
                <a:cs typeface="Calibri"/>
              </a:rPr>
              <a:t> </a:t>
            </a:r>
            <a:r>
              <a:rPr sz="2400" spc="-50" dirty="0">
                <a:solidFill>
                  <a:srgbClr val="4D4D4D"/>
                </a:solidFill>
                <a:latin typeface="IBM Plex Sans" panose="020B0503050203000203" pitchFamily="34" charset="0"/>
                <a:cs typeface="Calibri"/>
              </a:rPr>
              <a:t>&amp;</a:t>
            </a:r>
            <a:r>
              <a:rPr lang="en-US" sz="2400" dirty="0">
                <a:solidFill>
                  <a:srgbClr val="4D4D4D"/>
                </a:solidFill>
                <a:latin typeface="IBM Plex Sans" panose="020B0503050203000203" pitchFamily="34" charset="0"/>
                <a:cs typeface="Calibri"/>
              </a:rPr>
              <a:t> </a:t>
            </a:r>
            <a:r>
              <a:rPr sz="2400" spc="114" dirty="0">
                <a:solidFill>
                  <a:srgbClr val="4D4D4D"/>
                </a:solidFill>
                <a:latin typeface="IBM Plex Sans" panose="020B0503050203000203" pitchFamily="34" charset="0"/>
                <a:cs typeface="Calibri"/>
              </a:rPr>
              <a:t>Compensation</a:t>
            </a:r>
            <a:r>
              <a:rPr sz="2400" spc="10" dirty="0">
                <a:solidFill>
                  <a:srgbClr val="4D4D4D"/>
                </a:solidFill>
                <a:latin typeface="IBM Plex Sans" panose="020B0503050203000203" pitchFamily="34" charset="0"/>
                <a:cs typeface="Calibri"/>
              </a:rPr>
              <a:t> </a:t>
            </a:r>
            <a:r>
              <a:rPr sz="2400" spc="95" dirty="0">
                <a:solidFill>
                  <a:srgbClr val="4D4D4D"/>
                </a:solidFill>
                <a:latin typeface="IBM Plex Sans" panose="020B0503050203000203" pitchFamily="34" charset="0"/>
                <a:cs typeface="Calibri"/>
              </a:rPr>
              <a:t>website</a:t>
            </a:r>
            <a:r>
              <a:rPr lang="en-US" sz="2400" spc="95" dirty="0">
                <a:solidFill>
                  <a:srgbClr val="4D4D4D"/>
                </a:solidFill>
                <a:latin typeface="IBM Plex Sans" panose="020B0503050203000203" pitchFamily="34" charset="0"/>
                <a:cs typeface="Calibri"/>
              </a:rPr>
              <a:t>.</a:t>
            </a:r>
            <a:endParaRPr sz="2400" dirty="0">
              <a:solidFill>
                <a:srgbClr val="4D4D4D"/>
              </a:solidFill>
              <a:latin typeface="IBM Plex Sans" panose="020B0503050203000203" pitchFamily="34" charset="0"/>
              <a:cs typeface="Calibri"/>
            </a:endParaRPr>
          </a:p>
          <a:p>
            <a:pPr marL="1153795" marR="230504" lvl="2" indent="-227329">
              <a:lnSpc>
                <a:spcPts val="2300"/>
              </a:lnSpc>
              <a:spcBef>
                <a:spcPts val="2290"/>
              </a:spcBef>
              <a:buFont typeface="Arial"/>
              <a:buChar char="•"/>
              <a:tabLst>
                <a:tab pos="1155065" algn="l"/>
              </a:tabLst>
            </a:pPr>
            <a:r>
              <a:rPr sz="2400" spc="140" dirty="0">
                <a:solidFill>
                  <a:srgbClr val="4D4D4D"/>
                </a:solidFill>
                <a:latin typeface="IBM Plex Sans" panose="020B0503050203000203" pitchFamily="34" charset="0"/>
                <a:cs typeface="Calibri"/>
              </a:rPr>
              <a:t>Raise</a:t>
            </a:r>
            <a:r>
              <a:rPr sz="2400" spc="30" dirty="0">
                <a:solidFill>
                  <a:srgbClr val="4D4D4D"/>
                </a:solidFill>
                <a:latin typeface="IBM Plex Sans" panose="020B0503050203000203" pitchFamily="34" charset="0"/>
                <a:cs typeface="Calibri"/>
              </a:rPr>
              <a:t> </a:t>
            </a:r>
            <a:r>
              <a:rPr sz="2400" spc="114" dirty="0">
                <a:solidFill>
                  <a:srgbClr val="4D4D4D"/>
                </a:solidFill>
                <a:latin typeface="IBM Plex Sans" panose="020B0503050203000203" pitchFamily="34" charset="0"/>
                <a:cs typeface="Calibri"/>
              </a:rPr>
              <a:t>File</a:t>
            </a:r>
            <a:r>
              <a:rPr sz="2400" spc="25" dirty="0">
                <a:solidFill>
                  <a:srgbClr val="4D4D4D"/>
                </a:solidFill>
                <a:latin typeface="IBM Plex Sans" panose="020B0503050203000203" pitchFamily="34" charset="0"/>
                <a:cs typeface="Calibri"/>
              </a:rPr>
              <a:t> </a:t>
            </a:r>
            <a:r>
              <a:rPr sz="2400" spc="110" dirty="0">
                <a:solidFill>
                  <a:srgbClr val="4D4D4D"/>
                </a:solidFill>
                <a:latin typeface="IBM Plex Sans" panose="020B0503050203000203" pitchFamily="34" charset="0"/>
                <a:cs typeface="Calibri"/>
              </a:rPr>
              <a:t>Instruction</a:t>
            </a:r>
            <a:r>
              <a:rPr sz="2400" spc="25" dirty="0">
                <a:solidFill>
                  <a:srgbClr val="4D4D4D"/>
                </a:solidFill>
                <a:latin typeface="IBM Plex Sans" panose="020B0503050203000203" pitchFamily="34" charset="0"/>
                <a:cs typeface="Calibri"/>
              </a:rPr>
              <a:t> </a:t>
            </a:r>
            <a:r>
              <a:rPr sz="2400" spc="90" dirty="0">
                <a:solidFill>
                  <a:srgbClr val="4D4D4D"/>
                </a:solidFill>
                <a:latin typeface="IBM Plex Sans" panose="020B0503050203000203" pitchFamily="34" charset="0"/>
                <a:cs typeface="Calibri"/>
              </a:rPr>
              <a:t>guide</a:t>
            </a:r>
            <a:r>
              <a:rPr sz="2400" spc="35" dirty="0">
                <a:solidFill>
                  <a:srgbClr val="4D4D4D"/>
                </a:solidFill>
                <a:latin typeface="IBM Plex Sans" panose="020B0503050203000203" pitchFamily="34" charset="0"/>
                <a:cs typeface="Calibri"/>
              </a:rPr>
              <a:t> </a:t>
            </a:r>
            <a:r>
              <a:rPr sz="2400" spc="200" dirty="0">
                <a:solidFill>
                  <a:srgbClr val="4D4D4D"/>
                </a:solidFill>
                <a:latin typeface="IBM Plex Sans" panose="020B0503050203000203" pitchFamily="34" charset="0"/>
                <a:cs typeface="Calibri"/>
              </a:rPr>
              <a:t>–</a:t>
            </a:r>
            <a:r>
              <a:rPr sz="2400" spc="25" dirty="0">
                <a:solidFill>
                  <a:srgbClr val="4D4D4D"/>
                </a:solidFill>
                <a:latin typeface="IBM Plex Sans" panose="020B0503050203000203" pitchFamily="34" charset="0"/>
                <a:cs typeface="Calibri"/>
              </a:rPr>
              <a:t> </a:t>
            </a:r>
            <a:r>
              <a:rPr sz="2400" spc="85" dirty="0">
                <a:solidFill>
                  <a:srgbClr val="4D4D4D"/>
                </a:solidFill>
                <a:latin typeface="IBM Plex Sans" panose="020B0503050203000203" pitchFamily="34" charset="0"/>
                <a:cs typeface="Calibri"/>
              </a:rPr>
              <a:t>will</a:t>
            </a:r>
            <a:r>
              <a:rPr sz="2400" spc="15" dirty="0">
                <a:solidFill>
                  <a:srgbClr val="4D4D4D"/>
                </a:solidFill>
                <a:latin typeface="IBM Plex Sans" panose="020B0503050203000203" pitchFamily="34" charset="0"/>
                <a:cs typeface="Calibri"/>
              </a:rPr>
              <a:t> </a:t>
            </a:r>
            <a:r>
              <a:rPr sz="2400" spc="80" dirty="0">
                <a:solidFill>
                  <a:srgbClr val="4D4D4D"/>
                </a:solidFill>
                <a:latin typeface="IBM Plex Sans" panose="020B0503050203000203" pitchFamily="34" charset="0"/>
                <a:cs typeface="Calibri"/>
              </a:rPr>
              <a:t>provide</a:t>
            </a:r>
            <a:r>
              <a:rPr sz="2400" spc="25" dirty="0">
                <a:solidFill>
                  <a:srgbClr val="4D4D4D"/>
                </a:solidFill>
                <a:latin typeface="IBM Plex Sans" panose="020B0503050203000203" pitchFamily="34" charset="0"/>
                <a:cs typeface="Calibri"/>
              </a:rPr>
              <a:t> </a:t>
            </a:r>
            <a:r>
              <a:rPr sz="2400" spc="90" dirty="0">
                <a:solidFill>
                  <a:srgbClr val="4D4D4D"/>
                </a:solidFill>
                <a:latin typeface="IBM Plex Sans" panose="020B0503050203000203" pitchFamily="34" charset="0"/>
                <a:cs typeface="Calibri"/>
              </a:rPr>
              <a:t>additional</a:t>
            </a:r>
            <a:r>
              <a:rPr sz="2400" spc="40" dirty="0">
                <a:solidFill>
                  <a:srgbClr val="4D4D4D"/>
                </a:solidFill>
                <a:latin typeface="IBM Plex Sans" panose="020B0503050203000203" pitchFamily="34" charset="0"/>
                <a:cs typeface="Calibri"/>
              </a:rPr>
              <a:t> </a:t>
            </a:r>
            <a:r>
              <a:rPr sz="2400" spc="105" dirty="0">
                <a:solidFill>
                  <a:srgbClr val="4D4D4D"/>
                </a:solidFill>
                <a:latin typeface="IBM Plex Sans" panose="020B0503050203000203" pitchFamily="34" charset="0"/>
                <a:cs typeface="Calibri"/>
              </a:rPr>
              <a:t>guidance</a:t>
            </a:r>
            <a:r>
              <a:rPr sz="2400" spc="20" dirty="0">
                <a:solidFill>
                  <a:srgbClr val="4D4D4D"/>
                </a:solidFill>
                <a:latin typeface="IBM Plex Sans" panose="020B0503050203000203" pitchFamily="34" charset="0"/>
                <a:cs typeface="Calibri"/>
              </a:rPr>
              <a:t> </a:t>
            </a:r>
            <a:r>
              <a:rPr sz="2400" spc="60" dirty="0">
                <a:solidFill>
                  <a:srgbClr val="4D4D4D"/>
                </a:solidFill>
                <a:latin typeface="IBM Plex Sans" panose="020B0503050203000203" pitchFamily="34" charset="0"/>
                <a:cs typeface="Calibri"/>
              </a:rPr>
              <a:t>on </a:t>
            </a:r>
            <a:r>
              <a:rPr sz="2400" spc="85" dirty="0">
                <a:solidFill>
                  <a:srgbClr val="4D4D4D"/>
                </a:solidFill>
                <a:latin typeface="IBM Plex Sans" panose="020B0503050203000203" pitchFamily="34" charset="0"/>
                <a:cs typeface="Calibri"/>
              </a:rPr>
              <a:t>how</a:t>
            </a:r>
            <a:r>
              <a:rPr sz="2400" spc="20" dirty="0">
                <a:solidFill>
                  <a:srgbClr val="4D4D4D"/>
                </a:solidFill>
                <a:latin typeface="IBM Plex Sans" panose="020B0503050203000203" pitchFamily="34" charset="0"/>
                <a:cs typeface="Calibri"/>
              </a:rPr>
              <a:t> </a:t>
            </a:r>
            <a:r>
              <a:rPr sz="2400" spc="55" dirty="0">
                <a:solidFill>
                  <a:srgbClr val="4D4D4D"/>
                </a:solidFill>
                <a:latin typeface="IBM Plex Sans" panose="020B0503050203000203" pitchFamily="34" charset="0"/>
                <a:cs typeface="Calibri"/>
              </a:rPr>
              <a:t>to</a:t>
            </a:r>
            <a:r>
              <a:rPr sz="2400" spc="30" dirty="0">
                <a:solidFill>
                  <a:srgbClr val="4D4D4D"/>
                </a:solidFill>
                <a:latin typeface="IBM Plex Sans" panose="020B0503050203000203" pitchFamily="34" charset="0"/>
                <a:cs typeface="Calibri"/>
              </a:rPr>
              <a:t> </a:t>
            </a:r>
            <a:r>
              <a:rPr sz="2400" spc="170" dirty="0">
                <a:solidFill>
                  <a:srgbClr val="4D4D4D"/>
                </a:solidFill>
                <a:latin typeface="IBM Plex Sans" panose="020B0503050203000203" pitchFamily="34" charset="0"/>
                <a:cs typeface="Calibri"/>
              </a:rPr>
              <a:t>access</a:t>
            </a:r>
            <a:r>
              <a:rPr sz="2400" spc="15" dirty="0">
                <a:solidFill>
                  <a:srgbClr val="4D4D4D"/>
                </a:solidFill>
                <a:latin typeface="IBM Plex Sans" panose="020B0503050203000203" pitchFamily="34" charset="0"/>
                <a:cs typeface="Calibri"/>
              </a:rPr>
              <a:t> </a:t>
            </a:r>
            <a:r>
              <a:rPr sz="2400" spc="110" dirty="0">
                <a:solidFill>
                  <a:srgbClr val="4D4D4D"/>
                </a:solidFill>
                <a:latin typeface="IBM Plex Sans" panose="020B0503050203000203" pitchFamily="34" charset="0"/>
                <a:cs typeface="Calibri"/>
              </a:rPr>
              <a:t>and</a:t>
            </a:r>
            <a:r>
              <a:rPr sz="2400" spc="30" dirty="0">
                <a:solidFill>
                  <a:srgbClr val="4D4D4D"/>
                </a:solidFill>
                <a:latin typeface="IBM Plex Sans" panose="020B0503050203000203" pitchFamily="34" charset="0"/>
                <a:cs typeface="Calibri"/>
              </a:rPr>
              <a:t> </a:t>
            </a:r>
            <a:r>
              <a:rPr sz="2400" spc="70" dirty="0">
                <a:solidFill>
                  <a:srgbClr val="4D4D4D"/>
                </a:solidFill>
                <a:latin typeface="IBM Plex Sans" panose="020B0503050203000203" pitchFamily="34" charset="0"/>
                <a:cs typeface="Calibri"/>
              </a:rPr>
              <a:t>enter</a:t>
            </a:r>
            <a:r>
              <a:rPr sz="2400" spc="30" dirty="0">
                <a:solidFill>
                  <a:srgbClr val="4D4D4D"/>
                </a:solidFill>
                <a:latin typeface="IBM Plex Sans" panose="020B0503050203000203" pitchFamily="34" charset="0"/>
                <a:cs typeface="Calibri"/>
              </a:rPr>
              <a:t> </a:t>
            </a:r>
            <a:r>
              <a:rPr sz="2400" spc="125" dirty="0">
                <a:solidFill>
                  <a:srgbClr val="4D4D4D"/>
                </a:solidFill>
                <a:latin typeface="IBM Plex Sans" panose="020B0503050203000203" pitchFamily="34" charset="0"/>
                <a:cs typeface="Calibri"/>
              </a:rPr>
              <a:t>raises</a:t>
            </a:r>
            <a:r>
              <a:rPr sz="2400" spc="25" dirty="0">
                <a:solidFill>
                  <a:srgbClr val="4D4D4D"/>
                </a:solidFill>
                <a:latin typeface="IBM Plex Sans" panose="020B0503050203000203" pitchFamily="34" charset="0"/>
                <a:cs typeface="Calibri"/>
              </a:rPr>
              <a:t> </a:t>
            </a:r>
            <a:r>
              <a:rPr sz="2400" spc="65" dirty="0">
                <a:solidFill>
                  <a:srgbClr val="4D4D4D"/>
                </a:solidFill>
                <a:latin typeface="IBM Plex Sans" panose="020B0503050203000203" pitchFamily="34" charset="0"/>
                <a:cs typeface="Calibri"/>
              </a:rPr>
              <a:t>in</a:t>
            </a:r>
            <a:r>
              <a:rPr sz="2400" spc="25" dirty="0">
                <a:solidFill>
                  <a:srgbClr val="4D4D4D"/>
                </a:solidFill>
                <a:latin typeface="IBM Plex Sans" panose="020B0503050203000203" pitchFamily="34" charset="0"/>
                <a:cs typeface="Calibri"/>
              </a:rPr>
              <a:t> </a:t>
            </a:r>
            <a:r>
              <a:rPr sz="2400" spc="125" dirty="0">
                <a:solidFill>
                  <a:srgbClr val="4D4D4D"/>
                </a:solidFill>
                <a:latin typeface="IBM Plex Sans" panose="020B0503050203000203" pitchFamily="34" charset="0"/>
                <a:cs typeface="Calibri"/>
              </a:rPr>
              <a:t>myUFL</a:t>
            </a:r>
            <a:endParaRPr sz="2400" dirty="0">
              <a:solidFill>
                <a:srgbClr val="4D4D4D"/>
              </a:solidFill>
              <a:latin typeface="IBM Plex Sans" panose="020B0503050203000203" pitchFamily="34" charset="0"/>
              <a:cs typeface="Calibri"/>
            </a:endParaRPr>
          </a:p>
          <a:p>
            <a:pPr marL="1154430" marR="805180" lvl="2" indent="-227329">
              <a:lnSpc>
                <a:spcPts val="2300"/>
              </a:lnSpc>
              <a:spcBef>
                <a:spcPts val="2310"/>
              </a:spcBef>
              <a:buFont typeface="Arial"/>
              <a:buChar char="•"/>
              <a:tabLst>
                <a:tab pos="1155700" algn="l"/>
              </a:tabLst>
            </a:pPr>
            <a:r>
              <a:rPr sz="2400" spc="70" dirty="0">
                <a:solidFill>
                  <a:srgbClr val="4D4D4D"/>
                </a:solidFill>
                <a:latin typeface="IBM Plex Sans" panose="020B0503050203000203" pitchFamily="34" charset="0"/>
                <a:cs typeface="Calibri"/>
              </a:rPr>
              <a:t>Manager</a:t>
            </a:r>
            <a:r>
              <a:rPr sz="2400" spc="30" dirty="0">
                <a:solidFill>
                  <a:srgbClr val="4D4D4D"/>
                </a:solidFill>
                <a:latin typeface="IBM Plex Sans" panose="020B0503050203000203" pitchFamily="34" charset="0"/>
                <a:cs typeface="Calibri"/>
              </a:rPr>
              <a:t> </a:t>
            </a:r>
            <a:r>
              <a:rPr sz="2400" spc="100" dirty="0">
                <a:solidFill>
                  <a:srgbClr val="4D4D4D"/>
                </a:solidFill>
                <a:latin typeface="IBM Plex Sans" panose="020B0503050203000203" pitchFamily="34" charset="0"/>
                <a:cs typeface="Calibri"/>
              </a:rPr>
              <a:t>Guide</a:t>
            </a:r>
            <a:r>
              <a:rPr sz="2400" spc="15" dirty="0">
                <a:solidFill>
                  <a:srgbClr val="4D4D4D"/>
                </a:solidFill>
                <a:latin typeface="IBM Plex Sans" panose="020B0503050203000203" pitchFamily="34" charset="0"/>
                <a:cs typeface="Calibri"/>
              </a:rPr>
              <a:t> </a:t>
            </a:r>
            <a:r>
              <a:rPr sz="2400" spc="210" dirty="0">
                <a:solidFill>
                  <a:srgbClr val="4D4D4D"/>
                </a:solidFill>
                <a:latin typeface="IBM Plex Sans" panose="020B0503050203000203" pitchFamily="34" charset="0"/>
                <a:cs typeface="Calibri"/>
              </a:rPr>
              <a:t>-</a:t>
            </a:r>
            <a:r>
              <a:rPr sz="2400" spc="40" dirty="0">
                <a:solidFill>
                  <a:srgbClr val="4D4D4D"/>
                </a:solidFill>
                <a:latin typeface="IBM Plex Sans" panose="020B0503050203000203" pitchFamily="34" charset="0"/>
                <a:cs typeface="Calibri"/>
              </a:rPr>
              <a:t> </a:t>
            </a:r>
            <a:r>
              <a:rPr lang="en-US" sz="2400" spc="105" dirty="0">
                <a:solidFill>
                  <a:srgbClr val="4D4D4D"/>
                </a:solidFill>
                <a:latin typeface="IBM Plex Sans" panose="020B0503050203000203" pitchFamily="34" charset="0"/>
                <a:cs typeface="Calibri"/>
              </a:rPr>
              <a:t>p</a:t>
            </a:r>
            <a:r>
              <a:rPr sz="2400" spc="105" dirty="0">
                <a:solidFill>
                  <a:srgbClr val="4D4D4D"/>
                </a:solidFill>
                <a:latin typeface="IBM Plex Sans" panose="020B0503050203000203" pitchFamily="34" charset="0"/>
                <a:cs typeface="Calibri"/>
              </a:rPr>
              <a:t>rovides</a:t>
            </a:r>
            <a:r>
              <a:rPr sz="2400" spc="5" dirty="0">
                <a:solidFill>
                  <a:srgbClr val="4D4D4D"/>
                </a:solidFill>
                <a:latin typeface="IBM Plex Sans" panose="020B0503050203000203" pitchFamily="34" charset="0"/>
                <a:cs typeface="Calibri"/>
              </a:rPr>
              <a:t> </a:t>
            </a:r>
            <a:r>
              <a:rPr sz="2400" spc="105" dirty="0">
                <a:solidFill>
                  <a:srgbClr val="4D4D4D"/>
                </a:solidFill>
                <a:latin typeface="IBM Plex Sans" panose="020B0503050203000203" pitchFamily="34" charset="0"/>
                <a:cs typeface="Calibri"/>
              </a:rPr>
              <a:t>recommendations</a:t>
            </a:r>
            <a:r>
              <a:rPr sz="2400" spc="45" dirty="0">
                <a:solidFill>
                  <a:srgbClr val="4D4D4D"/>
                </a:solidFill>
                <a:latin typeface="IBM Plex Sans" panose="020B0503050203000203" pitchFamily="34" charset="0"/>
                <a:cs typeface="Calibri"/>
              </a:rPr>
              <a:t> </a:t>
            </a:r>
            <a:r>
              <a:rPr sz="2400" spc="85" dirty="0">
                <a:solidFill>
                  <a:srgbClr val="4D4D4D"/>
                </a:solidFill>
                <a:latin typeface="IBM Plex Sans" panose="020B0503050203000203" pitchFamily="34" charset="0"/>
                <a:cs typeface="Calibri"/>
              </a:rPr>
              <a:t>on</a:t>
            </a:r>
            <a:r>
              <a:rPr sz="2400" spc="45" dirty="0">
                <a:solidFill>
                  <a:srgbClr val="4D4D4D"/>
                </a:solidFill>
                <a:latin typeface="IBM Plex Sans" panose="020B0503050203000203" pitchFamily="34" charset="0"/>
                <a:cs typeface="Calibri"/>
              </a:rPr>
              <a:t> </a:t>
            </a:r>
            <a:r>
              <a:rPr sz="2400" spc="80" dirty="0">
                <a:solidFill>
                  <a:srgbClr val="4D4D4D"/>
                </a:solidFill>
                <a:latin typeface="IBM Plex Sans" panose="020B0503050203000203" pitchFamily="34" charset="0"/>
                <a:cs typeface="Calibri"/>
              </a:rPr>
              <a:t>determining </a:t>
            </a:r>
            <a:r>
              <a:rPr sz="2400" spc="85" dirty="0">
                <a:solidFill>
                  <a:srgbClr val="4D4D4D"/>
                </a:solidFill>
                <a:latin typeface="IBM Plex Sans" panose="020B0503050203000203" pitchFamily="34" charset="0"/>
                <a:cs typeface="Calibri"/>
              </a:rPr>
              <a:t>individual</a:t>
            </a:r>
            <a:r>
              <a:rPr sz="2400" spc="45" dirty="0">
                <a:solidFill>
                  <a:srgbClr val="4D4D4D"/>
                </a:solidFill>
                <a:latin typeface="IBM Plex Sans" panose="020B0503050203000203" pitchFamily="34" charset="0"/>
                <a:cs typeface="Calibri"/>
              </a:rPr>
              <a:t> </a:t>
            </a:r>
            <a:r>
              <a:rPr sz="2400" spc="75" dirty="0">
                <a:solidFill>
                  <a:srgbClr val="4D4D4D"/>
                </a:solidFill>
                <a:latin typeface="IBM Plex Sans" panose="020B0503050203000203" pitchFamily="34" charset="0"/>
                <a:cs typeface="Calibri"/>
              </a:rPr>
              <a:t>merit</a:t>
            </a:r>
            <a:r>
              <a:rPr sz="2400" spc="40" dirty="0">
                <a:solidFill>
                  <a:srgbClr val="4D4D4D"/>
                </a:solidFill>
                <a:latin typeface="IBM Plex Sans" panose="020B0503050203000203" pitchFamily="34" charset="0"/>
                <a:cs typeface="Calibri"/>
              </a:rPr>
              <a:t> </a:t>
            </a:r>
            <a:r>
              <a:rPr sz="2400" spc="114" dirty="0">
                <a:solidFill>
                  <a:srgbClr val="4D4D4D"/>
                </a:solidFill>
                <a:latin typeface="IBM Plex Sans" panose="020B0503050203000203" pitchFamily="34" charset="0"/>
                <a:cs typeface="Calibri"/>
              </a:rPr>
              <a:t>increases</a:t>
            </a:r>
            <a:endParaRPr lang="en-US" sz="2400" dirty="0">
              <a:solidFill>
                <a:srgbClr val="4D4D4D"/>
              </a:solidFill>
              <a:latin typeface="IBM Plex Sans" panose="020B0503050203000203" pitchFamily="34" charset="0"/>
              <a:cs typeface="Calibri"/>
            </a:endParaRPr>
          </a:p>
          <a:p>
            <a:pPr marL="1154430" marR="805180" lvl="2" indent="-227329">
              <a:lnSpc>
                <a:spcPts val="2300"/>
              </a:lnSpc>
              <a:spcBef>
                <a:spcPts val="2310"/>
              </a:spcBef>
              <a:buFont typeface="Arial"/>
              <a:buChar char="•"/>
              <a:tabLst>
                <a:tab pos="1155700" algn="l"/>
              </a:tabLst>
            </a:pPr>
            <a:r>
              <a:rPr sz="2400" spc="114" dirty="0">
                <a:solidFill>
                  <a:srgbClr val="4D4D4D"/>
                </a:solidFill>
                <a:latin typeface="IBM Plex Sans" panose="020B0503050203000203" pitchFamily="34" charset="0"/>
                <a:cs typeface="Calibri"/>
              </a:rPr>
              <a:t>Feel</a:t>
            </a:r>
            <a:r>
              <a:rPr sz="2400" spc="30" dirty="0">
                <a:solidFill>
                  <a:srgbClr val="4D4D4D"/>
                </a:solidFill>
                <a:latin typeface="IBM Plex Sans" panose="020B0503050203000203" pitchFamily="34" charset="0"/>
                <a:cs typeface="Calibri"/>
              </a:rPr>
              <a:t> </a:t>
            </a:r>
            <a:r>
              <a:rPr sz="2400" spc="65" dirty="0">
                <a:solidFill>
                  <a:srgbClr val="4D4D4D"/>
                </a:solidFill>
                <a:latin typeface="IBM Plex Sans" panose="020B0503050203000203" pitchFamily="34" charset="0"/>
                <a:cs typeface="Calibri"/>
              </a:rPr>
              <a:t>free</a:t>
            </a:r>
            <a:r>
              <a:rPr sz="2400" spc="30" dirty="0">
                <a:solidFill>
                  <a:srgbClr val="4D4D4D"/>
                </a:solidFill>
                <a:latin typeface="IBM Plex Sans" panose="020B0503050203000203" pitchFamily="34" charset="0"/>
                <a:cs typeface="Calibri"/>
              </a:rPr>
              <a:t> </a:t>
            </a:r>
            <a:r>
              <a:rPr sz="2400" spc="50" dirty="0">
                <a:solidFill>
                  <a:srgbClr val="4D4D4D"/>
                </a:solidFill>
                <a:latin typeface="IBM Plex Sans" panose="020B0503050203000203" pitchFamily="34" charset="0"/>
                <a:cs typeface="Calibri"/>
              </a:rPr>
              <a:t>to </a:t>
            </a:r>
            <a:r>
              <a:rPr sz="2400" spc="100" dirty="0">
                <a:solidFill>
                  <a:srgbClr val="4D4D4D"/>
                </a:solidFill>
                <a:latin typeface="IBM Plex Sans" panose="020B0503050203000203" pitchFamily="34" charset="0"/>
                <a:cs typeface="Calibri"/>
              </a:rPr>
              <a:t>contact</a:t>
            </a:r>
            <a:r>
              <a:rPr sz="2400" spc="45" dirty="0">
                <a:solidFill>
                  <a:srgbClr val="4D4D4D"/>
                </a:solidFill>
                <a:latin typeface="IBM Plex Sans" panose="020B0503050203000203" pitchFamily="34" charset="0"/>
                <a:cs typeface="Calibri"/>
              </a:rPr>
              <a:t> </a:t>
            </a:r>
            <a:r>
              <a:rPr sz="2400" spc="114" dirty="0">
                <a:solidFill>
                  <a:srgbClr val="4D4D4D"/>
                </a:solidFill>
                <a:latin typeface="IBM Plex Sans" panose="020B0503050203000203" pitchFamily="34" charset="0"/>
                <a:cs typeface="Calibri"/>
              </a:rPr>
              <a:t>Classiﬁcation</a:t>
            </a:r>
            <a:r>
              <a:rPr sz="2400" spc="45" dirty="0">
                <a:solidFill>
                  <a:srgbClr val="4D4D4D"/>
                </a:solidFill>
                <a:latin typeface="IBM Plex Sans" panose="020B0503050203000203" pitchFamily="34" charset="0"/>
                <a:cs typeface="Calibri"/>
              </a:rPr>
              <a:t> </a:t>
            </a:r>
            <a:r>
              <a:rPr sz="2400" dirty="0">
                <a:solidFill>
                  <a:srgbClr val="4D4D4D"/>
                </a:solidFill>
                <a:latin typeface="IBM Plex Sans" panose="020B0503050203000203" pitchFamily="34" charset="0"/>
                <a:cs typeface="Calibri"/>
              </a:rPr>
              <a:t>&amp;</a:t>
            </a:r>
            <a:r>
              <a:rPr sz="2400" spc="30" dirty="0">
                <a:solidFill>
                  <a:srgbClr val="4D4D4D"/>
                </a:solidFill>
                <a:latin typeface="IBM Plex Sans" panose="020B0503050203000203" pitchFamily="34" charset="0"/>
                <a:cs typeface="Calibri"/>
              </a:rPr>
              <a:t> </a:t>
            </a:r>
            <a:r>
              <a:rPr sz="2400" spc="114" dirty="0">
                <a:solidFill>
                  <a:srgbClr val="4D4D4D"/>
                </a:solidFill>
                <a:latin typeface="IBM Plex Sans" panose="020B0503050203000203" pitchFamily="34" charset="0"/>
                <a:cs typeface="Calibri"/>
              </a:rPr>
              <a:t>Compensation</a:t>
            </a:r>
            <a:r>
              <a:rPr sz="2400" spc="45" dirty="0">
                <a:solidFill>
                  <a:srgbClr val="4D4D4D"/>
                </a:solidFill>
                <a:latin typeface="IBM Plex Sans" panose="020B0503050203000203" pitchFamily="34" charset="0"/>
                <a:cs typeface="Calibri"/>
              </a:rPr>
              <a:t> </a:t>
            </a:r>
            <a:r>
              <a:rPr sz="2400" spc="70" dirty="0">
                <a:solidFill>
                  <a:srgbClr val="4D4D4D"/>
                </a:solidFill>
                <a:latin typeface="IBM Plex Sans" panose="020B0503050203000203" pitchFamily="34" charset="0"/>
                <a:cs typeface="Calibri"/>
              </a:rPr>
              <a:t>with</a:t>
            </a:r>
            <a:r>
              <a:rPr sz="2400" spc="25" dirty="0">
                <a:solidFill>
                  <a:srgbClr val="4D4D4D"/>
                </a:solidFill>
                <a:latin typeface="IBM Plex Sans" panose="020B0503050203000203" pitchFamily="34" charset="0"/>
                <a:cs typeface="Calibri"/>
              </a:rPr>
              <a:t> </a:t>
            </a:r>
            <a:r>
              <a:rPr sz="2400" spc="110" dirty="0">
                <a:solidFill>
                  <a:srgbClr val="4D4D4D"/>
                </a:solidFill>
                <a:latin typeface="IBM Plex Sans" panose="020B0503050203000203" pitchFamily="34" charset="0"/>
                <a:cs typeface="Calibri"/>
              </a:rPr>
              <a:t>questions</a:t>
            </a:r>
            <a:r>
              <a:rPr sz="2400" spc="20" dirty="0">
                <a:solidFill>
                  <a:srgbClr val="4D4D4D"/>
                </a:solidFill>
                <a:latin typeface="IBM Plex Sans" panose="020B0503050203000203" pitchFamily="34" charset="0"/>
                <a:cs typeface="Calibri"/>
              </a:rPr>
              <a:t> </a:t>
            </a:r>
            <a:r>
              <a:rPr sz="2400" spc="60" dirty="0">
                <a:solidFill>
                  <a:srgbClr val="4D4D4D"/>
                </a:solidFill>
                <a:latin typeface="IBM Plex Sans" panose="020B0503050203000203" pitchFamily="34" charset="0"/>
                <a:cs typeface="Calibri"/>
              </a:rPr>
              <a:t>via</a:t>
            </a:r>
            <a:r>
              <a:rPr lang="en-US" sz="2400" dirty="0">
                <a:solidFill>
                  <a:srgbClr val="4D4D4D"/>
                </a:solidFill>
                <a:latin typeface="IBM Plex Sans" panose="020B0503050203000203" pitchFamily="34" charset="0"/>
                <a:cs typeface="Calibri"/>
              </a:rPr>
              <a:t> </a:t>
            </a:r>
            <a:r>
              <a:rPr sz="2400" spc="105" dirty="0">
                <a:solidFill>
                  <a:srgbClr val="4D4D4D"/>
                </a:solidFill>
                <a:latin typeface="IBM Plex Sans" panose="020B0503050203000203" pitchFamily="34" charset="0"/>
                <a:cs typeface="Calibri"/>
              </a:rPr>
              <a:t>email</a:t>
            </a:r>
            <a:r>
              <a:rPr sz="2400" spc="35" dirty="0">
                <a:solidFill>
                  <a:srgbClr val="4D4D4D"/>
                </a:solidFill>
                <a:latin typeface="IBM Plex Sans" panose="020B0503050203000203" pitchFamily="34" charset="0"/>
                <a:cs typeface="Calibri"/>
              </a:rPr>
              <a:t> </a:t>
            </a:r>
            <a:r>
              <a:rPr sz="2400" spc="75" dirty="0">
                <a:solidFill>
                  <a:srgbClr val="4D4D4D"/>
                </a:solidFill>
                <a:latin typeface="IBM Plex Sans" panose="020B0503050203000203" pitchFamily="34" charset="0"/>
                <a:cs typeface="Calibri"/>
              </a:rPr>
              <a:t>at</a:t>
            </a:r>
            <a:r>
              <a:rPr sz="2400" spc="25" dirty="0">
                <a:solidFill>
                  <a:srgbClr val="4D4D4D"/>
                </a:solidFill>
                <a:latin typeface="IBM Plex Sans" panose="020B0503050203000203" pitchFamily="34" charset="0"/>
                <a:cs typeface="Calibri"/>
              </a:rPr>
              <a:t> </a:t>
            </a:r>
            <a:r>
              <a:rPr sz="2400" u="heavy" spc="90" dirty="0">
                <a:solidFill>
                  <a:srgbClr val="6FAC46"/>
                </a:solidFill>
                <a:uFill>
                  <a:solidFill>
                    <a:srgbClr val="6FAC46"/>
                  </a:solidFill>
                </a:uFill>
                <a:latin typeface="IBM Plex Sans" panose="020B0503050203000203" pitchFamily="34" charset="0"/>
                <a:cs typeface="Calibri"/>
                <a:hlinkClick r:id="rId2"/>
              </a:rPr>
              <a:t>salaryincrease@ufl.edu</a:t>
            </a:r>
            <a:r>
              <a:rPr lang="en-US" sz="2400" u="heavy" spc="90" dirty="0">
                <a:solidFill>
                  <a:srgbClr val="6FAC46"/>
                </a:solidFill>
                <a:uFill>
                  <a:solidFill>
                    <a:srgbClr val="6FAC46"/>
                  </a:solidFill>
                </a:uFill>
                <a:latin typeface="IBM Plex Sans" panose="020B0503050203000203" pitchFamily="34" charset="0"/>
                <a:cs typeface="Calibri"/>
              </a:rPr>
              <a:t>.</a:t>
            </a:r>
            <a:endParaRPr sz="2400" dirty="0">
              <a:latin typeface="IBM Plex Sans" panose="020B0503050203000203" pitchFamily="34" charset="0"/>
              <a:cs typeface="Calibri"/>
            </a:endParaRPr>
          </a:p>
        </p:txBody>
      </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ABB28FA-2940-C677-CA81-0F0FBE889D90}"/>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8108BC-67A1-7185-6A6C-BA475850C7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4065A9DB-1B66-074D-66E5-5DD954B28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C5A5D71-8750-08F8-94E6-FF6AE755AFEF}"/>
              </a:ext>
            </a:extLst>
          </p:cNvPr>
          <p:cNvSpPr>
            <a:spLocks noGrp="1"/>
          </p:cNvSpPr>
          <p:nvPr>
            <p:ph type="title"/>
          </p:nvPr>
        </p:nvSpPr>
        <p:spPr>
          <a:xfrm>
            <a:off x="477980" y="1122363"/>
            <a:ext cx="5062741" cy="3204134"/>
          </a:xfrm>
        </p:spPr>
        <p:txBody>
          <a:bodyPr vert="horz" lIns="91440" tIns="45720" rIns="91440" bIns="45720" rtlCol="0" anchor="b">
            <a:normAutofit/>
          </a:bodyPr>
          <a:lstStyle/>
          <a:p>
            <a:r>
              <a:rPr lang="en-US" sz="4800" dirty="0">
                <a:solidFill>
                  <a:schemeClr val="tx1"/>
                </a:solidFill>
                <a:latin typeface="IBM Plex Sans" panose="020B0503050203000203" pitchFamily="34" charset="0"/>
              </a:rPr>
              <a:t>Talent Acquisition and Onboarding</a:t>
            </a:r>
          </a:p>
        </p:txBody>
      </p:sp>
      <p:sp>
        <p:nvSpPr>
          <p:cNvPr id="3" name="Text Placeholder 2">
            <a:extLst>
              <a:ext uri="{FF2B5EF4-FFF2-40B4-BE49-F238E27FC236}">
                <a16:creationId xmlns:a16="http://schemas.microsoft.com/office/drawing/2014/main" id="{C61B61A9-6EFB-4C1A-872F-E081C3855F7F}"/>
              </a:ext>
            </a:extLst>
          </p:cNvPr>
          <p:cNvSpPr>
            <a:spLocks noGrp="1"/>
          </p:cNvSpPr>
          <p:nvPr>
            <p:ph type="body" idx="1"/>
          </p:nvPr>
        </p:nvSpPr>
        <p:spPr>
          <a:xfrm>
            <a:off x="477980" y="4872922"/>
            <a:ext cx="4809244" cy="1208141"/>
          </a:xfrm>
        </p:spPr>
        <p:txBody>
          <a:bodyPr vert="horz" lIns="91440" tIns="45720" rIns="91440" bIns="45720" rtlCol="0">
            <a:normAutofit/>
          </a:bodyPr>
          <a:lstStyle/>
          <a:p>
            <a:r>
              <a:rPr lang="en-US" sz="3200" dirty="0">
                <a:solidFill>
                  <a:schemeClr val="accent2"/>
                </a:solidFill>
                <a:latin typeface="IBM Plex Sans" panose="020B0503050203000203" pitchFamily="34" charset="0"/>
              </a:rPr>
              <a:t>Audrey Gainey</a:t>
            </a:r>
          </a:p>
        </p:txBody>
      </p:sp>
      <p:sp>
        <p:nvSpPr>
          <p:cNvPr id="14" name="Rectangle 13">
            <a:extLst>
              <a:ext uri="{FF2B5EF4-FFF2-40B4-BE49-F238E27FC236}">
                <a16:creationId xmlns:a16="http://schemas.microsoft.com/office/drawing/2014/main" id="{96A72C7D-79E0-A6F3-6DCB-82FDE2B6A2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A380F5E5-4DAD-5994-4BF2-54376949A4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A683D339-0B4D-3D4A-3A16-F3AC60C76FE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680690" y="6137464"/>
            <a:ext cx="3175000" cy="368300"/>
          </a:xfrm>
          <a:prstGeom prst="rect">
            <a:avLst/>
          </a:prstGeom>
        </p:spPr>
      </p:pic>
    </p:spTree>
    <p:extLst>
      <p:ext uri="{BB962C8B-B14F-4D97-AF65-F5344CB8AC3E}">
        <p14:creationId xmlns:p14="http://schemas.microsoft.com/office/powerpoint/2010/main" val="106199037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59095-697C-6C5A-BE0B-255206698876}"/>
              </a:ext>
            </a:extLst>
          </p:cNvPr>
          <p:cNvSpPr>
            <a:spLocks noGrp="1"/>
          </p:cNvSpPr>
          <p:nvPr>
            <p:ph type="title"/>
          </p:nvPr>
        </p:nvSpPr>
        <p:spPr>
          <a:xfrm>
            <a:off x="399661" y="430440"/>
            <a:ext cx="10515600" cy="1325563"/>
          </a:xfrm>
        </p:spPr>
        <p:txBody>
          <a:bodyPr/>
          <a:lstStyle/>
          <a:p>
            <a:r>
              <a:rPr lang="en-US" noProof="0" dirty="0">
                <a:latin typeface="IBM Plex Sans" panose="020B0503050203000203" pitchFamily="34" charset="0"/>
              </a:rPr>
              <a:t>Researcher Screening</a:t>
            </a:r>
          </a:p>
        </p:txBody>
      </p:sp>
      <p:sp>
        <p:nvSpPr>
          <p:cNvPr id="3" name="Content Placeholder 2">
            <a:extLst>
              <a:ext uri="{FF2B5EF4-FFF2-40B4-BE49-F238E27FC236}">
                <a16:creationId xmlns:a16="http://schemas.microsoft.com/office/drawing/2014/main" id="{86CBE239-E872-077E-7A7B-07CCEFEE13C9}"/>
              </a:ext>
            </a:extLst>
          </p:cNvPr>
          <p:cNvSpPr>
            <a:spLocks noGrp="1"/>
          </p:cNvSpPr>
          <p:nvPr>
            <p:ph idx="1"/>
          </p:nvPr>
        </p:nvSpPr>
        <p:spPr/>
        <p:txBody>
          <a:bodyPr vert="horz" lIns="91440" tIns="45720" rIns="91440" bIns="45720" rtlCol="0" anchor="t">
            <a:normAutofit lnSpcReduction="10000"/>
          </a:bodyPr>
          <a:lstStyle/>
          <a:p>
            <a:pPr>
              <a:lnSpc>
                <a:spcPct val="100000"/>
              </a:lnSpc>
            </a:pPr>
            <a:r>
              <a:rPr lang="en-US" sz="2400" dirty="0">
                <a:latin typeface="IBM Plex Sans" panose="020B0503050203000203" pitchFamily="34" charset="0"/>
              </a:rPr>
              <a:t>FS 1010.35 Requires that UF screen </a:t>
            </a:r>
            <a:r>
              <a:rPr lang="en-US" sz="2400" i="1" dirty="0">
                <a:latin typeface="IBM Plex Sans" panose="020B0503050203000203" pitchFamily="34" charset="0"/>
              </a:rPr>
              <a:t>all</a:t>
            </a:r>
            <a:r>
              <a:rPr lang="en-US" sz="2400" dirty="0">
                <a:latin typeface="IBM Plex Sans" panose="020B0503050203000203" pitchFamily="34" charset="0"/>
              </a:rPr>
              <a:t> research and research support positions prior to hire or access to research data or materials.</a:t>
            </a:r>
          </a:p>
          <a:p>
            <a:pPr>
              <a:lnSpc>
                <a:spcPct val="150000"/>
              </a:lnSpc>
            </a:pPr>
            <a:r>
              <a:rPr lang="en-US" sz="2400" dirty="0">
                <a:latin typeface="IBM Plex Sans" panose="020B0503050203000203" pitchFamily="34" charset="0"/>
              </a:rPr>
              <a:t>Researcher/Research Support is defined as a person who: </a:t>
            </a:r>
          </a:p>
          <a:p>
            <a:pPr lvl="1"/>
            <a:r>
              <a:rPr lang="en-US" dirty="0">
                <a:latin typeface="IBM Plex Sans" panose="020B0503050203000203" pitchFamily="34" charset="0"/>
              </a:rPr>
              <a:t>Directs or conducts research or </a:t>
            </a:r>
          </a:p>
          <a:p>
            <a:pPr lvl="1"/>
            <a:r>
              <a:rPr lang="en-US" dirty="0">
                <a:latin typeface="IBM Plex Sans" panose="020B0503050203000203" pitchFamily="34" charset="0"/>
              </a:rPr>
              <a:t>Receives training in the conduct of research or </a:t>
            </a:r>
          </a:p>
          <a:p>
            <a:pPr lvl="1"/>
            <a:r>
              <a:rPr lang="en-US" dirty="0">
                <a:latin typeface="IBM Plex Sans" panose="020B0503050203000203" pitchFamily="34" charset="0"/>
              </a:rPr>
              <a:t>A person who collects, manipulates or controls access to research data</a:t>
            </a:r>
          </a:p>
          <a:p>
            <a:pPr lvl="0">
              <a:lnSpc>
                <a:spcPct val="100000"/>
              </a:lnSpc>
            </a:pPr>
            <a:r>
              <a:rPr lang="en-US" sz="2400" dirty="0">
                <a:latin typeface="IBM Plex Sans" panose="020B0503050203000203" pitchFamily="34" charset="0"/>
              </a:rPr>
              <a:t>Starting </a:t>
            </a:r>
            <a:r>
              <a:rPr lang="en-US" sz="2400" b="1" dirty="0">
                <a:solidFill>
                  <a:srgbClr val="FF0000"/>
                </a:solidFill>
                <a:latin typeface="IBM Plex Sans" panose="020B0503050203000203" pitchFamily="34" charset="0"/>
              </a:rPr>
              <a:t>Monday, September 14th</a:t>
            </a:r>
            <a:r>
              <a:rPr lang="en-US" sz="2400" dirty="0">
                <a:latin typeface="IBM Plex Sans" panose="020B0503050203000203" pitchFamily="34" charset="0"/>
              </a:rPr>
              <a:t>, hiring units must conduct screening to ensure that all GA hires are in compliance with Florida Statute 1010.35. </a:t>
            </a:r>
            <a:br>
              <a:rPr lang="en-US" sz="2400" dirty="0">
                <a:latin typeface="IBM Plex Sans" panose="020B0503050203000203" pitchFamily="34" charset="0"/>
              </a:rPr>
            </a:br>
            <a:endParaRPr lang="en-US" sz="2400" dirty="0">
              <a:latin typeface="IBM Plex Sans" panose="020B0503050203000203" pitchFamily="34" charset="0"/>
            </a:endParaRPr>
          </a:p>
          <a:p>
            <a:pPr marL="0" indent="0">
              <a:buNone/>
            </a:pPr>
            <a:endParaRPr lang="en-US" noProof="0" dirty="0"/>
          </a:p>
        </p:txBody>
      </p:sp>
    </p:spTree>
    <p:extLst>
      <p:ext uri="{BB962C8B-B14F-4D97-AF65-F5344CB8AC3E}">
        <p14:creationId xmlns:p14="http://schemas.microsoft.com/office/powerpoint/2010/main" val="43845182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1C298-3DB5-D29B-64DD-BF679E9E54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F623A5-8D39-D973-BCFC-6537C8AD31F3}"/>
              </a:ext>
            </a:extLst>
          </p:cNvPr>
          <p:cNvSpPr>
            <a:spLocks noGrp="1"/>
          </p:cNvSpPr>
          <p:nvPr>
            <p:ph type="title"/>
          </p:nvPr>
        </p:nvSpPr>
        <p:spPr>
          <a:xfrm>
            <a:off x="399661" y="430440"/>
            <a:ext cx="10515600" cy="1325563"/>
          </a:xfrm>
        </p:spPr>
        <p:txBody>
          <a:bodyPr/>
          <a:lstStyle/>
          <a:p>
            <a:r>
              <a:rPr lang="en-US" noProof="0" dirty="0">
                <a:latin typeface="IBM Plex Sans" panose="020B0503050203000203" pitchFamily="34" charset="0"/>
              </a:rPr>
              <a:t>GA Researcher Screening</a:t>
            </a:r>
          </a:p>
        </p:txBody>
      </p:sp>
      <p:pic>
        <p:nvPicPr>
          <p:cNvPr id="40" name="Picture 39">
            <a:extLst>
              <a:ext uri="{FF2B5EF4-FFF2-40B4-BE49-F238E27FC236}">
                <a16:creationId xmlns:a16="http://schemas.microsoft.com/office/drawing/2014/main" id="{07863601-26A5-F3B3-59ED-E0C49BACDC8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190168" y="5314133"/>
            <a:ext cx="3038899" cy="1674495"/>
          </a:xfrm>
          <a:prstGeom prst="rect">
            <a:avLst/>
          </a:prstGeom>
        </p:spPr>
      </p:pic>
      <p:pic>
        <p:nvPicPr>
          <p:cNvPr id="54" name="Picture 53" descr="Flowchart illustrating a four-step hiring review process, starting with submission of an application packet containing education, employment history, and other materials. Subsequent steps include additional review for countries of concern, RISC review with submission through an online portal, and a final unit GA review certification form required for applicants with EPAFs, highlighted by blue boxes and directional arrows.&#10;&#10;">
            <a:extLst>
              <a:ext uri="{FF2B5EF4-FFF2-40B4-BE49-F238E27FC236}">
                <a16:creationId xmlns:a16="http://schemas.microsoft.com/office/drawing/2014/main" id="{9CBAA650-6B98-C020-AECB-95165DFB684A}"/>
              </a:ext>
            </a:extLst>
          </p:cNvPr>
          <p:cNvPicPr>
            <a:picLocks noChangeAspect="1"/>
          </p:cNvPicPr>
          <p:nvPr/>
        </p:nvPicPr>
        <p:blipFill>
          <a:blip r:embed="rId4"/>
          <a:srcRect r="1381"/>
          <a:stretch>
            <a:fillRect/>
          </a:stretch>
        </p:blipFill>
        <p:spPr>
          <a:xfrm>
            <a:off x="303350" y="1805553"/>
            <a:ext cx="11330353" cy="4622007"/>
          </a:xfrm>
          <a:prstGeom prst="rect">
            <a:avLst/>
          </a:prstGeom>
        </p:spPr>
      </p:pic>
    </p:spTree>
    <p:extLst>
      <p:ext uri="{BB962C8B-B14F-4D97-AF65-F5344CB8AC3E}">
        <p14:creationId xmlns:p14="http://schemas.microsoft.com/office/powerpoint/2010/main" val="74129407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48DB7-E7F8-ED6A-EF59-AD274C4A02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8A0275-165D-A6E6-BBA0-635A37991007}"/>
              </a:ext>
            </a:extLst>
          </p:cNvPr>
          <p:cNvSpPr>
            <a:spLocks noGrp="1"/>
          </p:cNvSpPr>
          <p:nvPr>
            <p:ph type="title"/>
          </p:nvPr>
        </p:nvSpPr>
        <p:spPr>
          <a:xfrm>
            <a:off x="6800850" y="2766218"/>
            <a:ext cx="5222152" cy="1325563"/>
          </a:xfrm>
        </p:spPr>
        <p:txBody>
          <a:bodyPr/>
          <a:lstStyle/>
          <a:p>
            <a:r>
              <a:rPr lang="en-US" dirty="0">
                <a:latin typeface="IBM Plex Sans" panose="020B0503050203000203" pitchFamily="34" charset="0"/>
              </a:rPr>
              <a:t>Certification Form</a:t>
            </a:r>
            <a:endParaRPr lang="en-US" noProof="0" dirty="0">
              <a:latin typeface="IBM Plex Sans" panose="020B0503050203000203" pitchFamily="34" charset="0"/>
            </a:endParaRPr>
          </a:p>
        </p:txBody>
      </p:sp>
      <p:pic>
        <p:nvPicPr>
          <p:cNvPr id="8" name="Picture 7" descr="Form-style graphic of document titled &quot;Certification of Unit Review of Graduate Assistant Application&quot; for HR representatives to verify completeness and review of graduate assistant application materials. Includes fields for graduate assistant name, department, location, employment start date, checkboxes for certification statements, and signature details for HR representative with date, name, title, and unit.">
            <a:extLst>
              <a:ext uri="{FF2B5EF4-FFF2-40B4-BE49-F238E27FC236}">
                <a16:creationId xmlns:a16="http://schemas.microsoft.com/office/drawing/2014/main" id="{43380807-AEA2-8F7C-7406-2AE896B72C95}"/>
              </a:ext>
            </a:extLst>
          </p:cNvPr>
          <p:cNvPicPr>
            <a:picLocks noChangeAspect="1"/>
          </p:cNvPicPr>
          <p:nvPr/>
        </p:nvPicPr>
        <p:blipFill>
          <a:blip r:embed="rId3"/>
          <a:stretch>
            <a:fillRect/>
          </a:stretch>
        </p:blipFill>
        <p:spPr>
          <a:xfrm>
            <a:off x="472752" y="904483"/>
            <a:ext cx="5691979" cy="566630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45532461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4CB34-4568-4200-94B8-6E2C20E4470E}"/>
              </a:ext>
            </a:extLst>
          </p:cNvPr>
          <p:cNvSpPr>
            <a:spLocks noGrp="1"/>
          </p:cNvSpPr>
          <p:nvPr>
            <p:ph type="title"/>
          </p:nvPr>
        </p:nvSpPr>
        <p:spPr>
          <a:xfrm>
            <a:off x="354782" y="-88313"/>
            <a:ext cx="10515600" cy="1325563"/>
          </a:xfrm>
        </p:spPr>
        <p:txBody>
          <a:bodyPr/>
          <a:lstStyle/>
          <a:p>
            <a:r>
              <a:rPr lang="en-US" dirty="0">
                <a:latin typeface="IBM Plex Sans" panose="020B0503050203000203" pitchFamily="34" charset="0"/>
              </a:rPr>
              <a:t>UF RISC Screening Form </a:t>
            </a:r>
            <a:br>
              <a:rPr lang="en-US" dirty="0">
                <a:latin typeface="IBM Plex Sans" panose="020B0503050203000203" pitchFamily="34" charset="0"/>
              </a:rPr>
            </a:br>
            <a:r>
              <a:rPr lang="en-US" sz="2400" dirty="0">
                <a:latin typeface="IBM Plex Sans" panose="020B0503050203000203" pitchFamily="34" charset="0"/>
              </a:rPr>
              <a:t>(Submitted through the portal only if CoC is an issue)</a:t>
            </a:r>
            <a:endParaRPr lang="en-US" sz="2400" noProof="0" dirty="0">
              <a:latin typeface="IBM Plex Sans" panose="020B0503050203000203" pitchFamily="34" charset="0"/>
            </a:endParaRPr>
          </a:p>
        </p:txBody>
      </p:sp>
      <p:pic>
        <p:nvPicPr>
          <p:cNvPr id="9" name="Picture 8" descr="Graphic of Form with sections for Requestor Information and Graduate Assistant details, including fields for UFID, name, email, sponsoring department ID, and employment start date. Requestor information is pre-filled with name Audrey Gainey and email, while Graduate Assistant fields are mostly blank with a checkbox for employees without UFID.">
            <a:extLst>
              <a:ext uri="{FF2B5EF4-FFF2-40B4-BE49-F238E27FC236}">
                <a16:creationId xmlns:a16="http://schemas.microsoft.com/office/drawing/2014/main" id="{103BFA9E-DEE1-EC55-441C-C3926F4723EA}"/>
              </a:ext>
            </a:extLst>
          </p:cNvPr>
          <p:cNvPicPr>
            <a:picLocks noChangeAspect="1"/>
          </p:cNvPicPr>
          <p:nvPr/>
        </p:nvPicPr>
        <p:blipFill>
          <a:blip r:embed="rId3"/>
          <a:srcRect t="2139"/>
          <a:stretch>
            <a:fillRect/>
          </a:stretch>
        </p:blipFill>
        <p:spPr>
          <a:xfrm>
            <a:off x="488912" y="1331710"/>
            <a:ext cx="5671858" cy="53439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a:extLst>
              <a:ext uri="{FF2B5EF4-FFF2-40B4-BE49-F238E27FC236}">
                <a16:creationId xmlns:a16="http://schemas.microsoft.com/office/drawing/2014/main" id="{33B09381-0D9B-AB6A-0329-06198B413C9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661358" y="4916057"/>
            <a:ext cx="2650958" cy="2127551"/>
          </a:xfrm>
          <a:prstGeom prst="rect">
            <a:avLst/>
          </a:prstGeom>
        </p:spPr>
      </p:pic>
      <p:pic>
        <p:nvPicPr>
          <p:cNvPr id="13" name="Picture 12" descr="Screenshot of a digital form collecting information about a student's affiliations, employment, and education related to countries of concern, with yes/no radio buttons for each question. The form includes file upload fields for CV and appointment letter, a warning against submitting personally identifiable information, and a comments text box at the bottom.&#10;&#10;">
            <a:extLst>
              <a:ext uri="{FF2B5EF4-FFF2-40B4-BE49-F238E27FC236}">
                <a16:creationId xmlns:a16="http://schemas.microsoft.com/office/drawing/2014/main" id="{82EF8F76-09B7-7569-5FF4-E335D60F8B73}"/>
              </a:ext>
            </a:extLst>
          </p:cNvPr>
          <p:cNvPicPr>
            <a:picLocks noChangeAspect="1"/>
          </p:cNvPicPr>
          <p:nvPr/>
        </p:nvPicPr>
        <p:blipFill>
          <a:blip r:embed="rId5"/>
          <a:srcRect t="-2892" b="10481"/>
          <a:stretch>
            <a:fillRect/>
          </a:stretch>
        </p:blipFill>
        <p:spPr>
          <a:xfrm>
            <a:off x="6499265" y="1331709"/>
            <a:ext cx="5242528" cy="53439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64987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C0C7D-4B87-0160-94D5-28D00357707D}"/>
              </a:ext>
            </a:extLst>
          </p:cNvPr>
          <p:cNvSpPr>
            <a:spLocks noGrp="1"/>
          </p:cNvSpPr>
          <p:nvPr>
            <p:ph type="title"/>
          </p:nvPr>
        </p:nvSpPr>
        <p:spPr/>
        <p:txBody>
          <a:bodyPr/>
          <a:lstStyle/>
          <a:p>
            <a:r>
              <a:rPr lang="en-US" dirty="0">
                <a:latin typeface="IBM Plex Sans" panose="020B0503050203000203" pitchFamily="34" charset="0"/>
              </a:rPr>
              <a:t>Agenda</a:t>
            </a:r>
          </a:p>
        </p:txBody>
      </p:sp>
      <p:sp>
        <p:nvSpPr>
          <p:cNvPr id="3" name="Content Placeholder 2">
            <a:extLst>
              <a:ext uri="{FF2B5EF4-FFF2-40B4-BE49-F238E27FC236}">
                <a16:creationId xmlns:a16="http://schemas.microsoft.com/office/drawing/2014/main" id="{DFE27E28-B0FF-29F5-0703-C7CB951D7AF6}"/>
              </a:ext>
            </a:extLst>
          </p:cNvPr>
          <p:cNvSpPr>
            <a:spLocks noGrp="1"/>
          </p:cNvSpPr>
          <p:nvPr>
            <p:ph idx="1"/>
          </p:nvPr>
        </p:nvSpPr>
        <p:spPr>
          <a:xfrm>
            <a:off x="838200" y="1690688"/>
            <a:ext cx="10515600" cy="4351338"/>
          </a:xfrm>
        </p:spPr>
        <p:txBody>
          <a:bodyPr>
            <a:normAutofit/>
          </a:bodyPr>
          <a:lstStyle/>
          <a:p>
            <a:r>
              <a:rPr lang="en-US" dirty="0">
                <a:latin typeface="IBM Plex Sans" panose="020B0503050203000203" pitchFamily="34" charset="0"/>
              </a:rPr>
              <a:t>University Benefits</a:t>
            </a:r>
          </a:p>
          <a:p>
            <a:r>
              <a:rPr lang="en-US" dirty="0">
                <a:latin typeface="IBM Plex Sans" panose="020B0503050203000203" pitchFamily="34" charset="0"/>
              </a:rPr>
              <a:t>Accelerated Payroll, Florida Minimum Wage, and Pay Program Announcement</a:t>
            </a:r>
          </a:p>
          <a:p>
            <a:r>
              <a:rPr lang="en-US" dirty="0">
                <a:latin typeface="IBM Plex Sans" panose="020B0503050203000203" pitchFamily="34" charset="0"/>
              </a:rPr>
              <a:t>Research &amp; Research Support Screening</a:t>
            </a:r>
          </a:p>
          <a:p>
            <a:r>
              <a:rPr lang="en-US" dirty="0">
                <a:latin typeface="IBM Plex Sans" panose="020B0503050203000203" pitchFamily="34" charset="0"/>
              </a:rPr>
              <a:t>Superior Accomplishment Awards</a:t>
            </a:r>
          </a:p>
          <a:p>
            <a:r>
              <a:rPr lang="en-US" dirty="0">
                <a:latin typeface="IBM Plex Sans" panose="020B0503050203000203" pitchFamily="34" charset="0"/>
              </a:rPr>
              <a:t>Important Dates</a:t>
            </a:r>
          </a:p>
        </p:txBody>
      </p:sp>
    </p:spTree>
    <p:extLst>
      <p:ext uri="{BB962C8B-B14F-4D97-AF65-F5344CB8AC3E}">
        <p14:creationId xmlns:p14="http://schemas.microsoft.com/office/powerpoint/2010/main" val="138688696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E60EA-CF82-6EDB-FF08-507B8FA595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20C3C4-21E4-6BAB-3C5B-491857154E84}"/>
              </a:ext>
            </a:extLst>
          </p:cNvPr>
          <p:cNvSpPr>
            <a:spLocks noGrp="1"/>
          </p:cNvSpPr>
          <p:nvPr>
            <p:ph type="title"/>
          </p:nvPr>
        </p:nvSpPr>
        <p:spPr/>
        <p:txBody>
          <a:bodyPr/>
          <a:lstStyle/>
          <a:p>
            <a:r>
              <a:rPr lang="en-US" dirty="0">
                <a:latin typeface="IBM Plex Sans" panose="020B0503050203000203" pitchFamily="34" charset="0"/>
              </a:rPr>
              <a:t>FAQS: </a:t>
            </a:r>
          </a:p>
        </p:txBody>
      </p:sp>
      <p:sp>
        <p:nvSpPr>
          <p:cNvPr id="4" name="TextBox 3">
            <a:extLst>
              <a:ext uri="{FF2B5EF4-FFF2-40B4-BE49-F238E27FC236}">
                <a16:creationId xmlns:a16="http://schemas.microsoft.com/office/drawing/2014/main" id="{F599B078-8DD7-46F6-CD56-CF53B56193CF}"/>
              </a:ext>
            </a:extLst>
          </p:cNvPr>
          <p:cNvSpPr txBox="1"/>
          <p:nvPr/>
        </p:nvSpPr>
        <p:spPr>
          <a:xfrm>
            <a:off x="838200" y="1402527"/>
            <a:ext cx="11117580" cy="4288353"/>
          </a:xfrm>
          <a:prstGeom prst="rect">
            <a:avLst/>
          </a:prstGeom>
          <a:noFill/>
        </p:spPr>
        <p:txBody>
          <a:bodyPr wrap="square">
            <a:spAutoFit/>
          </a:bodyPr>
          <a:lstStyle/>
          <a:p>
            <a:pPr marL="342900" marR="0" indent="-342900">
              <a:lnSpc>
                <a:spcPct val="100000"/>
              </a:lnSpc>
              <a:spcAft>
                <a:spcPts val="800"/>
              </a:spcAft>
              <a:buFont typeface="Wingdings" panose="05000000000000000000" pitchFamily="2" charset="2"/>
              <a:buChar char="Ø"/>
            </a:pPr>
            <a:r>
              <a:rPr lang="en-US" sz="2000" kern="100" dirty="0">
                <a:solidFill>
                  <a:srgbClr val="4D4D4D"/>
                </a:solidFill>
                <a:effectLst/>
                <a:latin typeface="IBM Plex Sans" panose="020B0503050203000203" pitchFamily="34" charset="0"/>
                <a:ea typeface="Aptos" panose="020B0004020202020204" pitchFamily="34" charset="0"/>
                <a:cs typeface="Times New Roman" panose="02020603050405020304" pitchFamily="18" charset="0"/>
              </a:rPr>
              <a:t>What is included in the application packet?</a:t>
            </a:r>
          </a:p>
          <a:p>
            <a:pPr marL="342900" indent="-342900">
              <a:spcAft>
                <a:spcPts val="800"/>
              </a:spcAft>
              <a:buFont typeface="Wingdings" panose="05000000000000000000" pitchFamily="2" charset="2"/>
              <a:buChar char="Ø"/>
            </a:pPr>
            <a:r>
              <a:rPr lang="en-US" sz="2000" dirty="0">
                <a:solidFill>
                  <a:srgbClr val="4D4D4D"/>
                </a:solidFill>
                <a:latin typeface="IBM Plex Sans" panose="020B0503050203000203" pitchFamily="34" charset="0"/>
              </a:rPr>
              <a:t>What is considered a material employment gap?</a:t>
            </a:r>
          </a:p>
          <a:p>
            <a:pPr marL="342900" indent="-342900">
              <a:spcAft>
                <a:spcPts val="800"/>
              </a:spcAft>
              <a:buFont typeface="Wingdings" panose="05000000000000000000" pitchFamily="2" charset="2"/>
              <a:buChar char="Ø"/>
            </a:pPr>
            <a:r>
              <a:rPr lang="en-US" sz="2000" dirty="0">
                <a:solidFill>
                  <a:srgbClr val="4D4D4D"/>
                </a:solidFill>
                <a:latin typeface="IBM Plex Sans" panose="020B0503050203000203" pitchFamily="34" charset="0"/>
              </a:rPr>
              <a:t>How long should the gap be before review?</a:t>
            </a:r>
          </a:p>
          <a:p>
            <a:pPr marL="342900" indent="-342900">
              <a:spcAft>
                <a:spcPts val="800"/>
              </a:spcAft>
              <a:buFont typeface="Wingdings" panose="05000000000000000000" pitchFamily="2" charset="2"/>
              <a:buChar char="Ø"/>
            </a:pPr>
            <a:r>
              <a:rPr lang="en-US" sz="2000" dirty="0">
                <a:solidFill>
                  <a:srgbClr val="4D4D4D"/>
                </a:solidFill>
                <a:latin typeface="IBM Plex Sans" panose="020B0503050203000203" pitchFamily="34" charset="0"/>
              </a:rPr>
              <a:t>How long is an approval valid?</a:t>
            </a:r>
          </a:p>
          <a:p>
            <a:pPr marL="342900" indent="-342900">
              <a:spcAft>
                <a:spcPts val="800"/>
              </a:spcAft>
              <a:buFont typeface="Wingdings" panose="05000000000000000000" pitchFamily="2" charset="2"/>
              <a:buChar char="Ø"/>
            </a:pPr>
            <a:r>
              <a:rPr lang="en-US" sz="2000" dirty="0">
                <a:solidFill>
                  <a:srgbClr val="4D4D4D"/>
                </a:solidFill>
                <a:latin typeface="IBM Plex Sans" panose="020B0503050203000203" pitchFamily="34" charset="0"/>
              </a:rPr>
              <a:t>Do summer (short work) breaks or appointment type changes require a new review?</a:t>
            </a:r>
          </a:p>
          <a:p>
            <a:pPr marL="342900" indent="-342900">
              <a:spcAft>
                <a:spcPts val="800"/>
              </a:spcAft>
              <a:buFont typeface="Wingdings" panose="05000000000000000000" pitchFamily="2" charset="2"/>
              <a:buChar char="Ø"/>
            </a:pPr>
            <a:r>
              <a:rPr lang="en-US" sz="2000" dirty="0">
                <a:solidFill>
                  <a:srgbClr val="4D4D4D"/>
                </a:solidFill>
                <a:latin typeface="IBM Plex Sans" panose="020B0503050203000203" pitchFamily="34" charset="0"/>
              </a:rPr>
              <a:t>Does a work location change require another review?</a:t>
            </a:r>
          </a:p>
          <a:p>
            <a:pPr>
              <a:spcAft>
                <a:spcPts val="800"/>
              </a:spcAft>
            </a:pPr>
            <a:r>
              <a:rPr lang="en-US" sz="2000" b="1" dirty="0">
                <a:solidFill>
                  <a:srgbClr val="4D4D4D"/>
                </a:solidFill>
                <a:latin typeface="IBM Plex Sans" panose="020B0503050203000203" pitchFamily="34" charset="0"/>
              </a:rPr>
              <a:t>Website:</a:t>
            </a:r>
          </a:p>
          <a:p>
            <a:pPr marL="285750" indent="-285750">
              <a:spcAft>
                <a:spcPts val="800"/>
              </a:spcAft>
              <a:buFont typeface="Wingdings" panose="05000000000000000000" pitchFamily="2" charset="2"/>
              <a:buChar char="Ø"/>
            </a:pPr>
            <a:endParaRPr lang="en-US" dirty="0"/>
          </a:p>
          <a:p>
            <a:pPr marL="285750" indent="-285750">
              <a:spcAft>
                <a:spcPts val="800"/>
              </a:spcAft>
              <a:buFont typeface="Wingdings" panose="05000000000000000000" pitchFamily="2" charset="2"/>
              <a:buChar char="Ø"/>
            </a:pPr>
            <a:endParaRPr lang="en-US" dirty="0"/>
          </a:p>
          <a:p>
            <a:pPr>
              <a:spcAft>
                <a:spcPts val="800"/>
              </a:spcAft>
            </a:pPr>
            <a:endParaRPr lang="en-US" dirty="0"/>
          </a:p>
          <a:p>
            <a:pPr marL="0" marR="0">
              <a:lnSpc>
                <a:spcPct val="100000"/>
              </a:lnSpc>
              <a:spcAft>
                <a:spcPts val="800"/>
              </a:spcAft>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3" name="Picture 12" descr="Screenshot of a web page titled &quot;Researcher and Research Support Screening&quot; from UF Administrators portal. The page is part of a pre-employment screening process, with navigation links for Compensation, Compliance, Connect, Employee Management, Hiring, and Offboarding visible at the top.">
            <a:extLst>
              <a:ext uri="{FF2B5EF4-FFF2-40B4-BE49-F238E27FC236}">
                <a16:creationId xmlns:a16="http://schemas.microsoft.com/office/drawing/2014/main" id="{3180A333-B017-FA84-33AB-5ABC0E3DE463}"/>
              </a:ext>
            </a:extLst>
          </p:cNvPr>
          <p:cNvPicPr>
            <a:picLocks noChangeAspect="1"/>
          </p:cNvPicPr>
          <p:nvPr/>
        </p:nvPicPr>
        <p:blipFill>
          <a:blip r:embed="rId3"/>
          <a:stretch>
            <a:fillRect/>
          </a:stretch>
        </p:blipFill>
        <p:spPr>
          <a:xfrm>
            <a:off x="838198" y="4384341"/>
            <a:ext cx="10515601" cy="1260984"/>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AFB9DA95-2785-ADCD-F35C-D5E2E1E8A98E}"/>
              </a:ext>
            </a:extLst>
          </p:cNvPr>
          <p:cNvSpPr txBox="1"/>
          <p:nvPr/>
        </p:nvSpPr>
        <p:spPr>
          <a:xfrm>
            <a:off x="369569" y="5904629"/>
            <a:ext cx="10984230" cy="307777"/>
          </a:xfrm>
          <a:prstGeom prst="rect">
            <a:avLst/>
          </a:prstGeom>
          <a:noFill/>
        </p:spPr>
        <p:txBody>
          <a:bodyPr wrap="square">
            <a:spAutoFit/>
          </a:bodyPr>
          <a:lstStyle/>
          <a:p>
            <a:pPr algn="ctr"/>
            <a:r>
              <a:rPr lang="en-US" sz="1400" b="1" u="sng" dirty="0">
                <a:solidFill>
                  <a:srgbClr val="92D050"/>
                </a:solidFill>
              </a:rPr>
              <a:t>https://admin.hr.ufl.edu/hiring/pre-employment-screenings/researcher-and-research-support-screening/</a:t>
            </a:r>
          </a:p>
        </p:txBody>
      </p:sp>
    </p:spTree>
    <p:extLst>
      <p:ext uri="{BB962C8B-B14F-4D97-AF65-F5344CB8AC3E}">
        <p14:creationId xmlns:p14="http://schemas.microsoft.com/office/powerpoint/2010/main" val="302912499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44921-10B7-1033-C0B9-F6E79E34204F}"/>
              </a:ext>
            </a:extLst>
          </p:cNvPr>
          <p:cNvSpPr>
            <a:spLocks noGrp="1"/>
          </p:cNvSpPr>
          <p:nvPr>
            <p:ph type="title"/>
          </p:nvPr>
        </p:nvSpPr>
        <p:spPr/>
        <p:txBody>
          <a:bodyPr/>
          <a:lstStyle/>
          <a:p>
            <a:r>
              <a:rPr lang="en-US" dirty="0">
                <a:latin typeface="IBM Plex Sans" panose="020B0503050203000203" pitchFamily="34" charset="0"/>
              </a:rPr>
              <a:t>Who to contact: </a:t>
            </a:r>
          </a:p>
        </p:txBody>
      </p:sp>
      <p:sp>
        <p:nvSpPr>
          <p:cNvPr id="9" name="TextBox 8">
            <a:extLst>
              <a:ext uri="{FF2B5EF4-FFF2-40B4-BE49-F238E27FC236}">
                <a16:creationId xmlns:a16="http://schemas.microsoft.com/office/drawing/2014/main" id="{D465DA71-709B-F08F-FD0B-BF1E2C948610}"/>
              </a:ext>
            </a:extLst>
          </p:cNvPr>
          <p:cNvSpPr txBox="1"/>
          <p:nvPr/>
        </p:nvSpPr>
        <p:spPr>
          <a:xfrm>
            <a:off x="838200" y="1301389"/>
            <a:ext cx="10332720" cy="4524315"/>
          </a:xfrm>
          <a:prstGeom prst="rect">
            <a:avLst/>
          </a:prstGeom>
          <a:noFill/>
        </p:spPr>
        <p:txBody>
          <a:bodyPr wrap="square">
            <a:spAutoFit/>
          </a:bodyPr>
          <a:lstStyle/>
          <a:p>
            <a:endParaRPr lang="en-US" sz="2400" dirty="0">
              <a:solidFill>
                <a:srgbClr val="4D4D4D"/>
              </a:solidFill>
              <a:latin typeface="IBM Plex Sans" panose="020B0503050203000203" pitchFamily="34" charset="0"/>
            </a:endParaRPr>
          </a:p>
          <a:p>
            <a:r>
              <a:rPr lang="en-US" sz="2400" b="1" dirty="0">
                <a:solidFill>
                  <a:srgbClr val="4D4D4D"/>
                </a:solidFill>
                <a:latin typeface="IBM Plex Sans" panose="020B0503050203000203" pitchFamily="34" charset="0"/>
              </a:rPr>
              <a:t>For </a:t>
            </a:r>
            <a:r>
              <a:rPr lang="en-US" sz="2400" b="1" dirty="0" err="1">
                <a:solidFill>
                  <a:srgbClr val="4D4D4D"/>
                </a:solidFill>
                <a:latin typeface="IBM Plex Sans" panose="020B0503050203000203" pitchFamily="34" charset="0"/>
              </a:rPr>
              <a:t>ePAF</a:t>
            </a:r>
            <a:r>
              <a:rPr lang="en-US" sz="2400" b="1" dirty="0">
                <a:solidFill>
                  <a:srgbClr val="4D4D4D"/>
                </a:solidFill>
                <a:latin typeface="IBM Plex Sans" panose="020B0503050203000203" pitchFamily="34" charset="0"/>
              </a:rPr>
              <a:t> questions Contact Employment Operations and Records (EOR)</a:t>
            </a:r>
          </a:p>
          <a:p>
            <a:pPr marL="342900" indent="-342900">
              <a:buFont typeface="Arial" panose="020B0604020202020204" pitchFamily="34" charset="0"/>
              <a:buChar char="•"/>
            </a:pPr>
            <a:r>
              <a:rPr lang="en-US" sz="2400" dirty="0">
                <a:solidFill>
                  <a:srgbClr val="4D4D4D"/>
                </a:solidFill>
                <a:latin typeface="IBM Plex Sans" panose="020B0503050203000203" pitchFamily="34" charset="0"/>
              </a:rPr>
              <a:t>ufhr-employment@ufl.edu  </a:t>
            </a:r>
          </a:p>
          <a:p>
            <a:pPr marL="342900" indent="-342900">
              <a:buFont typeface="Arial" panose="020B0604020202020204" pitchFamily="34" charset="0"/>
              <a:buChar char="•"/>
            </a:pPr>
            <a:r>
              <a:rPr lang="en-US" sz="2400" dirty="0">
                <a:solidFill>
                  <a:srgbClr val="4D4D4D"/>
                </a:solidFill>
                <a:latin typeface="IBM Plex Sans" panose="020B0503050203000203" pitchFamily="34" charset="0"/>
              </a:rPr>
              <a:t>352-273-1079 for EOR</a:t>
            </a:r>
          </a:p>
          <a:p>
            <a:endParaRPr lang="en-US" sz="2400" dirty="0">
              <a:solidFill>
                <a:srgbClr val="4D4D4D"/>
              </a:solidFill>
              <a:latin typeface="IBM Plex Sans" panose="020B0503050203000203" pitchFamily="34" charset="0"/>
            </a:endParaRPr>
          </a:p>
          <a:p>
            <a:endParaRPr lang="en-US" sz="2400" dirty="0">
              <a:solidFill>
                <a:srgbClr val="4D4D4D"/>
              </a:solidFill>
              <a:latin typeface="IBM Plex Sans" panose="020B0503050203000203" pitchFamily="34" charset="0"/>
            </a:endParaRPr>
          </a:p>
          <a:p>
            <a:r>
              <a:rPr lang="en-US" sz="2400" b="1" dirty="0">
                <a:solidFill>
                  <a:srgbClr val="4D4D4D"/>
                </a:solidFill>
                <a:latin typeface="IBM Plex Sans" panose="020B0503050203000203" pitchFamily="34" charset="0"/>
              </a:rPr>
              <a:t>For Research questions Contact Research Integrity, Security &amp; Compliance (RISC)</a:t>
            </a:r>
          </a:p>
          <a:p>
            <a:pPr marL="342900" indent="-342900">
              <a:buFont typeface="Arial" panose="020B0604020202020204" pitchFamily="34" charset="0"/>
              <a:buChar char="•"/>
            </a:pPr>
            <a:r>
              <a:rPr lang="en-US" sz="2400" dirty="0">
                <a:solidFill>
                  <a:srgbClr val="4D4D4D"/>
                </a:solidFill>
                <a:latin typeface="IBM Plex Sans" panose="020B0503050203000203" pitchFamily="34" charset="0"/>
              </a:rPr>
              <a:t>https://research.ufl.edu/compliance.html</a:t>
            </a:r>
          </a:p>
          <a:p>
            <a:pPr marL="342900" indent="-342900">
              <a:buFont typeface="Arial" panose="020B0604020202020204" pitchFamily="34" charset="0"/>
              <a:buChar char="•"/>
            </a:pPr>
            <a:r>
              <a:rPr lang="en-US" sz="2400" dirty="0">
                <a:solidFill>
                  <a:srgbClr val="4D4D4D"/>
                </a:solidFill>
                <a:latin typeface="IBM Plex Sans" panose="020B0503050203000203" pitchFamily="34" charset="0"/>
              </a:rPr>
              <a:t>international@research.ufl.edu</a:t>
            </a:r>
          </a:p>
          <a:p>
            <a:pPr marL="342900" indent="-342900">
              <a:buFont typeface="Arial" panose="020B0604020202020204" pitchFamily="34" charset="0"/>
              <a:buChar char="•"/>
            </a:pPr>
            <a:r>
              <a:rPr lang="en-US" sz="2400" dirty="0">
                <a:solidFill>
                  <a:srgbClr val="4D4D4D"/>
                </a:solidFill>
                <a:latin typeface="IBM Plex Sans" panose="020B0503050203000203" pitchFamily="34" charset="0"/>
              </a:rPr>
              <a:t>352-273-9174 </a:t>
            </a:r>
          </a:p>
        </p:txBody>
      </p:sp>
    </p:spTree>
    <p:extLst>
      <p:ext uri="{BB962C8B-B14F-4D97-AF65-F5344CB8AC3E}">
        <p14:creationId xmlns:p14="http://schemas.microsoft.com/office/powerpoint/2010/main" val="46029195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060A75-D39B-D8AA-2819-9E20397ECDA5}"/>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0A4DDF9-A690-5E63-0DA4-6431162A8D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850A871A-4537-93FC-D981-4AA51393F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5F5440-D184-AC4D-9CFB-2DA99306B610}"/>
              </a:ext>
            </a:extLst>
          </p:cNvPr>
          <p:cNvSpPr>
            <a:spLocks noGrp="1"/>
          </p:cNvSpPr>
          <p:nvPr>
            <p:ph type="title"/>
          </p:nvPr>
        </p:nvSpPr>
        <p:spPr>
          <a:xfrm>
            <a:off x="477980" y="1122363"/>
            <a:ext cx="5062741" cy="3204134"/>
          </a:xfrm>
        </p:spPr>
        <p:txBody>
          <a:bodyPr vert="horz" lIns="91440" tIns="45720" rIns="91440" bIns="45720" rtlCol="0" anchor="b">
            <a:normAutofit/>
          </a:bodyPr>
          <a:lstStyle/>
          <a:p>
            <a:r>
              <a:rPr lang="en-US" sz="4800" dirty="0">
                <a:solidFill>
                  <a:schemeClr val="tx1"/>
                </a:solidFill>
                <a:latin typeface="IBM Plex Sans" panose="020B0503050203000203" pitchFamily="34" charset="0"/>
              </a:rPr>
              <a:t>Superior</a:t>
            </a:r>
            <a:br>
              <a:rPr lang="en-US" sz="4800" dirty="0">
                <a:solidFill>
                  <a:schemeClr val="tx1"/>
                </a:solidFill>
                <a:latin typeface="IBM Plex Sans" panose="020B0503050203000203" pitchFamily="34" charset="0"/>
              </a:rPr>
            </a:br>
            <a:r>
              <a:rPr lang="en-US" sz="4800" dirty="0">
                <a:solidFill>
                  <a:schemeClr val="tx1"/>
                </a:solidFill>
                <a:latin typeface="IBM Plex Sans" panose="020B0503050203000203" pitchFamily="34" charset="0"/>
              </a:rPr>
              <a:t>Accomplishment</a:t>
            </a:r>
            <a:br>
              <a:rPr lang="en-US" sz="4800" dirty="0">
                <a:solidFill>
                  <a:schemeClr val="tx1"/>
                </a:solidFill>
                <a:latin typeface="IBM Plex Sans" panose="020B0503050203000203" pitchFamily="34" charset="0"/>
              </a:rPr>
            </a:br>
            <a:r>
              <a:rPr lang="en-US" sz="4800" dirty="0">
                <a:solidFill>
                  <a:schemeClr val="tx1"/>
                </a:solidFill>
                <a:latin typeface="IBM Plex Sans" panose="020B0503050203000203" pitchFamily="34" charset="0"/>
              </a:rPr>
              <a:t>Awards</a:t>
            </a:r>
          </a:p>
        </p:txBody>
      </p:sp>
      <p:sp>
        <p:nvSpPr>
          <p:cNvPr id="3" name="Text Placeholder 2">
            <a:extLst>
              <a:ext uri="{FF2B5EF4-FFF2-40B4-BE49-F238E27FC236}">
                <a16:creationId xmlns:a16="http://schemas.microsoft.com/office/drawing/2014/main" id="{451867A1-991C-6EE7-ECB1-D6BC8807988E}"/>
              </a:ext>
            </a:extLst>
          </p:cNvPr>
          <p:cNvSpPr>
            <a:spLocks noGrp="1"/>
          </p:cNvSpPr>
          <p:nvPr>
            <p:ph type="body" idx="1"/>
          </p:nvPr>
        </p:nvSpPr>
        <p:spPr>
          <a:xfrm>
            <a:off x="477980" y="4872922"/>
            <a:ext cx="4809244" cy="1208141"/>
          </a:xfrm>
        </p:spPr>
        <p:txBody>
          <a:bodyPr vert="horz" lIns="91440" tIns="45720" rIns="91440" bIns="45720" rtlCol="0">
            <a:normAutofit/>
          </a:bodyPr>
          <a:lstStyle/>
          <a:p>
            <a:r>
              <a:rPr lang="en-US" sz="3200" dirty="0">
                <a:solidFill>
                  <a:schemeClr val="accent2"/>
                </a:solidFill>
                <a:latin typeface="IBM Plex Sans" panose="020B0503050203000203" pitchFamily="34" charset="0"/>
              </a:rPr>
              <a:t>Mimi </a:t>
            </a:r>
            <a:r>
              <a:rPr lang="en-US" sz="3200" dirty="0" err="1">
                <a:solidFill>
                  <a:schemeClr val="accent2"/>
                </a:solidFill>
                <a:latin typeface="IBM Plex Sans" panose="020B0503050203000203" pitchFamily="34" charset="0"/>
              </a:rPr>
              <a:t>Grabavoy</a:t>
            </a:r>
            <a:endParaRPr lang="en-US" sz="3200" dirty="0">
              <a:solidFill>
                <a:schemeClr val="accent2"/>
              </a:solidFill>
              <a:latin typeface="IBM Plex Sans" panose="020B0503050203000203" pitchFamily="34" charset="0"/>
            </a:endParaRPr>
          </a:p>
        </p:txBody>
      </p:sp>
      <p:sp>
        <p:nvSpPr>
          <p:cNvPr id="14" name="Rectangle 13">
            <a:extLst>
              <a:ext uri="{FF2B5EF4-FFF2-40B4-BE49-F238E27FC236}">
                <a16:creationId xmlns:a16="http://schemas.microsoft.com/office/drawing/2014/main" id="{3203D59D-EB39-86F6-48F2-98A3A62A68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F5EFCC22-2F2D-F1BC-9CA4-9A956FBEB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text, sign, outdoor, clipart">
            <a:extLst>
              <a:ext uri="{FF2B5EF4-FFF2-40B4-BE49-F238E27FC236}">
                <a16:creationId xmlns:a16="http://schemas.microsoft.com/office/drawing/2014/main" id="{6CCB4B4B-DE1B-D28B-298E-59247CEF38E9}"/>
              </a:ext>
            </a:extLst>
          </p:cNvPr>
          <p:cNvPicPr>
            <a:picLocks noChangeAspect="1"/>
          </p:cNvPicPr>
          <p:nvPr/>
        </p:nvPicPr>
        <p:blipFill>
          <a:blip r:embed="rId3"/>
          <a:stretch>
            <a:fillRect/>
          </a:stretch>
        </p:blipFill>
        <p:spPr>
          <a:xfrm>
            <a:off x="8680690" y="6137464"/>
            <a:ext cx="3175000" cy="368300"/>
          </a:xfrm>
          <a:prstGeom prst="rect">
            <a:avLst/>
          </a:prstGeom>
        </p:spPr>
      </p:pic>
    </p:spTree>
    <p:extLst>
      <p:ext uri="{BB962C8B-B14F-4D97-AF65-F5344CB8AC3E}">
        <p14:creationId xmlns:p14="http://schemas.microsoft.com/office/powerpoint/2010/main" val="128850013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1D34A-956A-ABB5-C00D-510187BA621D}"/>
              </a:ext>
            </a:extLst>
          </p:cNvPr>
          <p:cNvSpPr>
            <a:spLocks noGrp="1"/>
          </p:cNvSpPr>
          <p:nvPr>
            <p:ph type="title"/>
          </p:nvPr>
        </p:nvSpPr>
        <p:spPr>
          <a:xfrm>
            <a:off x="621585" y="219927"/>
            <a:ext cx="8792824" cy="939277"/>
          </a:xfrm>
        </p:spPr>
        <p:txBody>
          <a:bodyPr>
            <a:normAutofit fontScale="90000"/>
          </a:bodyPr>
          <a:lstStyle/>
          <a:p>
            <a:r>
              <a:rPr lang="en-US" dirty="0">
                <a:latin typeface="IBM Plex Sans" panose="020B0503050203000203" pitchFamily="34" charset="0"/>
              </a:rPr>
              <a:t>Superior </a:t>
            </a:r>
            <a:r>
              <a:rPr lang="en-US" sz="4900" dirty="0">
                <a:latin typeface="IBM Plex Sans" panose="020B0503050203000203" pitchFamily="34" charset="0"/>
              </a:rPr>
              <a:t>Accomplishment</a:t>
            </a:r>
            <a:r>
              <a:rPr lang="en-US" dirty="0">
                <a:latin typeface="IBM Plex Sans" panose="020B0503050203000203" pitchFamily="34" charset="0"/>
              </a:rPr>
              <a:t> Awards</a:t>
            </a:r>
          </a:p>
        </p:txBody>
      </p:sp>
      <p:sp>
        <p:nvSpPr>
          <p:cNvPr id="3" name="Content Placeholder 2">
            <a:extLst>
              <a:ext uri="{FF2B5EF4-FFF2-40B4-BE49-F238E27FC236}">
                <a16:creationId xmlns:a16="http://schemas.microsoft.com/office/drawing/2014/main" id="{6BD68B0C-0DBD-1ED8-5076-B189E19778A5}"/>
              </a:ext>
            </a:extLst>
          </p:cNvPr>
          <p:cNvSpPr>
            <a:spLocks noGrp="1"/>
          </p:cNvSpPr>
          <p:nvPr>
            <p:ph idx="1"/>
          </p:nvPr>
        </p:nvSpPr>
        <p:spPr>
          <a:xfrm>
            <a:off x="884632" y="3087400"/>
            <a:ext cx="5904475" cy="2507771"/>
          </a:xfrm>
        </p:spPr>
        <p:txBody>
          <a:bodyPr>
            <a:noAutofit/>
          </a:bodyPr>
          <a:lstStyle/>
          <a:p>
            <a:pPr marL="0" indent="0">
              <a:buNone/>
            </a:pPr>
            <a:r>
              <a:rPr lang="en-US" sz="2400" b="1" dirty="0">
                <a:solidFill>
                  <a:srgbClr val="00346A"/>
                </a:solidFill>
                <a:latin typeface="IBM Plex Sans" panose="020B0503050203000203" pitchFamily="34" charset="0"/>
              </a:rPr>
              <a:t>Nominations and Awards Types</a:t>
            </a:r>
          </a:p>
          <a:p>
            <a:r>
              <a:rPr lang="en-US" sz="2400" b="1" dirty="0">
                <a:latin typeface="IBM Plex Sans" panose="020B0503050203000203" pitchFamily="34" charset="0"/>
              </a:rPr>
              <a:t>Individual Employee Performance</a:t>
            </a:r>
          </a:p>
          <a:p>
            <a:r>
              <a:rPr lang="en-US" sz="2400" b="1" dirty="0">
                <a:latin typeface="IBM Plex Sans" panose="020B0503050203000203" pitchFamily="34" charset="0"/>
              </a:rPr>
              <a:t>Rookie of the Year</a:t>
            </a:r>
          </a:p>
          <a:p>
            <a:r>
              <a:rPr lang="en-US" sz="2400" b="1" dirty="0">
                <a:latin typeface="IBM Plex Sans" panose="020B0503050203000203" pitchFamily="34" charset="0"/>
              </a:rPr>
              <a:t>Team Collaboration</a:t>
            </a:r>
          </a:p>
          <a:p>
            <a:r>
              <a:rPr lang="en-US" sz="2400" b="1" dirty="0">
                <a:latin typeface="IBM Plex Sans" panose="020B0503050203000203" pitchFamily="34" charset="0"/>
              </a:rPr>
              <a:t>Sustained Excellence</a:t>
            </a:r>
          </a:p>
        </p:txBody>
      </p:sp>
      <p:pic>
        <p:nvPicPr>
          <p:cNvPr id="9" name="Picture 8" descr="Superior Accomplishment Awards logo">
            <a:extLst>
              <a:ext uri="{FF2B5EF4-FFF2-40B4-BE49-F238E27FC236}">
                <a16:creationId xmlns:a16="http://schemas.microsoft.com/office/drawing/2014/main" id="{91450CB2-0A6E-6DDD-4E91-69C248F61961}"/>
              </a:ext>
            </a:extLst>
          </p:cNvPr>
          <p:cNvPicPr>
            <a:picLocks noChangeAspect="1"/>
          </p:cNvPicPr>
          <p:nvPr/>
        </p:nvPicPr>
        <p:blipFill>
          <a:blip r:embed="rId3"/>
          <a:stretch>
            <a:fillRect/>
          </a:stretch>
        </p:blipFill>
        <p:spPr>
          <a:xfrm>
            <a:off x="7839387" y="3087399"/>
            <a:ext cx="2629313" cy="2507771"/>
          </a:xfrm>
          <a:prstGeom prst="rect">
            <a:avLst/>
          </a:prstGeom>
        </p:spPr>
      </p:pic>
      <p:sp>
        <p:nvSpPr>
          <p:cNvPr id="12" name="TextBox 11">
            <a:extLst>
              <a:ext uri="{FF2B5EF4-FFF2-40B4-BE49-F238E27FC236}">
                <a16:creationId xmlns:a16="http://schemas.microsoft.com/office/drawing/2014/main" id="{277678C6-39EF-8D5F-95DE-2BE014EF34F2}"/>
              </a:ext>
            </a:extLst>
          </p:cNvPr>
          <p:cNvSpPr txBox="1"/>
          <p:nvPr/>
        </p:nvSpPr>
        <p:spPr>
          <a:xfrm>
            <a:off x="621585" y="1262829"/>
            <a:ext cx="8792824" cy="1200329"/>
          </a:xfrm>
          <a:prstGeom prst="rect">
            <a:avLst/>
          </a:prstGeom>
          <a:noFill/>
        </p:spPr>
        <p:txBody>
          <a:bodyPr wrap="square">
            <a:spAutoFit/>
          </a:bodyPr>
          <a:lstStyle/>
          <a:p>
            <a:pPr lvl="0" defTabSz="457200">
              <a:buClr>
                <a:srgbClr val="ACD433"/>
              </a:buClr>
              <a:buSzPct val="80000"/>
              <a:defRPr/>
            </a:pPr>
            <a:r>
              <a:rPr kumimoji="0" lang="en-US" sz="2400" b="0" i="0" u="none" strike="noStrike" kern="1200" cap="none" spc="0" normalizeH="0" baseline="0" noProof="0" dirty="0">
                <a:ln>
                  <a:noFill/>
                </a:ln>
                <a:solidFill>
                  <a:srgbClr val="4D4D4D"/>
                </a:solidFill>
                <a:effectLst/>
                <a:uLnTx/>
                <a:uFillTx/>
                <a:latin typeface="IBM Plex Sans" panose="020B0503050203000203" pitchFamily="34" charset="0"/>
                <a:ea typeface="Gulim" panose="020B0503020000020004" pitchFamily="34" charset="-127"/>
              </a:rPr>
              <a:t>This program </a:t>
            </a:r>
            <a:r>
              <a:rPr lang="en-US" sz="2400" dirty="0">
                <a:solidFill>
                  <a:srgbClr val="4D4D4D"/>
                </a:solidFill>
                <a:latin typeface="IBM Plex Sans" panose="020B0503050203000203" pitchFamily="34" charset="0"/>
                <a:ea typeface="Gulim" panose="020B0503020000020004" pitchFamily="34" charset="-127"/>
              </a:rPr>
              <a:t>recognizes eligible faculty and staff members across the University of Florida and the UF Health enterprise. </a:t>
            </a:r>
          </a:p>
          <a:p>
            <a:pPr lvl="0" defTabSz="457200">
              <a:buClr>
                <a:srgbClr val="ACD433"/>
              </a:buClr>
              <a:buSzPct val="80000"/>
              <a:defRPr/>
            </a:pPr>
            <a:r>
              <a:rPr kumimoji="0" lang="en-US" sz="2400" b="1" i="0" u="none" strike="noStrike" kern="1200" cap="none" spc="0" normalizeH="0" baseline="0" noProof="0" dirty="0">
                <a:ln>
                  <a:noFill/>
                </a:ln>
                <a:solidFill>
                  <a:srgbClr val="4D4D4D"/>
                </a:solidFill>
                <a:effectLst/>
                <a:uLnTx/>
                <a:uFillTx/>
                <a:latin typeface="IBM Plex Sans" panose="020B0503050203000203" pitchFamily="34" charset="0"/>
                <a:ea typeface="Gulim" panose="020B0503020000020004" pitchFamily="34" charset="-127"/>
              </a:rPr>
              <a:t>Nominations close on October 23</a:t>
            </a:r>
            <a:r>
              <a:rPr kumimoji="0" lang="en-US" sz="2400" b="1" i="0" u="none" strike="noStrike" kern="1200" cap="none" spc="0" normalizeH="0" baseline="30000" noProof="0" dirty="0">
                <a:ln>
                  <a:noFill/>
                </a:ln>
                <a:solidFill>
                  <a:srgbClr val="4D4D4D"/>
                </a:solidFill>
                <a:effectLst/>
                <a:uLnTx/>
                <a:uFillTx/>
                <a:latin typeface="IBM Plex Sans" panose="020B0503050203000203" pitchFamily="34" charset="0"/>
                <a:ea typeface="Gulim" panose="020B0503020000020004" pitchFamily="34" charset="-127"/>
              </a:rPr>
              <a:t>rd</a:t>
            </a:r>
            <a:r>
              <a:rPr kumimoji="0" lang="en-US" sz="2400" b="1" i="0" u="none" strike="noStrike" kern="1200" cap="none" spc="0" normalizeH="0" baseline="0" noProof="0" dirty="0">
                <a:ln>
                  <a:noFill/>
                </a:ln>
                <a:solidFill>
                  <a:srgbClr val="4D4D4D"/>
                </a:solidFill>
                <a:effectLst/>
                <a:uLnTx/>
                <a:uFillTx/>
                <a:latin typeface="IBM Plex Sans" panose="020B0503050203000203" pitchFamily="34" charset="0"/>
                <a:ea typeface="Gulim" panose="020B0503020000020004" pitchFamily="34" charset="-127"/>
              </a:rPr>
              <a:t> at 11:59 p.m.</a:t>
            </a:r>
            <a:endParaRPr kumimoji="0" lang="en-US" sz="2400" b="0" i="0" u="none" strike="noStrike" kern="1200" cap="none" spc="0" normalizeH="0" baseline="0" noProof="0" dirty="0">
              <a:ln>
                <a:noFill/>
              </a:ln>
              <a:solidFill>
                <a:srgbClr val="4D4D4D"/>
              </a:solidFill>
              <a:effectLst/>
              <a:uLnTx/>
              <a:uFillTx/>
              <a:latin typeface="IBM Plex Sans" panose="020B0503050203000203" pitchFamily="34" charset="0"/>
              <a:ea typeface="Gulim" panose="020B0503020000020004" pitchFamily="34" charset="-127"/>
            </a:endParaRPr>
          </a:p>
        </p:txBody>
      </p:sp>
    </p:spTree>
    <p:extLst>
      <p:ext uri="{BB962C8B-B14F-4D97-AF65-F5344CB8AC3E}">
        <p14:creationId xmlns:p14="http://schemas.microsoft.com/office/powerpoint/2010/main" val="1088604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561DA-827D-976B-4F0C-BB7050D1E2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65C3C6-C45F-4CF8-42EE-6D3155D1EF97}"/>
              </a:ext>
            </a:extLst>
          </p:cNvPr>
          <p:cNvSpPr>
            <a:spLocks noGrp="1"/>
          </p:cNvSpPr>
          <p:nvPr>
            <p:ph type="title"/>
          </p:nvPr>
        </p:nvSpPr>
        <p:spPr>
          <a:xfrm>
            <a:off x="838200" y="326601"/>
            <a:ext cx="10515600" cy="1325563"/>
          </a:xfrm>
        </p:spPr>
        <p:txBody>
          <a:bodyPr>
            <a:normAutofit/>
          </a:bodyPr>
          <a:lstStyle/>
          <a:p>
            <a:r>
              <a:rPr lang="en-US" dirty="0">
                <a:latin typeface="IBM Plex Sans" panose="020B0503050203000203" pitchFamily="34" charset="0"/>
              </a:rPr>
              <a:t>Awards</a:t>
            </a:r>
          </a:p>
        </p:txBody>
      </p:sp>
      <p:sp>
        <p:nvSpPr>
          <p:cNvPr id="3" name="TextBox 2">
            <a:extLst>
              <a:ext uri="{FF2B5EF4-FFF2-40B4-BE49-F238E27FC236}">
                <a16:creationId xmlns:a16="http://schemas.microsoft.com/office/drawing/2014/main" id="{326A1206-5221-4488-A7EE-B65765485C98}"/>
              </a:ext>
            </a:extLst>
          </p:cNvPr>
          <p:cNvSpPr txBox="1"/>
          <p:nvPr/>
        </p:nvSpPr>
        <p:spPr>
          <a:xfrm>
            <a:off x="838199" y="2459504"/>
            <a:ext cx="4147159" cy="1569660"/>
          </a:xfrm>
          <a:prstGeom prst="rect">
            <a:avLst/>
          </a:prstGeom>
          <a:noFill/>
        </p:spPr>
        <p:txBody>
          <a:bodyPr wrap="square">
            <a:spAutoFit/>
          </a:bodyPr>
          <a:lstStyle/>
          <a:p>
            <a:pPr lvl="0" defTabSz="457200">
              <a:buClr>
                <a:srgbClr val="ACD433"/>
              </a:buClr>
              <a:buSzPct val="80000"/>
              <a:defRPr/>
            </a:pPr>
            <a:r>
              <a:rPr lang="en-US" sz="2400" dirty="0">
                <a:solidFill>
                  <a:srgbClr val="4D4D4D"/>
                </a:solidFill>
                <a:latin typeface="IBM Plex Sans" panose="020B0503050203000203" pitchFamily="34" charset="0"/>
              </a:rPr>
              <a:t>Division-level Award recipients receive $300, an exclusive gift and a framed certificate.</a:t>
            </a:r>
            <a:endParaRPr kumimoji="0" lang="en-US" sz="2400" b="1" i="0" u="none" strike="noStrike" kern="1200" cap="none" spc="0" normalizeH="0" baseline="0" noProof="0" dirty="0">
              <a:ln>
                <a:noFill/>
              </a:ln>
              <a:solidFill>
                <a:srgbClr val="4D4D4D"/>
              </a:solidFill>
              <a:effectLst/>
              <a:uLnTx/>
              <a:uFillTx/>
              <a:latin typeface="IBM Plex Sans" panose="020B0503050203000203" pitchFamily="34" charset="0"/>
            </a:endParaRPr>
          </a:p>
        </p:txBody>
      </p:sp>
      <p:pic>
        <p:nvPicPr>
          <p:cNvPr id="14" name="Picture 13" descr="Superior Accomplishment Award winner certificate">
            <a:extLst>
              <a:ext uri="{FF2B5EF4-FFF2-40B4-BE49-F238E27FC236}">
                <a16:creationId xmlns:a16="http://schemas.microsoft.com/office/drawing/2014/main" id="{18A1C167-C7CE-287F-0EBA-F753145DB694}"/>
              </a:ext>
            </a:extLst>
          </p:cNvPr>
          <p:cNvPicPr>
            <a:picLocks noChangeAspect="1"/>
          </p:cNvPicPr>
          <p:nvPr/>
        </p:nvPicPr>
        <p:blipFill>
          <a:blip r:embed="rId3"/>
          <a:srcRect l="22657" t="12875" r="24610"/>
          <a:stretch>
            <a:fillRect/>
          </a:stretch>
        </p:blipFill>
        <p:spPr>
          <a:xfrm>
            <a:off x="5477623" y="1169297"/>
            <a:ext cx="5625657" cy="4519406"/>
          </a:xfrm>
          <a:prstGeom prst="rect">
            <a:avLst/>
          </a:prstGeom>
        </p:spPr>
      </p:pic>
    </p:spTree>
    <p:extLst>
      <p:ext uri="{BB962C8B-B14F-4D97-AF65-F5344CB8AC3E}">
        <p14:creationId xmlns:p14="http://schemas.microsoft.com/office/powerpoint/2010/main" val="218147558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A42BC-921A-7BE5-0C5C-A80F4DB2D77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271C318-AA31-2B30-8BB7-C9CA5E891C31}"/>
              </a:ext>
            </a:extLst>
          </p:cNvPr>
          <p:cNvSpPr txBox="1">
            <a:spLocks noGrp="1"/>
          </p:cNvSpPr>
          <p:nvPr>
            <p:ph type="title" idx="4294967295"/>
          </p:nvPr>
        </p:nvSpPr>
        <p:spPr>
          <a:xfrm>
            <a:off x="838200" y="-2812952"/>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Gentona Boo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IBM Plex Sans" panose="020B0503050203000203" pitchFamily="34" charset="0"/>
                <a:ea typeface="+mj-ea"/>
                <a:cs typeface="+mj-cs"/>
              </a:rPr>
              <a:t>University-level Awards</a:t>
            </a:r>
          </a:p>
        </p:txBody>
      </p:sp>
      <p:sp>
        <p:nvSpPr>
          <p:cNvPr id="2" name="Title 1">
            <a:extLst>
              <a:ext uri="{FF2B5EF4-FFF2-40B4-BE49-F238E27FC236}">
                <a16:creationId xmlns:a16="http://schemas.microsoft.com/office/drawing/2014/main" id="{2BF9F2E8-F6AD-CBA5-4F63-3073603390DA}"/>
              </a:ext>
            </a:extLst>
          </p:cNvPr>
          <p:cNvSpPr>
            <a:spLocks/>
          </p:cNvSpPr>
          <p:nvPr/>
        </p:nvSpPr>
        <p:spPr>
          <a:xfrm>
            <a:off x="838200" y="326601"/>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IBM Plex Sans" panose="020B0503050203000203" pitchFamily="34" charset="0"/>
                <a:ea typeface="+mj-ea"/>
                <a:cs typeface="+mj-cs"/>
              </a:rPr>
              <a:t>Awards</a:t>
            </a:r>
          </a:p>
        </p:txBody>
      </p:sp>
      <p:sp>
        <p:nvSpPr>
          <p:cNvPr id="3" name="TextBox 2">
            <a:extLst>
              <a:ext uri="{FF2B5EF4-FFF2-40B4-BE49-F238E27FC236}">
                <a16:creationId xmlns:a16="http://schemas.microsoft.com/office/drawing/2014/main" id="{CA8B749D-2526-64D7-05D9-A20A2B744B88}"/>
              </a:ext>
            </a:extLst>
          </p:cNvPr>
          <p:cNvSpPr txBox="1"/>
          <p:nvPr/>
        </p:nvSpPr>
        <p:spPr>
          <a:xfrm>
            <a:off x="838200" y="1527162"/>
            <a:ext cx="10199127" cy="1938992"/>
          </a:xfrm>
          <a:prstGeom prst="rect">
            <a:avLst/>
          </a:prstGeom>
          <a:noFill/>
        </p:spPr>
        <p:txBody>
          <a:bodyPr wrap="square">
            <a:spAutoFit/>
          </a:bodyPr>
          <a:lstStyle/>
          <a:p>
            <a:pPr lvl="0" defTabSz="457200">
              <a:buClr>
                <a:srgbClr val="ACD433"/>
              </a:buClr>
              <a:buSzPct val="80000"/>
              <a:defRPr/>
            </a:pPr>
            <a:r>
              <a:rPr lang="en-US" sz="2400" dirty="0">
                <a:solidFill>
                  <a:srgbClr val="4D4D4D"/>
                </a:solidFill>
                <a:latin typeface="IBM Plex Sans" panose="020B0503050203000203" pitchFamily="34" charset="0"/>
              </a:rPr>
              <a:t>All division winners compete for university-level Gold and Special Recognition awards, nine receiving $2,000 and a gold trophy and six receiving $1,000 and a silver trophy. </a:t>
            </a:r>
          </a:p>
          <a:p>
            <a:pPr lvl="0" defTabSz="457200">
              <a:buClr>
                <a:srgbClr val="ACD433"/>
              </a:buClr>
              <a:buSzPct val="80000"/>
              <a:defRPr/>
            </a:pPr>
            <a:endParaRPr lang="en-US" sz="2400" dirty="0">
              <a:solidFill>
                <a:srgbClr val="4D4D4D"/>
              </a:solidFill>
              <a:latin typeface="IBM Plex Sans" panose="020B0503050203000203" pitchFamily="34" charset="0"/>
            </a:endParaRPr>
          </a:p>
          <a:p>
            <a:pPr lvl="0" defTabSz="457200">
              <a:buClr>
                <a:srgbClr val="ACD433"/>
              </a:buClr>
              <a:buSzPct val="80000"/>
              <a:defRPr/>
            </a:pPr>
            <a:r>
              <a:rPr lang="en-US" sz="2400" dirty="0">
                <a:solidFill>
                  <a:srgbClr val="4D4D4D"/>
                </a:solidFill>
                <a:latin typeface="IBM Plex Sans" panose="020B0503050203000203" pitchFamily="34" charset="0"/>
              </a:rPr>
              <a:t>All awards are subject to applicable taxes.</a:t>
            </a:r>
            <a:endParaRPr kumimoji="0" lang="en-US" sz="2400" b="1" i="0" u="none" strike="noStrike" kern="1200" cap="none" spc="0" normalizeH="0" baseline="0" noProof="0" dirty="0">
              <a:ln>
                <a:noFill/>
              </a:ln>
              <a:solidFill>
                <a:srgbClr val="4D4D4D"/>
              </a:solidFill>
              <a:effectLst/>
              <a:uLnTx/>
              <a:uFillTx/>
              <a:latin typeface="IBM Plex Sans" panose="020B0503050203000203" pitchFamily="34" charset="0"/>
            </a:endParaRPr>
          </a:p>
        </p:txBody>
      </p:sp>
      <p:pic>
        <p:nvPicPr>
          <p:cNvPr id="5" name="Picture 4" descr="Silver and gold gator trophies">
            <a:extLst>
              <a:ext uri="{FF2B5EF4-FFF2-40B4-BE49-F238E27FC236}">
                <a16:creationId xmlns:a16="http://schemas.microsoft.com/office/drawing/2014/main" id="{8158FBE1-0E10-1D29-7EAF-BA329906E364}"/>
              </a:ext>
            </a:extLst>
          </p:cNvPr>
          <p:cNvPicPr>
            <a:picLocks noChangeAspect="1"/>
          </p:cNvPicPr>
          <p:nvPr/>
        </p:nvPicPr>
        <p:blipFill>
          <a:blip r:embed="rId3"/>
          <a:stretch>
            <a:fillRect/>
          </a:stretch>
        </p:blipFill>
        <p:spPr>
          <a:xfrm>
            <a:off x="1969917" y="3650912"/>
            <a:ext cx="8252166" cy="2699783"/>
          </a:xfrm>
          <a:prstGeom prst="rect">
            <a:avLst/>
          </a:prstGeom>
        </p:spPr>
      </p:pic>
    </p:spTree>
    <p:extLst>
      <p:ext uri="{BB962C8B-B14F-4D97-AF65-F5344CB8AC3E}">
        <p14:creationId xmlns:p14="http://schemas.microsoft.com/office/powerpoint/2010/main" val="422273503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17B36-F4CE-08C9-87F1-DBE618AD0028}"/>
              </a:ext>
            </a:extLst>
          </p:cNvPr>
          <p:cNvSpPr>
            <a:spLocks noGrp="1"/>
          </p:cNvSpPr>
          <p:nvPr>
            <p:ph type="title"/>
          </p:nvPr>
        </p:nvSpPr>
        <p:spPr>
          <a:xfrm>
            <a:off x="7290737" y="2616036"/>
            <a:ext cx="4560837" cy="1014984"/>
          </a:xfrm>
        </p:spPr>
        <p:txBody>
          <a:bodyPr>
            <a:normAutofit/>
          </a:bodyPr>
          <a:lstStyle/>
          <a:p>
            <a:r>
              <a:rPr lang="en-US" sz="4000" dirty="0">
                <a:latin typeface="IBM Plex Sans" panose="020B0503050203000203" pitchFamily="34" charset="0"/>
              </a:rPr>
              <a:t>Website Updates</a:t>
            </a:r>
          </a:p>
        </p:txBody>
      </p:sp>
      <p:pic>
        <p:nvPicPr>
          <p:cNvPr id="5" name="Picture 4" descr="Screenshot of Superior Accomplishment Awards webpage">
            <a:extLst>
              <a:ext uri="{FF2B5EF4-FFF2-40B4-BE49-F238E27FC236}">
                <a16:creationId xmlns:a16="http://schemas.microsoft.com/office/drawing/2014/main" id="{7B2E8764-F957-C713-22F0-732F8C1168CB}"/>
              </a:ext>
            </a:extLst>
          </p:cNvPr>
          <p:cNvPicPr>
            <a:picLocks noChangeAspect="1"/>
          </p:cNvPicPr>
          <p:nvPr/>
        </p:nvPicPr>
        <p:blipFill>
          <a:blip r:embed="rId3"/>
          <a:stretch>
            <a:fillRect/>
          </a:stretch>
        </p:blipFill>
        <p:spPr>
          <a:xfrm>
            <a:off x="723769" y="0"/>
            <a:ext cx="5544955" cy="6858000"/>
          </a:xfrm>
          <a:prstGeom prst="rect">
            <a:avLst/>
          </a:prstGeom>
        </p:spPr>
      </p:pic>
    </p:spTree>
    <p:extLst>
      <p:ext uri="{BB962C8B-B14F-4D97-AF65-F5344CB8AC3E}">
        <p14:creationId xmlns:p14="http://schemas.microsoft.com/office/powerpoint/2010/main" val="132389611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0D10D-0388-4290-A505-9D146E017A3B}"/>
              </a:ext>
            </a:extLst>
          </p:cNvPr>
          <p:cNvSpPr>
            <a:spLocks noGrp="1"/>
          </p:cNvSpPr>
          <p:nvPr>
            <p:ph type="title"/>
          </p:nvPr>
        </p:nvSpPr>
        <p:spPr>
          <a:xfrm>
            <a:off x="638881" y="639193"/>
            <a:ext cx="3969983" cy="3573516"/>
          </a:xfrm>
        </p:spPr>
        <p:txBody>
          <a:bodyPr vert="horz" lIns="91440" tIns="45720" rIns="91440" bIns="45720" rtlCol="0" anchor="b">
            <a:normAutofit/>
          </a:bodyPr>
          <a:lstStyle/>
          <a:p>
            <a:pPr algn="ctr"/>
            <a:r>
              <a:rPr lang="en-US" kern="1200" dirty="0">
                <a:latin typeface="IBM Plex Sans" panose="020B0503050203000203" pitchFamily="34" charset="0"/>
              </a:rPr>
              <a:t>Nominations</a:t>
            </a:r>
          </a:p>
        </p:txBody>
      </p:sp>
      <p:pic>
        <p:nvPicPr>
          <p:cNvPr id="4" name="Picture 3" descr="Screenshot of nomination form button">
            <a:extLst>
              <a:ext uri="{FF2B5EF4-FFF2-40B4-BE49-F238E27FC236}">
                <a16:creationId xmlns:a16="http://schemas.microsoft.com/office/drawing/2014/main" id="{34809663-D8B5-B9BD-5C37-A2B8027B4662}"/>
              </a:ext>
            </a:extLst>
          </p:cNvPr>
          <p:cNvPicPr>
            <a:picLocks noChangeAspect="1"/>
          </p:cNvPicPr>
          <p:nvPr/>
        </p:nvPicPr>
        <p:blipFill rotWithShape="1">
          <a:blip r:embed="rId3"/>
          <a:srcRect t="33847"/>
          <a:stretch/>
        </p:blipFill>
        <p:spPr>
          <a:xfrm>
            <a:off x="4608865" y="213521"/>
            <a:ext cx="3241156" cy="851344"/>
          </a:xfrm>
          <a:prstGeom prst="rect">
            <a:avLst/>
          </a:prstGeom>
        </p:spPr>
      </p:pic>
      <p:pic>
        <p:nvPicPr>
          <p:cNvPr id="6" name="Picture 5" descr="Screenshot of nomination form">
            <a:extLst>
              <a:ext uri="{FF2B5EF4-FFF2-40B4-BE49-F238E27FC236}">
                <a16:creationId xmlns:a16="http://schemas.microsoft.com/office/drawing/2014/main" id="{FF981557-1711-117F-160F-937DB3A44055}"/>
              </a:ext>
            </a:extLst>
          </p:cNvPr>
          <p:cNvPicPr>
            <a:picLocks noChangeAspect="1"/>
          </p:cNvPicPr>
          <p:nvPr/>
        </p:nvPicPr>
        <p:blipFill>
          <a:blip r:embed="rId4"/>
          <a:stretch>
            <a:fillRect/>
          </a:stretch>
        </p:blipFill>
        <p:spPr>
          <a:xfrm>
            <a:off x="5881539" y="974838"/>
            <a:ext cx="5499102" cy="3574417"/>
          </a:xfrm>
          <a:prstGeom prst="rect">
            <a:avLst/>
          </a:prstGeom>
        </p:spPr>
      </p:pic>
      <p:pic>
        <p:nvPicPr>
          <p:cNvPr id="7" name="Picture 6" descr="Screenshot of nomination form">
            <a:extLst>
              <a:ext uri="{FF2B5EF4-FFF2-40B4-BE49-F238E27FC236}">
                <a16:creationId xmlns:a16="http://schemas.microsoft.com/office/drawing/2014/main" id="{3855302D-ABCE-8C34-D64B-3B15972D76B0}"/>
              </a:ext>
            </a:extLst>
          </p:cNvPr>
          <p:cNvPicPr>
            <a:picLocks noChangeAspect="1"/>
          </p:cNvPicPr>
          <p:nvPr/>
        </p:nvPicPr>
        <p:blipFill>
          <a:blip r:embed="rId5"/>
          <a:stretch>
            <a:fillRect/>
          </a:stretch>
        </p:blipFill>
        <p:spPr>
          <a:xfrm>
            <a:off x="5990527" y="2040815"/>
            <a:ext cx="5281126" cy="2343659"/>
          </a:xfrm>
          <a:prstGeom prst="rect">
            <a:avLst/>
          </a:prstGeom>
        </p:spPr>
      </p:pic>
      <p:pic>
        <p:nvPicPr>
          <p:cNvPr id="5" name="Picture 4" descr="Screenshot of button to augmentation form">
            <a:extLst>
              <a:ext uri="{FF2B5EF4-FFF2-40B4-BE49-F238E27FC236}">
                <a16:creationId xmlns:a16="http://schemas.microsoft.com/office/drawing/2014/main" id="{42938C5A-BA69-4459-B85E-5074B1F240FE}"/>
              </a:ext>
            </a:extLst>
          </p:cNvPr>
          <p:cNvPicPr>
            <a:picLocks noChangeAspect="1"/>
          </p:cNvPicPr>
          <p:nvPr/>
        </p:nvPicPr>
        <p:blipFill>
          <a:blip r:embed="rId6"/>
          <a:stretch>
            <a:fillRect/>
          </a:stretch>
        </p:blipFill>
        <p:spPr>
          <a:xfrm>
            <a:off x="4745903" y="4549255"/>
            <a:ext cx="3335708" cy="706183"/>
          </a:xfrm>
          <a:prstGeom prst="rect">
            <a:avLst/>
          </a:prstGeom>
        </p:spPr>
      </p:pic>
      <p:sp>
        <p:nvSpPr>
          <p:cNvPr id="8" name="TextBox 7">
            <a:extLst>
              <a:ext uri="{FF2B5EF4-FFF2-40B4-BE49-F238E27FC236}">
                <a16:creationId xmlns:a16="http://schemas.microsoft.com/office/drawing/2014/main" id="{2AFB3DD9-3D83-2D49-7622-57D59B75567E}"/>
              </a:ext>
            </a:extLst>
          </p:cNvPr>
          <p:cNvSpPr txBox="1"/>
          <p:nvPr/>
        </p:nvSpPr>
        <p:spPr>
          <a:xfrm>
            <a:off x="4745903" y="5238966"/>
            <a:ext cx="6208236" cy="1405513"/>
          </a:xfrm>
          <a:prstGeom prst="rect">
            <a:avLst/>
          </a:prstGeom>
          <a:noFill/>
        </p:spPr>
        <p:txBody>
          <a:bodyPr wrap="square">
            <a:spAutoFit/>
          </a:bodyPr>
          <a:lstStyle/>
          <a:p>
            <a:pPr lvl="1">
              <a:spcBef>
                <a:spcPts val="0"/>
              </a:spcBef>
              <a:spcAft>
                <a:spcPts val="800"/>
              </a:spcAft>
            </a:pPr>
            <a:r>
              <a:rPr lang="en-US" sz="1800" b="1" dirty="0">
                <a:solidFill>
                  <a:srgbClr val="4D4D4D"/>
                </a:solidFill>
                <a:highlight>
                  <a:srgbClr val="FFFFFF"/>
                </a:highlight>
                <a:latin typeface="IBM Plex Sans" panose="020B0503050203000203" pitchFamily="34" charset="0"/>
              </a:rPr>
              <a:t>Augmentation Form</a:t>
            </a:r>
          </a:p>
          <a:p>
            <a:pPr marL="742950" lvl="1" indent="-285750">
              <a:spcBef>
                <a:spcPts val="0"/>
              </a:spcBef>
              <a:spcAft>
                <a:spcPts val="800"/>
              </a:spcAft>
              <a:buFont typeface="Arial" panose="020B0604020202020204" pitchFamily="34" charset="0"/>
              <a:buChar char="•"/>
            </a:pPr>
            <a:r>
              <a:rPr lang="en-US" sz="1800" dirty="0">
                <a:solidFill>
                  <a:srgbClr val="4D4D4D"/>
                </a:solidFill>
                <a:highlight>
                  <a:srgbClr val="FFFFFF"/>
                </a:highlight>
                <a:latin typeface="IBM Plex Sans" panose="020B0503050203000203" pitchFamily="34" charset="0"/>
              </a:rPr>
              <a:t>Eliminates duplicated nominations</a:t>
            </a:r>
          </a:p>
          <a:p>
            <a:pPr marL="742950" lvl="1" indent="-285750">
              <a:spcBef>
                <a:spcPts val="0"/>
              </a:spcBef>
              <a:spcAft>
                <a:spcPts val="800"/>
              </a:spcAft>
              <a:buFont typeface="Arial" panose="020B0604020202020204" pitchFamily="34" charset="0"/>
              <a:buChar char="•"/>
            </a:pPr>
            <a:r>
              <a:rPr lang="en-US" sz="1800" dirty="0">
                <a:solidFill>
                  <a:srgbClr val="4D4D4D"/>
                </a:solidFill>
                <a:highlight>
                  <a:srgbClr val="FFFFFF"/>
                </a:highlight>
                <a:latin typeface="IBM Plex Sans" panose="020B0503050203000203" pitchFamily="34" charset="0"/>
              </a:rPr>
              <a:t>Dedicated to those who n</a:t>
            </a:r>
            <a:r>
              <a:rPr lang="en-US" sz="1800" i="0" dirty="0">
                <a:solidFill>
                  <a:srgbClr val="4D4D4D"/>
                </a:solidFill>
                <a:effectLst/>
                <a:highlight>
                  <a:srgbClr val="FFFFFF"/>
                </a:highlight>
                <a:latin typeface="IBM Plex Sans" panose="020B0503050203000203" pitchFamily="34" charset="0"/>
              </a:rPr>
              <a:t>eed to add attachments to the nomination already submitted</a:t>
            </a:r>
          </a:p>
        </p:txBody>
      </p:sp>
    </p:spTree>
    <p:extLst>
      <p:ext uri="{BB962C8B-B14F-4D97-AF65-F5344CB8AC3E}">
        <p14:creationId xmlns:p14="http://schemas.microsoft.com/office/powerpoint/2010/main" val="234200694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7DC7C-054D-6C63-53D3-926F23AAF7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28AE38-B4FE-4341-B580-5C235B0DF0C8}"/>
              </a:ext>
            </a:extLst>
          </p:cNvPr>
          <p:cNvSpPr>
            <a:spLocks noGrp="1"/>
          </p:cNvSpPr>
          <p:nvPr>
            <p:ph type="title"/>
          </p:nvPr>
        </p:nvSpPr>
        <p:spPr>
          <a:xfrm>
            <a:off x="1115568" y="509521"/>
            <a:ext cx="10232136" cy="1014984"/>
          </a:xfrm>
        </p:spPr>
        <p:txBody>
          <a:bodyPr>
            <a:normAutofit/>
          </a:bodyPr>
          <a:lstStyle/>
          <a:p>
            <a:r>
              <a:rPr lang="en-US" dirty="0">
                <a:latin typeface="IBM Plex Sans" panose="020B0503050203000203" pitchFamily="34" charset="0"/>
              </a:rPr>
              <a:t>How to Nominate?</a:t>
            </a:r>
          </a:p>
        </p:txBody>
      </p:sp>
      <p:sp>
        <p:nvSpPr>
          <p:cNvPr id="4" name="TextBox 3">
            <a:extLst>
              <a:ext uri="{FF2B5EF4-FFF2-40B4-BE49-F238E27FC236}">
                <a16:creationId xmlns:a16="http://schemas.microsoft.com/office/drawing/2014/main" id="{F30B46EA-EDE6-C849-FF08-BE3DB09C3479}"/>
              </a:ext>
            </a:extLst>
          </p:cNvPr>
          <p:cNvSpPr txBox="1"/>
          <p:nvPr/>
        </p:nvSpPr>
        <p:spPr>
          <a:xfrm>
            <a:off x="1015360" y="2170791"/>
            <a:ext cx="6097772" cy="1477328"/>
          </a:xfrm>
          <a:prstGeom prst="rect">
            <a:avLst/>
          </a:prstGeom>
          <a:noFill/>
        </p:spPr>
        <p:txBody>
          <a:bodyPr wrap="square">
            <a:spAutoFit/>
          </a:bodyPr>
          <a:lstStyle/>
          <a:p>
            <a:pPr marL="342900" indent="-342900" algn="l">
              <a:buAutoNum type="arabicPeriod"/>
            </a:pPr>
            <a:r>
              <a:rPr lang="en-US" sz="2400" b="0" i="0" dirty="0">
                <a:solidFill>
                  <a:srgbClr val="4D4D4D"/>
                </a:solidFill>
                <a:effectLst/>
                <a:latin typeface="IBM Plex Sans" panose="020B0503050203000203" pitchFamily="34" charset="0"/>
              </a:rPr>
              <a:t>Determine the nominee</a:t>
            </a:r>
          </a:p>
          <a:p>
            <a:pPr marL="342900" indent="-342900">
              <a:buFontTx/>
              <a:buAutoNum type="arabicPeriod"/>
            </a:pPr>
            <a:r>
              <a:rPr lang="en-US" sz="2400" dirty="0">
                <a:solidFill>
                  <a:srgbClr val="4D4D4D"/>
                </a:solidFill>
                <a:latin typeface="IBM Plex Sans" panose="020B0503050203000203" pitchFamily="34" charset="0"/>
              </a:rPr>
              <a:t>Gather Elements</a:t>
            </a:r>
          </a:p>
          <a:p>
            <a:pPr marL="342900" indent="-342900">
              <a:buFontTx/>
              <a:buAutoNum type="arabicPeriod"/>
            </a:pPr>
            <a:r>
              <a:rPr lang="en-US" sz="2400" dirty="0">
                <a:solidFill>
                  <a:srgbClr val="4D4D4D"/>
                </a:solidFill>
                <a:latin typeface="IBM Plex Sans" panose="020B0503050203000203" pitchFamily="34" charset="0"/>
              </a:rPr>
              <a:t>Submit the Nomination</a:t>
            </a:r>
          </a:p>
          <a:p>
            <a:pPr algn="l"/>
            <a:endParaRPr lang="en-US" b="0" i="0" dirty="0">
              <a:solidFill>
                <a:srgbClr val="212529"/>
              </a:solidFill>
              <a:effectLst/>
              <a:latin typeface="IBM Plex Sans" panose="020B0503050203000203" pitchFamily="34" charset="0"/>
            </a:endParaRPr>
          </a:p>
        </p:txBody>
      </p:sp>
      <p:pic>
        <p:nvPicPr>
          <p:cNvPr id="8" name="Picture 7" descr="Screenshot of button to view nomination guide">
            <a:extLst>
              <a:ext uri="{FF2B5EF4-FFF2-40B4-BE49-F238E27FC236}">
                <a16:creationId xmlns:a16="http://schemas.microsoft.com/office/drawing/2014/main" id="{BCFFCD2C-FDB3-6113-D0F2-500814B17FF3}"/>
              </a:ext>
            </a:extLst>
          </p:cNvPr>
          <p:cNvPicPr>
            <a:picLocks noChangeAspect="1"/>
          </p:cNvPicPr>
          <p:nvPr/>
        </p:nvPicPr>
        <p:blipFill>
          <a:blip r:embed="rId3"/>
          <a:stretch>
            <a:fillRect/>
          </a:stretch>
        </p:blipFill>
        <p:spPr>
          <a:xfrm>
            <a:off x="769858" y="4068277"/>
            <a:ext cx="5520106" cy="1278554"/>
          </a:xfrm>
          <a:prstGeom prst="rect">
            <a:avLst/>
          </a:prstGeom>
        </p:spPr>
      </p:pic>
      <p:pic>
        <p:nvPicPr>
          <p:cNvPr id="5" name="Picture 4" descr="Nomination guide cover page">
            <a:extLst>
              <a:ext uri="{FF2B5EF4-FFF2-40B4-BE49-F238E27FC236}">
                <a16:creationId xmlns:a16="http://schemas.microsoft.com/office/drawing/2014/main" id="{37FBDD15-F22C-23A7-09BF-ED85A3E6D80A}"/>
              </a:ext>
            </a:extLst>
          </p:cNvPr>
          <p:cNvPicPr>
            <a:picLocks noChangeAspect="1"/>
          </p:cNvPicPr>
          <p:nvPr/>
        </p:nvPicPr>
        <p:blipFill>
          <a:blip r:embed="rId4"/>
          <a:stretch>
            <a:fillRect/>
          </a:stretch>
        </p:blipFill>
        <p:spPr>
          <a:xfrm>
            <a:off x="6765334" y="483368"/>
            <a:ext cx="4582370" cy="5865111"/>
          </a:xfrm>
          <a:prstGeom prst="rect">
            <a:avLst/>
          </a:prstGeom>
        </p:spPr>
      </p:pic>
    </p:spTree>
    <p:extLst>
      <p:ext uri="{BB962C8B-B14F-4D97-AF65-F5344CB8AC3E}">
        <p14:creationId xmlns:p14="http://schemas.microsoft.com/office/powerpoint/2010/main" val="410906154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7354C-3979-638B-9773-64362A61E0D0}"/>
              </a:ext>
            </a:extLst>
          </p:cNvPr>
          <p:cNvSpPr>
            <a:spLocks noGrp="1"/>
          </p:cNvSpPr>
          <p:nvPr>
            <p:ph type="title"/>
          </p:nvPr>
        </p:nvSpPr>
        <p:spPr>
          <a:xfrm>
            <a:off x="838200" y="365125"/>
            <a:ext cx="10515600" cy="1325563"/>
          </a:xfrm>
        </p:spPr>
        <p:txBody>
          <a:bodyPr>
            <a:normAutofit/>
          </a:bodyPr>
          <a:lstStyle/>
          <a:p>
            <a:pPr algn="ctr"/>
            <a:r>
              <a:rPr lang="en-US" sz="4800" dirty="0">
                <a:latin typeface="IBM Plex Sans" panose="020B0503050203000203" pitchFamily="34" charset="0"/>
              </a:rPr>
              <a:t>Nominate a Colleague Today!</a:t>
            </a:r>
          </a:p>
        </p:txBody>
      </p:sp>
      <p:pic>
        <p:nvPicPr>
          <p:cNvPr id="8" name="Picture 7" descr="QR code to https://hr.ufl.edu/professional-development/employee-awards/superior-accomplishment-awards/">
            <a:extLst>
              <a:ext uri="{FF2B5EF4-FFF2-40B4-BE49-F238E27FC236}">
                <a16:creationId xmlns:a16="http://schemas.microsoft.com/office/drawing/2014/main" id="{49922EFD-82E2-B8B1-0BF1-DAD20842A7B9}"/>
              </a:ext>
            </a:extLst>
          </p:cNvPr>
          <p:cNvPicPr>
            <a:picLocks noChangeAspect="1"/>
          </p:cNvPicPr>
          <p:nvPr/>
        </p:nvPicPr>
        <p:blipFill>
          <a:blip r:embed="rId3"/>
          <a:stretch>
            <a:fillRect/>
          </a:stretch>
        </p:blipFill>
        <p:spPr>
          <a:xfrm>
            <a:off x="2503883" y="2254311"/>
            <a:ext cx="3025116" cy="3056628"/>
          </a:xfrm>
          <a:prstGeom prst="rect">
            <a:avLst/>
          </a:prstGeom>
        </p:spPr>
      </p:pic>
      <p:sp>
        <p:nvSpPr>
          <p:cNvPr id="7" name="TextBox 6">
            <a:extLst>
              <a:ext uri="{FF2B5EF4-FFF2-40B4-BE49-F238E27FC236}">
                <a16:creationId xmlns:a16="http://schemas.microsoft.com/office/drawing/2014/main" id="{A37C50A6-23FB-B1EA-9B8E-70A164498DB6}"/>
              </a:ext>
            </a:extLst>
          </p:cNvPr>
          <p:cNvSpPr txBox="1"/>
          <p:nvPr/>
        </p:nvSpPr>
        <p:spPr>
          <a:xfrm>
            <a:off x="6765300" y="2628463"/>
            <a:ext cx="3706459" cy="2308324"/>
          </a:xfrm>
          <a:prstGeom prst="rect">
            <a:avLst/>
          </a:prstGeom>
          <a:noFill/>
        </p:spPr>
        <p:txBody>
          <a:bodyPr wrap="square">
            <a:spAutoFit/>
          </a:bodyPr>
          <a:lstStyle/>
          <a:p>
            <a:pPr lvl="0" algn="ctr" defTabSz="457200">
              <a:buClr>
                <a:srgbClr val="ACD433"/>
              </a:buClr>
              <a:buSzPct val="80000"/>
              <a:defRPr/>
            </a:pPr>
            <a:r>
              <a:rPr lang="en-US" sz="2400" b="1" dirty="0">
                <a:solidFill>
                  <a:srgbClr val="4D4D4D"/>
                </a:solidFill>
                <a:latin typeface="IBM Plex Sans" panose="020B0503050203000203" pitchFamily="34" charset="0"/>
              </a:rPr>
              <a:t>To learn more about the Superior Accomplishment Awards, scan the QR code or email us at </a:t>
            </a:r>
            <a:r>
              <a:rPr lang="en-US" sz="2400" b="1" u="sng" dirty="0">
                <a:solidFill>
                  <a:srgbClr val="92D050"/>
                </a:solidFill>
                <a:latin typeface="IBM Plex Sans" panose="020B0503050203000203" pitchFamily="34" charset="0"/>
              </a:rPr>
              <a:t>SAA@hr.ufl.edu</a:t>
            </a:r>
            <a:endParaRPr kumimoji="0" lang="en-US" sz="2400" b="1" i="0" u="sng" strike="noStrike" kern="1200" cap="none" spc="0" normalizeH="0" baseline="0" noProof="0" dirty="0">
              <a:ln>
                <a:noFill/>
              </a:ln>
              <a:solidFill>
                <a:srgbClr val="92D050"/>
              </a:solidFill>
              <a:effectLst/>
              <a:uLnTx/>
              <a:uFillTx/>
              <a:latin typeface="IBM Plex Sans" panose="020B0503050203000203" pitchFamily="34" charset="0"/>
            </a:endParaRPr>
          </a:p>
        </p:txBody>
      </p:sp>
    </p:spTree>
    <p:extLst>
      <p:ext uri="{BB962C8B-B14F-4D97-AF65-F5344CB8AC3E}">
        <p14:creationId xmlns:p14="http://schemas.microsoft.com/office/powerpoint/2010/main" val="344069040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D974C8-4373-57E2-C957-83CF80262F38}"/>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D13791A-D570-9662-7759-7BE30EE5A6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200718F-33E3-3E5B-E9A1-41E1AD113F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322048E-B5B8-34E7-E6BA-BCC1F4E1CA89}"/>
              </a:ext>
            </a:extLst>
          </p:cNvPr>
          <p:cNvSpPr>
            <a:spLocks noGrp="1"/>
          </p:cNvSpPr>
          <p:nvPr>
            <p:ph type="title"/>
          </p:nvPr>
        </p:nvSpPr>
        <p:spPr>
          <a:xfrm>
            <a:off x="477981" y="1103197"/>
            <a:ext cx="4094020" cy="3204134"/>
          </a:xfrm>
        </p:spPr>
        <p:txBody>
          <a:bodyPr vert="horz" lIns="91440" tIns="45720" rIns="91440" bIns="45720" rtlCol="0" anchor="b">
            <a:normAutofit/>
          </a:bodyPr>
          <a:lstStyle/>
          <a:p>
            <a:r>
              <a:rPr lang="en-US" sz="4800" dirty="0">
                <a:solidFill>
                  <a:schemeClr val="tx1"/>
                </a:solidFill>
                <a:latin typeface="IBM Plex Sans" panose="020B0503050203000203" pitchFamily="34" charset="0"/>
              </a:rPr>
              <a:t>Benefits</a:t>
            </a:r>
          </a:p>
        </p:txBody>
      </p:sp>
      <p:sp>
        <p:nvSpPr>
          <p:cNvPr id="3" name="Text Placeholder 2">
            <a:extLst>
              <a:ext uri="{FF2B5EF4-FFF2-40B4-BE49-F238E27FC236}">
                <a16:creationId xmlns:a16="http://schemas.microsoft.com/office/drawing/2014/main" id="{BF6BE399-C7BF-2291-FA43-D696153621DC}"/>
              </a:ext>
            </a:extLst>
          </p:cNvPr>
          <p:cNvSpPr>
            <a:spLocks noGrp="1"/>
          </p:cNvSpPr>
          <p:nvPr>
            <p:ph type="body" idx="1"/>
          </p:nvPr>
        </p:nvSpPr>
        <p:spPr>
          <a:xfrm>
            <a:off x="458169" y="4872922"/>
            <a:ext cx="4023359" cy="1208141"/>
          </a:xfrm>
        </p:spPr>
        <p:txBody>
          <a:bodyPr vert="horz" lIns="91440" tIns="45720" rIns="91440" bIns="45720" rtlCol="0">
            <a:normAutofit/>
          </a:bodyPr>
          <a:lstStyle/>
          <a:p>
            <a:r>
              <a:rPr lang="en-US" sz="3200" dirty="0">
                <a:solidFill>
                  <a:schemeClr val="accent2"/>
                </a:solidFill>
                <a:latin typeface="IBM Plex Sans" panose="020B0503050203000203" pitchFamily="34" charset="0"/>
              </a:rPr>
              <a:t>Shannon Edwards</a:t>
            </a:r>
          </a:p>
        </p:txBody>
      </p:sp>
      <p:sp>
        <p:nvSpPr>
          <p:cNvPr id="14" name="Rectangle 13">
            <a:extLst>
              <a:ext uri="{FF2B5EF4-FFF2-40B4-BE49-F238E27FC236}">
                <a16:creationId xmlns:a16="http://schemas.microsoft.com/office/drawing/2014/main" id="{76222B85-6182-D6F5-2E9C-87CAE6D964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370C6DCD-6007-C515-2E63-0FAEB9B846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text, sign, outdoor, clipart">
            <a:extLst>
              <a:ext uri="{FF2B5EF4-FFF2-40B4-BE49-F238E27FC236}">
                <a16:creationId xmlns:a16="http://schemas.microsoft.com/office/drawing/2014/main" id="{0A994C97-3954-F0C7-0290-BF18228EB325}"/>
              </a:ext>
            </a:extLst>
          </p:cNvPr>
          <p:cNvPicPr>
            <a:picLocks noChangeAspect="1"/>
          </p:cNvPicPr>
          <p:nvPr/>
        </p:nvPicPr>
        <p:blipFill>
          <a:blip r:embed="rId3"/>
          <a:stretch>
            <a:fillRect/>
          </a:stretch>
        </p:blipFill>
        <p:spPr>
          <a:xfrm>
            <a:off x="8680690" y="6137464"/>
            <a:ext cx="3175000" cy="368300"/>
          </a:xfrm>
          <a:prstGeom prst="rect">
            <a:avLst/>
          </a:prstGeom>
        </p:spPr>
      </p:pic>
    </p:spTree>
    <p:extLst>
      <p:ext uri="{BB962C8B-B14F-4D97-AF65-F5344CB8AC3E}">
        <p14:creationId xmlns:p14="http://schemas.microsoft.com/office/powerpoint/2010/main" val="121452011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12F220-B110-F9ED-DE28-098F856635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531C50-8150-0287-5F61-26DE0F2C2B2F}"/>
              </a:ext>
            </a:extLst>
          </p:cNvPr>
          <p:cNvSpPr>
            <a:spLocks noGrp="1"/>
          </p:cNvSpPr>
          <p:nvPr>
            <p:ph type="title"/>
          </p:nvPr>
        </p:nvSpPr>
        <p:spPr>
          <a:xfrm>
            <a:off x="862499" y="441533"/>
            <a:ext cx="5750019" cy="904844"/>
          </a:xfrm>
        </p:spPr>
        <p:txBody>
          <a:bodyPr vert="horz" lIns="91440" tIns="45720" rIns="91440" bIns="45720" rtlCol="0" anchor="b">
            <a:normAutofit/>
          </a:bodyPr>
          <a:lstStyle/>
          <a:p>
            <a:r>
              <a:rPr lang="en-US" sz="4400" dirty="0">
                <a:solidFill>
                  <a:srgbClr val="FA4616"/>
                </a:solidFill>
                <a:latin typeface="IBM Plex Sans" panose="020B0503050203000203" pitchFamily="34" charset="0"/>
              </a:rPr>
              <a:t>Important Dates</a:t>
            </a:r>
          </a:p>
        </p:txBody>
      </p:sp>
      <p:sp>
        <p:nvSpPr>
          <p:cNvPr id="6" name="Text Placeholder 5">
            <a:extLst>
              <a:ext uri="{FF2B5EF4-FFF2-40B4-BE49-F238E27FC236}">
                <a16:creationId xmlns:a16="http://schemas.microsoft.com/office/drawing/2014/main" id="{E1F13916-4717-D1D1-A73C-768C4E05EE5F}"/>
              </a:ext>
            </a:extLst>
          </p:cNvPr>
          <p:cNvSpPr>
            <a:spLocks noGrp="1"/>
          </p:cNvSpPr>
          <p:nvPr>
            <p:ph type="body" idx="1"/>
          </p:nvPr>
        </p:nvSpPr>
        <p:spPr>
          <a:xfrm>
            <a:off x="1107005" y="1619005"/>
            <a:ext cx="9977990" cy="4012249"/>
          </a:xfrm>
        </p:spPr>
        <p:txBody>
          <a:bodyPr>
            <a:normAutofit/>
          </a:bodyPr>
          <a:lstStyle/>
          <a:p>
            <a:pPr>
              <a:lnSpc>
                <a:spcPct val="100000"/>
              </a:lnSpc>
            </a:pPr>
            <a:r>
              <a:rPr lang="en-US" sz="2800" b="1" dirty="0">
                <a:solidFill>
                  <a:srgbClr val="4D4D4D"/>
                </a:solidFill>
                <a:latin typeface="IBM Plex Sans" panose="020B0503050203000203" pitchFamily="34" charset="0"/>
              </a:rPr>
              <a:t>September 7 </a:t>
            </a:r>
            <a:r>
              <a:rPr lang="en-US" sz="2800" dirty="0">
                <a:solidFill>
                  <a:srgbClr val="4D4D4D"/>
                </a:solidFill>
                <a:latin typeface="IBM Plex Sans" panose="020B0503050203000203" pitchFamily="34" charset="0"/>
              </a:rPr>
              <a:t>• Labor Day Holiday</a:t>
            </a:r>
          </a:p>
          <a:p>
            <a:pPr>
              <a:lnSpc>
                <a:spcPct val="100000"/>
              </a:lnSpc>
            </a:pPr>
            <a:r>
              <a:rPr lang="en-US" sz="2800" b="1" dirty="0">
                <a:solidFill>
                  <a:srgbClr val="4D4D4D"/>
                </a:solidFill>
                <a:latin typeface="IBM Plex Sans" panose="020B0503050203000203" pitchFamily="34" charset="0"/>
              </a:rPr>
              <a:t>October 1 </a:t>
            </a:r>
            <a:r>
              <a:rPr lang="en-US" sz="2800" dirty="0">
                <a:solidFill>
                  <a:srgbClr val="4D4D4D"/>
                </a:solidFill>
                <a:latin typeface="IBM Plex Sans" panose="020B0503050203000203" pitchFamily="34" charset="0"/>
              </a:rPr>
              <a:t>• Open Enrollment Training 8:15 AM</a:t>
            </a:r>
          </a:p>
          <a:p>
            <a:pPr>
              <a:lnSpc>
                <a:spcPct val="100000"/>
              </a:lnSpc>
            </a:pPr>
            <a:r>
              <a:rPr lang="en-US" sz="2800" b="1" dirty="0">
                <a:solidFill>
                  <a:srgbClr val="4D4D4D"/>
                </a:solidFill>
                <a:latin typeface="IBM Plex Sans" panose="020B0503050203000203" pitchFamily="34" charset="0"/>
              </a:rPr>
              <a:t>October 12 (8:00 a.m. EST) – October 30 (6:00 p.m. EST) </a:t>
            </a:r>
            <a:r>
              <a:rPr lang="en-US" sz="2800" dirty="0">
                <a:solidFill>
                  <a:srgbClr val="4D4D4D"/>
                </a:solidFill>
                <a:latin typeface="IBM Plex Sans" panose="020B0503050203000203" pitchFamily="34" charset="0"/>
              </a:rPr>
              <a:t>• Benefits Open Enrollment</a:t>
            </a:r>
          </a:p>
          <a:p>
            <a:r>
              <a:rPr lang="en-US" sz="2800" b="1" dirty="0">
                <a:solidFill>
                  <a:srgbClr val="4D4D4D"/>
                </a:solidFill>
                <a:latin typeface="IBM Plex Sans" panose="020B0503050203000203" pitchFamily="34" charset="0"/>
              </a:rPr>
              <a:t>October 13 </a:t>
            </a:r>
            <a:r>
              <a:rPr lang="en-US" sz="2800" dirty="0">
                <a:solidFill>
                  <a:srgbClr val="4D4D4D"/>
                </a:solidFill>
                <a:latin typeface="IBM Plex Sans" panose="020B0503050203000203" pitchFamily="34" charset="0"/>
              </a:rPr>
              <a:t>• Benefits and Wellness Fair from 10:00 a.m. – 2:00 p.m. at the Evans Champions Club (Ben Hill Griffin Stadium)</a:t>
            </a:r>
          </a:p>
          <a:p>
            <a:r>
              <a:rPr lang="en-US" sz="2800" b="1" dirty="0">
                <a:solidFill>
                  <a:srgbClr val="4D4D4D"/>
                </a:solidFill>
                <a:latin typeface="IBM Plex Sans" panose="020B0503050203000203" pitchFamily="34" charset="0"/>
              </a:rPr>
              <a:t>October 23 </a:t>
            </a:r>
            <a:r>
              <a:rPr lang="en-US" sz="2800" dirty="0">
                <a:solidFill>
                  <a:srgbClr val="4D4D4D"/>
                </a:solidFill>
                <a:latin typeface="IBM Plex Sans" panose="020B0503050203000203" pitchFamily="34" charset="0"/>
              </a:rPr>
              <a:t>• SAA Nominations Close 11:59 p.m. EST</a:t>
            </a:r>
          </a:p>
          <a:p>
            <a:endParaRPr lang="en-US" sz="2800" dirty="0">
              <a:solidFill>
                <a:srgbClr val="4D4D4D"/>
              </a:solidFill>
              <a:latin typeface="IBM Plex Sans" panose="020B0503050203000203" pitchFamily="34" charset="0"/>
            </a:endParaRPr>
          </a:p>
          <a:p>
            <a:endParaRPr lang="en-US" dirty="0">
              <a:solidFill>
                <a:schemeClr val="accent2"/>
              </a:solidFill>
              <a:latin typeface="IBM Plex Sans" panose="020B0503050203000203" pitchFamily="34" charset="0"/>
            </a:endParaRPr>
          </a:p>
          <a:p>
            <a:endParaRPr lang="en-US" dirty="0">
              <a:solidFill>
                <a:schemeClr val="accent2"/>
              </a:solidFill>
              <a:latin typeface="IBM Plex Sans" panose="020B0503050203000203" pitchFamily="34" charset="0"/>
            </a:endParaRPr>
          </a:p>
          <a:p>
            <a:endParaRPr lang="en-US" dirty="0">
              <a:solidFill>
                <a:schemeClr val="accent2"/>
              </a:solidFill>
              <a:latin typeface="IBM Plex Sans" panose="020B0503050203000203" pitchFamily="34" charset="0"/>
            </a:endParaRPr>
          </a:p>
          <a:p>
            <a:endParaRPr lang="en-US" dirty="0">
              <a:solidFill>
                <a:schemeClr val="accent2"/>
              </a:solidFill>
              <a:latin typeface="IBM Plex Sans" panose="020B0503050203000203" pitchFamily="34" charset="0"/>
            </a:endParaRPr>
          </a:p>
        </p:txBody>
      </p:sp>
      <p:pic>
        <p:nvPicPr>
          <p:cNvPr id="3" name="Picture 2" descr="A picture containing text, sign, outdoor, clipart&#10;&#10;Description automatically generated">
            <a:extLst>
              <a:ext uri="{FF2B5EF4-FFF2-40B4-BE49-F238E27FC236}">
                <a16:creationId xmlns:a16="http://schemas.microsoft.com/office/drawing/2014/main" id="{E094FEF6-82E9-339F-0F34-1C8135862446}"/>
              </a:ext>
            </a:extLst>
          </p:cNvPr>
          <p:cNvPicPr>
            <a:picLocks noChangeAspect="1"/>
          </p:cNvPicPr>
          <p:nvPr/>
        </p:nvPicPr>
        <p:blipFill>
          <a:blip r:embed="rId3"/>
          <a:stretch>
            <a:fillRect/>
          </a:stretch>
        </p:blipFill>
        <p:spPr>
          <a:xfrm>
            <a:off x="562509" y="6048167"/>
            <a:ext cx="3175000" cy="368300"/>
          </a:xfrm>
          <a:prstGeom prst="rect">
            <a:avLst/>
          </a:prstGeom>
        </p:spPr>
      </p:pic>
    </p:spTree>
    <p:extLst>
      <p:ext uri="{BB962C8B-B14F-4D97-AF65-F5344CB8AC3E}">
        <p14:creationId xmlns:p14="http://schemas.microsoft.com/office/powerpoint/2010/main" val="1912229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980333" y="315211"/>
            <a:ext cx="10515600" cy="875701"/>
          </a:xfrm>
          <a:prstGeom prst="rect">
            <a:avLst/>
          </a:prstGeom>
        </p:spPr>
        <p:txBody>
          <a:bodyPr vert="horz" wrap="square" lIns="0" tIns="196672" rIns="0" bIns="0" rtlCol="0">
            <a:spAutoFit/>
          </a:bodyPr>
          <a:lstStyle/>
          <a:p>
            <a:pPr marL="12700">
              <a:lnSpc>
                <a:spcPct val="100000"/>
              </a:lnSpc>
              <a:spcBef>
                <a:spcPts val="95"/>
              </a:spcBef>
            </a:pPr>
            <a:r>
              <a:rPr lang="en-US" spc="-140" dirty="0">
                <a:latin typeface="IBM Plex Sans" panose="020B0503050203000203" pitchFamily="34" charset="0"/>
              </a:rPr>
              <a:t>Open Enrollment 2027</a:t>
            </a:r>
            <a:endParaRPr spc="-50" dirty="0">
              <a:latin typeface="IBM Plex Sans" panose="020B0503050203000203" pitchFamily="34" charset="0"/>
            </a:endParaRPr>
          </a:p>
        </p:txBody>
      </p:sp>
      <p:sp>
        <p:nvSpPr>
          <p:cNvPr id="5" name="TextBox 4">
            <a:extLst>
              <a:ext uri="{FF2B5EF4-FFF2-40B4-BE49-F238E27FC236}">
                <a16:creationId xmlns:a16="http://schemas.microsoft.com/office/drawing/2014/main" id="{FCE76303-7D18-ED5A-91CC-C68E0A22B289}"/>
              </a:ext>
            </a:extLst>
          </p:cNvPr>
          <p:cNvSpPr txBox="1"/>
          <p:nvPr/>
        </p:nvSpPr>
        <p:spPr>
          <a:xfrm>
            <a:off x="817045" y="1190912"/>
            <a:ext cx="10842177" cy="553997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endParaRPr lang="en-US" sz="2400" dirty="0">
              <a:latin typeface="IBM Plex Sans" panose="020B0503050203000203" pitchFamily="34" charset="0"/>
            </a:endParaRPr>
          </a:p>
          <a:p>
            <a:pPr marL="285750" indent="-285750">
              <a:buFont typeface="Arial" panose="020B0604020202020204" pitchFamily="34" charset="0"/>
              <a:buChar char="•"/>
            </a:pPr>
            <a:r>
              <a:rPr lang="en-US" sz="2400" b="1" dirty="0">
                <a:solidFill>
                  <a:srgbClr val="4D4D4D"/>
                </a:solidFill>
                <a:latin typeface="IBM Plex Sans" panose="020B0503050203000203" pitchFamily="34" charset="0"/>
              </a:rPr>
              <a:t>Open Enrollment:</a:t>
            </a:r>
            <a:r>
              <a:rPr lang="en-US" sz="2400" dirty="0">
                <a:solidFill>
                  <a:srgbClr val="4D4D4D"/>
                </a:solidFill>
                <a:latin typeface="IBM Plex Sans" panose="020B0503050203000203" pitchFamily="34" charset="0"/>
              </a:rPr>
              <a:t> Monday, October 12 at 8:00 a.m. EST through Friday, October 30 at 6:00 p.m. EST </a:t>
            </a:r>
          </a:p>
          <a:p>
            <a:pPr lvl="0"/>
            <a:endParaRPr lang="en-US" sz="2400" dirty="0">
              <a:solidFill>
                <a:srgbClr val="4D4D4D"/>
              </a:solidFill>
              <a:latin typeface="IBM Plex Sans" panose="020B0503050203000203" pitchFamily="34" charset="0"/>
            </a:endParaRPr>
          </a:p>
          <a:p>
            <a:pPr marL="285750" lvl="0" indent="-285750">
              <a:buFont typeface="Arial" panose="020B0604020202020204" pitchFamily="34" charset="0"/>
              <a:buChar char="•"/>
            </a:pPr>
            <a:r>
              <a:rPr lang="en-US" sz="2400" b="1" dirty="0">
                <a:solidFill>
                  <a:srgbClr val="4D4D4D"/>
                </a:solidFill>
                <a:latin typeface="IBM Plex Sans" panose="020B0503050203000203" pitchFamily="34" charset="0"/>
              </a:rPr>
              <a:t>Benefits &amp; Wellness Fair:</a:t>
            </a:r>
            <a:r>
              <a:rPr lang="en-US" sz="2400" dirty="0">
                <a:solidFill>
                  <a:srgbClr val="4D4D4D"/>
                </a:solidFill>
                <a:latin typeface="IBM Plex Sans" panose="020B0503050203000203" pitchFamily="34" charset="0"/>
              </a:rPr>
              <a:t> Tuesday, October 13, 10:00 a.m.–2:00 p.m. </a:t>
            </a:r>
          </a:p>
          <a:p>
            <a:pPr lvl="1"/>
            <a:r>
              <a:rPr lang="en-US" sz="2400" dirty="0">
                <a:solidFill>
                  <a:srgbClr val="4D4D4D"/>
                </a:solidFill>
                <a:latin typeface="IBM Plex Sans" panose="020B0503050203000203" pitchFamily="34" charset="0"/>
              </a:rPr>
              <a:t>Preregistration will be available. </a:t>
            </a:r>
            <a:r>
              <a:rPr lang="en-US" sz="2400" i="1" dirty="0">
                <a:solidFill>
                  <a:srgbClr val="4D4D4D"/>
                </a:solidFill>
                <a:latin typeface="IBM Plex Sans" panose="020B0503050203000203" pitchFamily="34" charset="0"/>
              </a:rPr>
              <a:t>More details coming soon.</a:t>
            </a:r>
            <a:r>
              <a:rPr lang="en-US" sz="2400" dirty="0">
                <a:solidFill>
                  <a:srgbClr val="4D4D4D"/>
                </a:solidFill>
                <a:latin typeface="IBM Plex Sans" panose="020B0503050203000203" pitchFamily="34" charset="0"/>
              </a:rPr>
              <a:t> </a:t>
            </a:r>
          </a:p>
          <a:p>
            <a:pPr lvl="1"/>
            <a:endParaRPr lang="en-US" sz="2400" dirty="0">
              <a:solidFill>
                <a:srgbClr val="4D4D4D"/>
              </a:solidFill>
              <a:latin typeface="IBM Plex Sans" panose="020B0503050203000203" pitchFamily="34" charset="0"/>
            </a:endParaRPr>
          </a:p>
          <a:p>
            <a:pPr marL="285750" indent="-285750">
              <a:buFont typeface="Arial" panose="020B0604020202020204" pitchFamily="34" charset="0"/>
              <a:buChar char="•"/>
            </a:pPr>
            <a:r>
              <a:rPr lang="en-US" sz="2400" b="1" dirty="0">
                <a:solidFill>
                  <a:srgbClr val="4D4D4D"/>
                </a:solidFill>
                <a:latin typeface="IBM Plex Sans" panose="020B0503050203000203" pitchFamily="34" charset="0"/>
              </a:rPr>
              <a:t>Passive Enrollment:</a:t>
            </a:r>
            <a:r>
              <a:rPr lang="en-US" sz="2400" dirty="0">
                <a:solidFill>
                  <a:srgbClr val="4D4D4D"/>
                </a:solidFill>
                <a:latin typeface="IBM Plex Sans" panose="020B0503050203000203" pitchFamily="34" charset="0"/>
              </a:rPr>
              <a:t> Open Enrollment will be </a:t>
            </a:r>
            <a:r>
              <a:rPr lang="en-US" sz="2400" b="1" dirty="0">
                <a:solidFill>
                  <a:srgbClr val="4D4D4D"/>
                </a:solidFill>
                <a:latin typeface="IBM Plex Sans" panose="020B0503050203000203" pitchFamily="34" charset="0"/>
              </a:rPr>
              <a:t>passive</a:t>
            </a:r>
            <a:r>
              <a:rPr lang="en-US" sz="2400" dirty="0">
                <a:solidFill>
                  <a:srgbClr val="4D4D4D"/>
                </a:solidFill>
                <a:latin typeface="IBM Plex Sans" panose="020B0503050203000203" pitchFamily="34" charset="0"/>
              </a:rPr>
              <a:t>, meaning current elections will continue if no changes are made </a:t>
            </a:r>
          </a:p>
          <a:p>
            <a:pPr marL="285750" indent="-285750">
              <a:buFont typeface="Arial" panose="020B0604020202020204" pitchFamily="34" charset="0"/>
              <a:buChar char="•"/>
            </a:pPr>
            <a:endParaRPr lang="en-US" sz="2400" b="1" dirty="0">
              <a:solidFill>
                <a:srgbClr val="4D4D4D"/>
              </a:solidFill>
              <a:latin typeface="IBM Plex Sans" panose="020B0503050203000203" pitchFamily="34" charset="0"/>
            </a:endParaRPr>
          </a:p>
          <a:p>
            <a:pPr marL="285750" indent="-285750">
              <a:buFont typeface="Arial" panose="020B0604020202020204" pitchFamily="34" charset="0"/>
              <a:buChar char="•"/>
            </a:pPr>
            <a:r>
              <a:rPr lang="en-US" sz="2400" b="1" dirty="0">
                <a:solidFill>
                  <a:srgbClr val="4D4D4D"/>
                </a:solidFill>
                <a:latin typeface="IBM Plex Sans" panose="020B0503050203000203" pitchFamily="34" charset="0"/>
              </a:rPr>
              <a:t>Open Enrollment Training:</a:t>
            </a:r>
            <a:r>
              <a:rPr lang="en-US" sz="2400" dirty="0">
                <a:solidFill>
                  <a:srgbClr val="4D4D4D"/>
                </a:solidFill>
                <a:latin typeface="IBM Plex Sans" panose="020B0503050203000203" pitchFamily="34" charset="0"/>
              </a:rPr>
              <a:t> Invitations will be sent to all HR Liaisons to learn about OE 2027. An OE training presentation will be provided so departments can lead OE sessions, or UFHR Benefits can lead onsite presentations.</a:t>
            </a:r>
          </a:p>
          <a:p>
            <a:pPr marL="285750" indent="-285750">
              <a:buFont typeface="Arial" panose="020B0604020202020204" pitchFamily="34" charset="0"/>
              <a:buChar char="•"/>
            </a:pPr>
            <a:endParaRPr lang="en-US" dirty="0">
              <a:latin typeface="Gentona Book"/>
              <a:ea typeface="Calibri"/>
              <a:cs typeface="Calibri"/>
            </a:endParaRPr>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5BD3EF-F6FE-7302-A0E9-41E12CE5E014}"/>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FC276A1-3418-7D16-40C5-FCCBA575B9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7B9B2A4-038C-2758-571F-BF39248388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F65F9A5-6E4F-7E3E-9EF9-92D814B55043}"/>
              </a:ext>
            </a:extLst>
          </p:cNvPr>
          <p:cNvSpPr>
            <a:spLocks noGrp="1"/>
          </p:cNvSpPr>
          <p:nvPr>
            <p:ph type="title"/>
          </p:nvPr>
        </p:nvSpPr>
        <p:spPr>
          <a:xfrm>
            <a:off x="477980" y="1122363"/>
            <a:ext cx="10558194" cy="3204134"/>
          </a:xfrm>
        </p:spPr>
        <p:txBody>
          <a:bodyPr vert="horz" lIns="91440" tIns="45720" rIns="91440" bIns="45720" rtlCol="0" anchor="b">
            <a:normAutofit/>
          </a:bodyPr>
          <a:lstStyle/>
          <a:p>
            <a:r>
              <a:rPr lang="en-US" sz="4800" dirty="0">
                <a:solidFill>
                  <a:schemeClr val="tx1"/>
                </a:solidFill>
                <a:latin typeface="IBM Plex Sans" panose="020B0503050203000203" pitchFamily="34" charset="0"/>
              </a:rPr>
              <a:t>Employment Operations &amp; Records</a:t>
            </a:r>
            <a:br>
              <a:rPr lang="en-US" sz="4800" dirty="0">
                <a:solidFill>
                  <a:schemeClr val="tx1"/>
                </a:solidFill>
                <a:latin typeface="IBM Plex Sans" panose="020B0503050203000203" pitchFamily="34" charset="0"/>
              </a:rPr>
            </a:br>
            <a:r>
              <a:rPr lang="en-US" sz="4800" dirty="0">
                <a:solidFill>
                  <a:schemeClr val="tx1"/>
                </a:solidFill>
                <a:latin typeface="IBM Plex Sans" panose="020B0503050203000203" pitchFamily="34" charset="0"/>
              </a:rPr>
              <a:t>Classification &amp; Compensation</a:t>
            </a:r>
          </a:p>
        </p:txBody>
      </p:sp>
      <p:sp>
        <p:nvSpPr>
          <p:cNvPr id="3" name="Text Placeholder 2">
            <a:extLst>
              <a:ext uri="{FF2B5EF4-FFF2-40B4-BE49-F238E27FC236}">
                <a16:creationId xmlns:a16="http://schemas.microsoft.com/office/drawing/2014/main" id="{7AF028AB-27B1-4D5C-630F-A4110272A603}"/>
              </a:ext>
            </a:extLst>
          </p:cNvPr>
          <p:cNvSpPr>
            <a:spLocks noGrp="1"/>
          </p:cNvSpPr>
          <p:nvPr>
            <p:ph type="body" idx="1"/>
          </p:nvPr>
        </p:nvSpPr>
        <p:spPr>
          <a:xfrm>
            <a:off x="477980" y="4872922"/>
            <a:ext cx="4809244" cy="1208141"/>
          </a:xfrm>
        </p:spPr>
        <p:txBody>
          <a:bodyPr vert="horz" lIns="91440" tIns="45720" rIns="91440" bIns="45720" rtlCol="0">
            <a:normAutofit/>
          </a:bodyPr>
          <a:lstStyle/>
          <a:p>
            <a:r>
              <a:rPr lang="en-US" sz="3200" dirty="0">
                <a:solidFill>
                  <a:schemeClr val="accent2"/>
                </a:solidFill>
                <a:latin typeface="IBM Plex Sans" panose="020B0503050203000203" pitchFamily="34" charset="0"/>
              </a:rPr>
              <a:t>Johannes Traster</a:t>
            </a:r>
          </a:p>
        </p:txBody>
      </p:sp>
      <p:sp>
        <p:nvSpPr>
          <p:cNvPr id="14" name="Rectangle 13">
            <a:extLst>
              <a:ext uri="{FF2B5EF4-FFF2-40B4-BE49-F238E27FC236}">
                <a16:creationId xmlns:a16="http://schemas.microsoft.com/office/drawing/2014/main" id="{981B15C4-39F3-114D-2BC0-ABCDAD9EEB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403E6993-0086-F349-7B26-FFC532C75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text, sign, outdoor, clipart">
            <a:extLst>
              <a:ext uri="{FF2B5EF4-FFF2-40B4-BE49-F238E27FC236}">
                <a16:creationId xmlns:a16="http://schemas.microsoft.com/office/drawing/2014/main" id="{F3E4FA8C-7F0C-9379-E09E-EE065D7DBD55}"/>
              </a:ext>
            </a:extLst>
          </p:cNvPr>
          <p:cNvPicPr>
            <a:picLocks noChangeAspect="1"/>
          </p:cNvPicPr>
          <p:nvPr/>
        </p:nvPicPr>
        <p:blipFill>
          <a:blip r:embed="rId3"/>
          <a:stretch>
            <a:fillRect/>
          </a:stretch>
        </p:blipFill>
        <p:spPr>
          <a:xfrm>
            <a:off x="8680690" y="6137464"/>
            <a:ext cx="3175000" cy="368300"/>
          </a:xfrm>
          <a:prstGeom prst="rect">
            <a:avLst/>
          </a:prstGeom>
        </p:spPr>
      </p:pic>
    </p:spTree>
    <p:extLst>
      <p:ext uri="{BB962C8B-B14F-4D97-AF65-F5344CB8AC3E}">
        <p14:creationId xmlns:p14="http://schemas.microsoft.com/office/powerpoint/2010/main" val="389895034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FD78A13-C575-9FDC-B020-BF0EE5EEB06E}"/>
              </a:ext>
            </a:extLst>
          </p:cNvPr>
          <p:cNvSpPr txBox="1">
            <a:spLocks noGrp="1"/>
          </p:cNvSpPr>
          <p:nvPr>
            <p:ph type="title" idx="4294967295"/>
          </p:nvPr>
        </p:nvSpPr>
        <p:spPr>
          <a:xfrm>
            <a:off x="839731" y="473096"/>
            <a:ext cx="9589861"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400" normalizeH="0" baseline="0" noProof="0" dirty="0">
                <a:ln>
                  <a:noFill/>
                </a:ln>
                <a:solidFill>
                  <a:srgbClr val="00346A"/>
                </a:solidFill>
                <a:effectLst/>
                <a:uLnTx/>
                <a:uFillTx/>
                <a:latin typeface="IBM Plex Sans" panose="020B0503050203000203" pitchFamily="34" charset="0"/>
                <a:ea typeface="+mn-ea"/>
                <a:cs typeface="+mn-cs"/>
              </a:rPr>
              <a:t>Accelerated Payroll Deadline</a:t>
            </a:r>
            <a:endParaRPr kumimoji="0" lang="en-US" sz="1800" b="1" i="0" u="none" strike="noStrike" kern="1200" cap="none" spc="0" normalizeH="0" baseline="0" noProof="0" dirty="0">
              <a:ln>
                <a:noFill/>
              </a:ln>
              <a:solidFill>
                <a:schemeClr val="tx1"/>
              </a:solidFill>
              <a:effectLst/>
              <a:uLnTx/>
              <a:uFillTx/>
              <a:latin typeface="IBM Plex Sans" panose="020B0503050203000203" pitchFamily="34" charset="0"/>
              <a:ea typeface="+mn-ea"/>
              <a:cs typeface="+mn-cs"/>
            </a:endParaRPr>
          </a:p>
        </p:txBody>
      </p:sp>
      <p:sp>
        <p:nvSpPr>
          <p:cNvPr id="3" name="Content Placeholder 2">
            <a:extLst>
              <a:ext uri="{FF2B5EF4-FFF2-40B4-BE49-F238E27FC236}">
                <a16:creationId xmlns:a16="http://schemas.microsoft.com/office/drawing/2014/main" id="{6BD68B0C-0DBD-1ED8-5076-B189E19778A5}"/>
              </a:ext>
            </a:extLst>
          </p:cNvPr>
          <p:cNvSpPr>
            <a:spLocks noGrp="1"/>
          </p:cNvSpPr>
          <p:nvPr>
            <p:ph idx="1"/>
          </p:nvPr>
        </p:nvSpPr>
        <p:spPr>
          <a:xfrm>
            <a:off x="730044" y="1449867"/>
            <a:ext cx="9230033" cy="4469152"/>
          </a:xfrm>
        </p:spPr>
        <p:txBody>
          <a:bodyPr>
            <a:noAutofit/>
          </a:bodyPr>
          <a:lstStyle/>
          <a:p>
            <a:pPr>
              <a:lnSpc>
                <a:spcPct val="80000"/>
              </a:lnSpc>
              <a:spcAft>
                <a:spcPts val="800"/>
              </a:spcAft>
              <a:defRPr/>
            </a:pPr>
            <a:r>
              <a:rPr lang="en-US" sz="2400" spc="220" dirty="0">
                <a:latin typeface="IBM Plex Sans" panose="020B0503050203000203" pitchFamily="34" charset="0"/>
                <a:cs typeface="Calibri"/>
              </a:rPr>
              <a:t>UF will be closed on Friday, October 9th in observance of Homecoming!</a:t>
            </a:r>
          </a:p>
          <a:p>
            <a:pPr>
              <a:lnSpc>
                <a:spcPct val="80000"/>
              </a:lnSpc>
              <a:spcAft>
                <a:spcPts val="800"/>
              </a:spcAft>
              <a:defRPr/>
            </a:pPr>
            <a:r>
              <a:rPr lang="en-US" sz="2400" spc="220" dirty="0">
                <a:latin typeface="IBM Plex Sans" panose="020B0503050203000203" pitchFamily="34" charset="0"/>
                <a:cs typeface="Calibri"/>
              </a:rPr>
              <a:t>The payroll schedule for this accelerated payroll is as follows:</a:t>
            </a:r>
          </a:p>
          <a:p>
            <a:pPr marL="800100" lvl="2" indent="-342900">
              <a:lnSpc>
                <a:spcPct val="80000"/>
              </a:lnSpc>
              <a:spcBef>
                <a:spcPts val="1000"/>
              </a:spcBef>
              <a:spcAft>
                <a:spcPts val="800"/>
              </a:spcAft>
              <a:buFont typeface="Courier New" panose="02070309020205020404" pitchFamily="49" charset="0"/>
              <a:buChar char="o"/>
              <a:defRPr/>
            </a:pPr>
            <a:r>
              <a:rPr lang="en-US" sz="2400" spc="220" dirty="0">
                <a:latin typeface="IBM Plex Sans" panose="020B0503050203000203" pitchFamily="34" charset="0"/>
                <a:cs typeface="Calibri"/>
              </a:rPr>
              <a:t>Thursday, October 1st: HR deadline for ePAF transactions</a:t>
            </a:r>
          </a:p>
          <a:p>
            <a:pPr marL="800100" lvl="2" indent="-342900">
              <a:lnSpc>
                <a:spcPct val="80000"/>
              </a:lnSpc>
              <a:spcBef>
                <a:spcPts val="1000"/>
              </a:spcBef>
              <a:spcAft>
                <a:spcPts val="800"/>
              </a:spcAft>
              <a:buFont typeface="Courier New" panose="02070309020205020404" pitchFamily="49" charset="0"/>
              <a:buChar char="o"/>
              <a:defRPr/>
            </a:pPr>
            <a:r>
              <a:rPr lang="en-US" sz="2400" spc="220" dirty="0">
                <a:latin typeface="IBM Plex Sans" panose="020B0503050203000203" pitchFamily="34" charset="0"/>
                <a:cs typeface="Calibri"/>
              </a:rPr>
              <a:t>Wednesday, October 7th: Time &amp; Labor closes</a:t>
            </a:r>
          </a:p>
          <a:p>
            <a:pPr marL="800100" lvl="2" indent="-342900">
              <a:lnSpc>
                <a:spcPct val="80000"/>
              </a:lnSpc>
              <a:spcBef>
                <a:spcPts val="1000"/>
              </a:spcBef>
              <a:spcAft>
                <a:spcPts val="800"/>
              </a:spcAft>
              <a:buFont typeface="Courier New" panose="02070309020205020404" pitchFamily="49" charset="0"/>
              <a:buChar char="o"/>
              <a:defRPr/>
            </a:pPr>
            <a:r>
              <a:rPr lang="en-US" sz="2400" spc="220" dirty="0">
                <a:latin typeface="IBM Plex Sans" panose="020B0503050203000203" pitchFamily="34" charset="0"/>
                <a:cs typeface="Calibri"/>
              </a:rPr>
              <a:t>Thursday, October 8th: Payroll Running</a:t>
            </a:r>
          </a:p>
          <a:p>
            <a:pPr lvl="1">
              <a:lnSpc>
                <a:spcPct val="80000"/>
              </a:lnSpc>
              <a:spcAft>
                <a:spcPts val="800"/>
              </a:spcAft>
              <a:buFont typeface="Courier New" panose="02070309020205020404" pitchFamily="49" charset="0"/>
              <a:buChar char="o"/>
              <a:defRPr/>
            </a:pPr>
            <a:r>
              <a:rPr lang="en-US" spc="220" dirty="0">
                <a:latin typeface="IBM Plex Sans" panose="020B0503050203000203" pitchFamily="34" charset="0"/>
                <a:cs typeface="Calibri"/>
              </a:rPr>
              <a:t> Please see UF’s </a:t>
            </a:r>
            <a:r>
              <a:rPr lang="en-US" spc="220" dirty="0">
                <a:latin typeface="IBM Plex Sans" panose="020B0503050203000203" pitchFamily="34" charset="0"/>
                <a:cs typeface="Calibri"/>
                <a:hlinkClick r:id="rId2"/>
              </a:rPr>
              <a:t>Payroll Schedules</a:t>
            </a:r>
            <a:r>
              <a:rPr lang="en-US" spc="220" dirty="0">
                <a:latin typeface="IBM Plex Sans" panose="020B0503050203000203" pitchFamily="34" charset="0"/>
                <a:cs typeface="Calibri"/>
              </a:rPr>
              <a:t> for more details.</a:t>
            </a:r>
          </a:p>
        </p:txBody>
      </p:sp>
    </p:spTree>
    <p:extLst>
      <p:ext uri="{BB962C8B-B14F-4D97-AF65-F5344CB8AC3E}">
        <p14:creationId xmlns:p14="http://schemas.microsoft.com/office/powerpoint/2010/main" val="146792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547D6-331F-01D0-04C9-D5D125AF83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D39E1F-4114-B2CB-C264-77E346E7639B}"/>
              </a:ext>
            </a:extLst>
          </p:cNvPr>
          <p:cNvSpPr>
            <a:spLocks noGrp="1"/>
          </p:cNvSpPr>
          <p:nvPr>
            <p:ph type="title"/>
          </p:nvPr>
        </p:nvSpPr>
        <p:spPr>
          <a:xfrm>
            <a:off x="285939" y="569738"/>
            <a:ext cx="11112374" cy="775615"/>
          </a:xfrm>
        </p:spPr>
        <p:txBody>
          <a:bodyPr>
            <a:noAutofit/>
          </a:bodyPr>
          <a:lstStyle/>
          <a:p>
            <a:pPr marL="422909">
              <a:lnSpc>
                <a:spcPct val="100000"/>
              </a:lnSpc>
              <a:spcBef>
                <a:spcPts val="105"/>
              </a:spcBef>
            </a:pPr>
            <a:r>
              <a:rPr lang="en-US" spc="400" dirty="0">
                <a:solidFill>
                  <a:srgbClr val="00346A"/>
                </a:solidFill>
                <a:latin typeface="IBM Plex Sans" panose="020B0503050203000203" pitchFamily="34" charset="0"/>
              </a:rPr>
              <a:t>Reminder: Florida Minimum Wage</a:t>
            </a:r>
          </a:p>
        </p:txBody>
      </p:sp>
      <p:sp>
        <p:nvSpPr>
          <p:cNvPr id="3" name="Content Placeholder 2">
            <a:extLst>
              <a:ext uri="{FF2B5EF4-FFF2-40B4-BE49-F238E27FC236}">
                <a16:creationId xmlns:a16="http://schemas.microsoft.com/office/drawing/2014/main" id="{71755619-5998-CBA0-DDAE-2E573626D3D0}"/>
              </a:ext>
            </a:extLst>
          </p:cNvPr>
          <p:cNvSpPr>
            <a:spLocks noGrp="1"/>
          </p:cNvSpPr>
          <p:nvPr>
            <p:ph idx="1"/>
          </p:nvPr>
        </p:nvSpPr>
        <p:spPr>
          <a:xfrm>
            <a:off x="730044" y="1449866"/>
            <a:ext cx="10911349" cy="3181127"/>
          </a:xfrm>
        </p:spPr>
        <p:txBody>
          <a:bodyPr>
            <a:noAutofit/>
          </a:bodyPr>
          <a:lstStyle/>
          <a:p>
            <a:pPr>
              <a:lnSpc>
                <a:spcPct val="80000"/>
              </a:lnSpc>
              <a:spcAft>
                <a:spcPts val="800"/>
              </a:spcAft>
              <a:defRPr/>
            </a:pPr>
            <a:r>
              <a:rPr lang="en-US" sz="2400" spc="220" dirty="0">
                <a:latin typeface="IBM Plex Sans" panose="020B0503050203000203" pitchFamily="34" charset="0"/>
                <a:cs typeface="Calibri"/>
              </a:rPr>
              <a:t>Florida voters approved an amendment in November 2020 that increases the minimum wage each year until it reaches $15 per hour in 2026.</a:t>
            </a:r>
          </a:p>
          <a:p>
            <a:pPr>
              <a:lnSpc>
                <a:spcPct val="80000"/>
              </a:lnSpc>
              <a:spcAft>
                <a:spcPts val="800"/>
              </a:spcAft>
              <a:defRPr/>
            </a:pPr>
            <a:r>
              <a:rPr lang="en-US" sz="2400" spc="220" dirty="0">
                <a:latin typeface="IBM Plex Sans" panose="020B0503050203000203" pitchFamily="34" charset="0"/>
                <a:cs typeface="Calibri"/>
              </a:rPr>
              <a:t>Effective September 30, 2026, our state minimum wage will increase from $14 to $15 per hour.</a:t>
            </a:r>
          </a:p>
          <a:p>
            <a:pPr>
              <a:lnSpc>
                <a:spcPct val="80000"/>
              </a:lnSpc>
              <a:spcAft>
                <a:spcPts val="800"/>
              </a:spcAft>
              <a:defRPr/>
            </a:pPr>
            <a:r>
              <a:rPr lang="en-US" sz="2400" spc="220" dirty="0">
                <a:latin typeface="IBM Plex Sans" panose="020B0503050203000203" pitchFamily="34" charset="0"/>
                <a:cs typeface="Calibri"/>
              </a:rPr>
              <a:t>Wage increases for employees below this mark will be administered by a file, so no manual job edit </a:t>
            </a:r>
            <a:r>
              <a:rPr lang="en-US" sz="2400" spc="220" dirty="0" err="1">
                <a:latin typeface="IBM Plex Sans" panose="020B0503050203000203" pitchFamily="34" charset="0"/>
                <a:cs typeface="Calibri"/>
              </a:rPr>
              <a:t>ePAFs</a:t>
            </a:r>
            <a:r>
              <a:rPr lang="en-US" sz="2400" spc="220" dirty="0">
                <a:latin typeface="IBM Plex Sans" panose="020B0503050203000203" pitchFamily="34" charset="0"/>
                <a:cs typeface="Calibri"/>
              </a:rPr>
              <a:t> are necessary.</a:t>
            </a:r>
          </a:p>
        </p:txBody>
      </p:sp>
    </p:spTree>
    <p:extLst>
      <p:ext uri="{BB962C8B-B14F-4D97-AF65-F5344CB8AC3E}">
        <p14:creationId xmlns:p14="http://schemas.microsoft.com/office/powerpoint/2010/main" val="2780664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509716" y="427043"/>
            <a:ext cx="11172568" cy="885509"/>
          </a:xfrm>
          <a:prstGeom prst="rect">
            <a:avLst/>
          </a:prstGeom>
        </p:spPr>
        <p:txBody>
          <a:bodyPr vert="horz" wrap="square" lIns="0" tIns="206385" rIns="0" bIns="0" rtlCol="0">
            <a:spAutoFit/>
          </a:bodyPr>
          <a:lstStyle/>
          <a:p>
            <a:pPr marL="422909">
              <a:lnSpc>
                <a:spcPct val="100000"/>
              </a:lnSpc>
              <a:spcBef>
                <a:spcPts val="105"/>
              </a:spcBef>
            </a:pPr>
            <a:r>
              <a:rPr sz="4400" spc="360" dirty="0">
                <a:solidFill>
                  <a:srgbClr val="00346A"/>
                </a:solidFill>
                <a:latin typeface="IBM Plex Sans" panose="020B0503050203000203" pitchFamily="34" charset="0"/>
              </a:rPr>
              <a:t>Pay</a:t>
            </a:r>
            <a:r>
              <a:rPr sz="4400" spc="200" dirty="0">
                <a:solidFill>
                  <a:srgbClr val="00346A"/>
                </a:solidFill>
                <a:latin typeface="IBM Plex Sans" panose="020B0503050203000203" pitchFamily="34" charset="0"/>
              </a:rPr>
              <a:t> </a:t>
            </a:r>
            <a:r>
              <a:rPr sz="4400" spc="295" dirty="0">
                <a:solidFill>
                  <a:srgbClr val="00346A"/>
                </a:solidFill>
                <a:latin typeface="IBM Plex Sans" panose="020B0503050203000203" pitchFamily="34" charset="0"/>
              </a:rPr>
              <a:t>Program</a:t>
            </a:r>
            <a:r>
              <a:rPr lang="en-US" sz="4400" spc="295" dirty="0">
                <a:solidFill>
                  <a:srgbClr val="00346A"/>
                </a:solidFill>
                <a:latin typeface="IBM Plex Sans" panose="020B0503050203000203" pitchFamily="34" charset="0"/>
              </a:rPr>
              <a:t> Announcement</a:t>
            </a:r>
            <a:endParaRPr sz="4400" dirty="0">
              <a:latin typeface="IBM Plex Sans" panose="020B0503050203000203" pitchFamily="34" charset="0"/>
            </a:endParaRPr>
          </a:p>
        </p:txBody>
      </p:sp>
      <p:sp>
        <p:nvSpPr>
          <p:cNvPr id="3" name="object 3"/>
          <p:cNvSpPr txBox="1"/>
          <p:nvPr/>
        </p:nvSpPr>
        <p:spPr>
          <a:xfrm>
            <a:off x="1107809" y="1656439"/>
            <a:ext cx="9377680" cy="1953355"/>
          </a:xfrm>
          <a:prstGeom prst="rect">
            <a:avLst/>
          </a:prstGeom>
        </p:spPr>
        <p:txBody>
          <a:bodyPr vert="horz" wrap="square" lIns="0" tIns="85725" rIns="0" bIns="0" rtlCol="0">
            <a:spAutoFit/>
          </a:bodyPr>
          <a:lstStyle/>
          <a:p>
            <a:pPr marL="240029" marR="5080" indent="-227329">
              <a:lnSpc>
                <a:spcPct val="80000"/>
              </a:lnSpc>
              <a:spcBef>
                <a:spcPts val="675"/>
              </a:spcBef>
              <a:buFont typeface="Arial"/>
              <a:buChar char="•"/>
              <a:tabLst>
                <a:tab pos="241300" algn="l"/>
              </a:tabLst>
            </a:pPr>
            <a:r>
              <a:rPr lang="en-US" sz="2400" spc="220" dirty="0">
                <a:solidFill>
                  <a:srgbClr val="4D4D4D"/>
                </a:solidFill>
                <a:latin typeface="IBM Plex Sans" panose="020B0503050203000203" pitchFamily="34" charset="0"/>
                <a:cs typeface="Calibri"/>
              </a:rPr>
              <a:t>Recently</a:t>
            </a:r>
            <a:r>
              <a:rPr sz="2400" spc="100" dirty="0">
                <a:solidFill>
                  <a:srgbClr val="4D4D4D"/>
                </a:solidFill>
                <a:latin typeface="IBM Plex Sans" panose="020B0503050203000203" pitchFamily="34" charset="0"/>
                <a:cs typeface="Calibri"/>
              </a:rPr>
              <a:t>,</a:t>
            </a:r>
            <a:r>
              <a:rPr lang="en-US" sz="2400" spc="40" dirty="0">
                <a:solidFill>
                  <a:srgbClr val="4D4D4D"/>
                </a:solidFill>
                <a:latin typeface="IBM Plex Sans" panose="020B0503050203000203" pitchFamily="34" charset="0"/>
                <a:cs typeface="Calibri"/>
              </a:rPr>
              <a:t> President Bell </a:t>
            </a:r>
            <a:r>
              <a:rPr sz="2400" spc="105" dirty="0">
                <a:solidFill>
                  <a:srgbClr val="4D4D4D"/>
                </a:solidFill>
                <a:latin typeface="IBM Plex Sans" panose="020B0503050203000203" pitchFamily="34" charset="0"/>
                <a:cs typeface="Calibri"/>
              </a:rPr>
              <a:t>announced</a:t>
            </a:r>
            <a:r>
              <a:rPr sz="2400" spc="30" dirty="0">
                <a:solidFill>
                  <a:srgbClr val="4D4D4D"/>
                </a:solidFill>
                <a:latin typeface="IBM Plex Sans" panose="020B0503050203000203" pitchFamily="34" charset="0"/>
                <a:cs typeface="Calibri"/>
              </a:rPr>
              <a:t> </a:t>
            </a:r>
            <a:r>
              <a:rPr sz="2400" spc="125" dirty="0">
                <a:solidFill>
                  <a:srgbClr val="4D4D4D"/>
                </a:solidFill>
                <a:latin typeface="IBM Plex Sans" panose="020B0503050203000203" pitchFamily="34" charset="0"/>
                <a:cs typeface="Calibri"/>
              </a:rPr>
              <a:t>a</a:t>
            </a:r>
            <a:r>
              <a:rPr sz="2400" spc="45" dirty="0">
                <a:solidFill>
                  <a:srgbClr val="4D4D4D"/>
                </a:solidFill>
                <a:latin typeface="IBM Plex Sans" panose="020B0503050203000203" pitchFamily="34" charset="0"/>
                <a:cs typeface="Calibri"/>
              </a:rPr>
              <a:t> </a:t>
            </a:r>
            <a:r>
              <a:rPr sz="2400" spc="120" dirty="0">
                <a:solidFill>
                  <a:srgbClr val="4D4D4D"/>
                </a:solidFill>
                <a:latin typeface="IBM Plex Sans" panose="020B0503050203000203" pitchFamily="34" charset="0"/>
                <a:cs typeface="Calibri"/>
              </a:rPr>
              <a:t>salary</a:t>
            </a:r>
            <a:r>
              <a:rPr sz="2400" spc="45" dirty="0">
                <a:solidFill>
                  <a:srgbClr val="4D4D4D"/>
                </a:solidFill>
                <a:latin typeface="IBM Plex Sans" panose="020B0503050203000203" pitchFamily="34" charset="0"/>
                <a:cs typeface="Calibri"/>
              </a:rPr>
              <a:t> </a:t>
            </a:r>
            <a:r>
              <a:rPr sz="2400" spc="110" dirty="0">
                <a:solidFill>
                  <a:srgbClr val="4D4D4D"/>
                </a:solidFill>
                <a:latin typeface="IBM Plex Sans" panose="020B0503050203000203" pitchFamily="34" charset="0"/>
                <a:cs typeface="Calibri"/>
              </a:rPr>
              <a:t>increase</a:t>
            </a:r>
            <a:r>
              <a:rPr sz="2400" spc="70" dirty="0">
                <a:solidFill>
                  <a:srgbClr val="4D4D4D"/>
                </a:solidFill>
                <a:latin typeface="IBM Plex Sans" panose="020B0503050203000203" pitchFamily="34" charset="0"/>
                <a:cs typeface="Calibri"/>
              </a:rPr>
              <a:t> </a:t>
            </a:r>
            <a:r>
              <a:rPr sz="2400" spc="90" dirty="0">
                <a:solidFill>
                  <a:srgbClr val="4D4D4D"/>
                </a:solidFill>
                <a:latin typeface="IBM Plex Sans" panose="020B0503050203000203" pitchFamily="34" charset="0"/>
                <a:cs typeface="Calibri"/>
              </a:rPr>
              <a:t>program </a:t>
            </a:r>
            <a:r>
              <a:rPr sz="2400" spc="70" dirty="0">
                <a:solidFill>
                  <a:srgbClr val="4D4D4D"/>
                </a:solidFill>
                <a:latin typeface="IBM Plex Sans" panose="020B0503050203000203" pitchFamily="34" charset="0"/>
                <a:cs typeface="Calibri"/>
              </a:rPr>
              <a:t>that</a:t>
            </a:r>
            <a:r>
              <a:rPr sz="2400" spc="25" dirty="0">
                <a:solidFill>
                  <a:srgbClr val="4D4D4D"/>
                </a:solidFill>
                <a:latin typeface="IBM Plex Sans" panose="020B0503050203000203" pitchFamily="34" charset="0"/>
                <a:cs typeface="Calibri"/>
              </a:rPr>
              <a:t> </a:t>
            </a:r>
            <a:r>
              <a:rPr sz="2400" spc="85" dirty="0">
                <a:solidFill>
                  <a:srgbClr val="4D4D4D"/>
                </a:solidFill>
                <a:latin typeface="IBM Plex Sans" panose="020B0503050203000203" pitchFamily="34" charset="0"/>
                <a:cs typeface="Calibri"/>
              </a:rPr>
              <a:t>will</a:t>
            </a:r>
            <a:r>
              <a:rPr sz="2400" spc="35" dirty="0">
                <a:solidFill>
                  <a:srgbClr val="4D4D4D"/>
                </a:solidFill>
                <a:latin typeface="IBM Plex Sans" panose="020B0503050203000203" pitchFamily="34" charset="0"/>
                <a:cs typeface="Calibri"/>
              </a:rPr>
              <a:t> </a:t>
            </a:r>
            <a:r>
              <a:rPr sz="2400" spc="80" dirty="0">
                <a:solidFill>
                  <a:srgbClr val="4D4D4D"/>
                </a:solidFill>
                <a:latin typeface="IBM Plex Sans" panose="020B0503050203000203" pitchFamily="34" charset="0"/>
                <a:cs typeface="Calibri"/>
              </a:rPr>
              <a:t>provide</a:t>
            </a:r>
            <a:r>
              <a:rPr sz="2400" spc="15" dirty="0">
                <a:solidFill>
                  <a:srgbClr val="4D4D4D"/>
                </a:solidFill>
                <a:latin typeface="IBM Plex Sans" panose="020B0503050203000203" pitchFamily="34" charset="0"/>
                <a:cs typeface="Calibri"/>
              </a:rPr>
              <a:t> </a:t>
            </a:r>
            <a:r>
              <a:rPr sz="2400" spc="125" dirty="0">
                <a:solidFill>
                  <a:srgbClr val="4D4D4D"/>
                </a:solidFill>
                <a:latin typeface="IBM Plex Sans" panose="020B0503050203000203" pitchFamily="34" charset="0"/>
                <a:cs typeface="Calibri"/>
              </a:rPr>
              <a:t>a</a:t>
            </a:r>
            <a:r>
              <a:rPr sz="2400" spc="60" dirty="0">
                <a:solidFill>
                  <a:srgbClr val="4D4D4D"/>
                </a:solidFill>
                <a:latin typeface="IBM Plex Sans" panose="020B0503050203000203" pitchFamily="34" charset="0"/>
                <a:cs typeface="Calibri"/>
              </a:rPr>
              <a:t> </a:t>
            </a:r>
            <a:r>
              <a:rPr sz="2400" spc="75" dirty="0">
                <a:solidFill>
                  <a:srgbClr val="4D4D4D"/>
                </a:solidFill>
                <a:latin typeface="IBM Plex Sans" panose="020B0503050203000203" pitchFamily="34" charset="0"/>
                <a:cs typeface="Calibri"/>
              </a:rPr>
              <a:t>merit</a:t>
            </a:r>
            <a:r>
              <a:rPr sz="2400" spc="15" dirty="0">
                <a:solidFill>
                  <a:srgbClr val="4D4D4D"/>
                </a:solidFill>
                <a:latin typeface="IBM Plex Sans" panose="020B0503050203000203" pitchFamily="34" charset="0"/>
                <a:cs typeface="Calibri"/>
              </a:rPr>
              <a:t> </a:t>
            </a:r>
            <a:r>
              <a:rPr sz="2400" spc="105" dirty="0">
                <a:solidFill>
                  <a:srgbClr val="4D4D4D"/>
                </a:solidFill>
                <a:latin typeface="IBM Plex Sans" panose="020B0503050203000203" pitchFamily="34" charset="0"/>
                <a:cs typeface="Calibri"/>
              </a:rPr>
              <a:t>raise</a:t>
            </a:r>
            <a:r>
              <a:rPr sz="2400" spc="40" dirty="0">
                <a:solidFill>
                  <a:srgbClr val="4D4D4D"/>
                </a:solidFill>
                <a:latin typeface="IBM Plex Sans" panose="020B0503050203000203" pitchFamily="34" charset="0"/>
                <a:cs typeface="Calibri"/>
              </a:rPr>
              <a:t> </a:t>
            </a:r>
            <a:r>
              <a:rPr sz="2400" spc="95" dirty="0">
                <a:solidFill>
                  <a:srgbClr val="4D4D4D"/>
                </a:solidFill>
                <a:latin typeface="IBM Plex Sans" panose="020B0503050203000203" pitchFamily="34" charset="0"/>
                <a:cs typeface="Calibri"/>
              </a:rPr>
              <a:t>pool</a:t>
            </a:r>
            <a:r>
              <a:rPr sz="2400" spc="40" dirty="0">
                <a:solidFill>
                  <a:srgbClr val="4D4D4D"/>
                </a:solidFill>
                <a:latin typeface="IBM Plex Sans" panose="020B0503050203000203" pitchFamily="34" charset="0"/>
                <a:cs typeface="Calibri"/>
              </a:rPr>
              <a:t> </a:t>
            </a:r>
            <a:r>
              <a:rPr sz="2400" spc="120" dirty="0">
                <a:solidFill>
                  <a:srgbClr val="4D4D4D"/>
                </a:solidFill>
                <a:latin typeface="IBM Plex Sans" panose="020B0503050203000203" pitchFamily="34" charset="0"/>
                <a:cs typeface="Calibri"/>
              </a:rPr>
              <a:t>salary</a:t>
            </a:r>
            <a:r>
              <a:rPr sz="2400" spc="40" dirty="0">
                <a:solidFill>
                  <a:srgbClr val="4D4D4D"/>
                </a:solidFill>
                <a:latin typeface="IBM Plex Sans" panose="020B0503050203000203" pitchFamily="34" charset="0"/>
                <a:cs typeface="Calibri"/>
              </a:rPr>
              <a:t> </a:t>
            </a:r>
            <a:r>
              <a:rPr sz="2400" dirty="0">
                <a:solidFill>
                  <a:srgbClr val="4D4D4D"/>
                </a:solidFill>
                <a:latin typeface="IBM Plex Sans" panose="020B0503050203000203" pitchFamily="34" charset="0"/>
                <a:cs typeface="Calibri"/>
              </a:rPr>
              <a:t>for</a:t>
            </a:r>
            <a:r>
              <a:rPr sz="2400" spc="40" dirty="0">
                <a:solidFill>
                  <a:srgbClr val="4D4D4D"/>
                </a:solidFill>
                <a:latin typeface="IBM Plex Sans" panose="020B0503050203000203" pitchFamily="34" charset="0"/>
                <a:cs typeface="Calibri"/>
              </a:rPr>
              <a:t> </a:t>
            </a:r>
            <a:r>
              <a:rPr sz="2400" spc="105" dirty="0">
                <a:solidFill>
                  <a:srgbClr val="4D4D4D"/>
                </a:solidFill>
                <a:latin typeface="IBM Plex Sans" panose="020B0503050203000203" pitchFamily="34" charset="0"/>
                <a:cs typeface="Calibri"/>
              </a:rPr>
              <a:t>out-of-</a:t>
            </a:r>
            <a:r>
              <a:rPr sz="2400" spc="65" dirty="0">
                <a:solidFill>
                  <a:srgbClr val="4D4D4D"/>
                </a:solidFill>
                <a:latin typeface="IBM Plex Sans" panose="020B0503050203000203" pitchFamily="34" charset="0"/>
                <a:cs typeface="Calibri"/>
              </a:rPr>
              <a:t>unit</a:t>
            </a:r>
            <a:r>
              <a:rPr sz="2400" spc="25" dirty="0">
                <a:solidFill>
                  <a:srgbClr val="4D4D4D"/>
                </a:solidFill>
                <a:latin typeface="IBM Plex Sans" panose="020B0503050203000203" pitchFamily="34" charset="0"/>
                <a:cs typeface="Calibri"/>
              </a:rPr>
              <a:t> </a:t>
            </a:r>
            <a:r>
              <a:rPr sz="2400" spc="95" dirty="0">
                <a:solidFill>
                  <a:srgbClr val="4D4D4D"/>
                </a:solidFill>
                <a:latin typeface="IBM Plex Sans" panose="020B0503050203000203" pitchFamily="34" charset="0"/>
                <a:cs typeface="Calibri"/>
              </a:rPr>
              <a:t>faculty</a:t>
            </a:r>
            <a:r>
              <a:rPr sz="2400" spc="40" dirty="0">
                <a:solidFill>
                  <a:srgbClr val="4D4D4D"/>
                </a:solidFill>
                <a:latin typeface="IBM Plex Sans" panose="020B0503050203000203" pitchFamily="34" charset="0"/>
                <a:cs typeface="Calibri"/>
              </a:rPr>
              <a:t> </a:t>
            </a:r>
            <a:r>
              <a:rPr sz="2400" spc="85" dirty="0">
                <a:solidFill>
                  <a:srgbClr val="4D4D4D"/>
                </a:solidFill>
                <a:latin typeface="IBM Plex Sans" panose="020B0503050203000203" pitchFamily="34" charset="0"/>
                <a:cs typeface="Calibri"/>
              </a:rPr>
              <a:t>and staff</a:t>
            </a:r>
            <a:r>
              <a:rPr sz="2400" spc="30" dirty="0">
                <a:solidFill>
                  <a:srgbClr val="4D4D4D"/>
                </a:solidFill>
                <a:latin typeface="IBM Plex Sans" panose="020B0503050203000203" pitchFamily="34" charset="0"/>
                <a:cs typeface="Calibri"/>
              </a:rPr>
              <a:t> </a:t>
            </a:r>
            <a:r>
              <a:rPr sz="2400" spc="75" dirty="0">
                <a:solidFill>
                  <a:srgbClr val="4D4D4D"/>
                </a:solidFill>
                <a:latin typeface="IBM Plex Sans" panose="020B0503050203000203" pitchFamily="34" charset="0"/>
                <a:cs typeface="Calibri"/>
              </a:rPr>
              <a:t>effective</a:t>
            </a:r>
            <a:r>
              <a:rPr sz="2400" spc="15" dirty="0">
                <a:solidFill>
                  <a:srgbClr val="4D4D4D"/>
                </a:solidFill>
                <a:latin typeface="IBM Plex Sans" panose="020B0503050203000203" pitchFamily="34" charset="0"/>
                <a:cs typeface="Calibri"/>
              </a:rPr>
              <a:t> </a:t>
            </a:r>
            <a:r>
              <a:rPr sz="2400" spc="90" dirty="0">
                <a:solidFill>
                  <a:srgbClr val="4D4D4D"/>
                </a:solidFill>
                <a:latin typeface="IBM Plex Sans" panose="020B0503050203000203" pitchFamily="34" charset="0"/>
                <a:cs typeface="Calibri"/>
              </a:rPr>
              <a:t>October</a:t>
            </a:r>
            <a:r>
              <a:rPr sz="2400" spc="50" dirty="0">
                <a:solidFill>
                  <a:srgbClr val="4D4D4D"/>
                </a:solidFill>
                <a:latin typeface="IBM Plex Sans" panose="020B0503050203000203" pitchFamily="34" charset="0"/>
                <a:cs typeface="Calibri"/>
              </a:rPr>
              <a:t> </a:t>
            </a:r>
            <a:r>
              <a:rPr sz="2400" spc="135" dirty="0">
                <a:solidFill>
                  <a:srgbClr val="4D4D4D"/>
                </a:solidFill>
                <a:latin typeface="IBM Plex Sans" panose="020B0503050203000203" pitchFamily="34" charset="0"/>
                <a:cs typeface="Calibri"/>
              </a:rPr>
              <a:t>1,</a:t>
            </a:r>
            <a:r>
              <a:rPr sz="2400" spc="20" dirty="0">
                <a:solidFill>
                  <a:srgbClr val="4D4D4D"/>
                </a:solidFill>
                <a:latin typeface="IBM Plex Sans" panose="020B0503050203000203" pitchFamily="34" charset="0"/>
                <a:cs typeface="Calibri"/>
              </a:rPr>
              <a:t> </a:t>
            </a:r>
            <a:r>
              <a:rPr sz="2400" spc="195" dirty="0">
                <a:solidFill>
                  <a:srgbClr val="4D4D4D"/>
                </a:solidFill>
                <a:latin typeface="IBM Plex Sans" panose="020B0503050203000203" pitchFamily="34" charset="0"/>
                <a:cs typeface="Calibri"/>
              </a:rPr>
              <a:t>202</a:t>
            </a:r>
            <a:r>
              <a:rPr lang="en-US" sz="2400" spc="195" dirty="0">
                <a:solidFill>
                  <a:srgbClr val="4D4D4D"/>
                </a:solidFill>
                <a:latin typeface="IBM Plex Sans" panose="020B0503050203000203" pitchFamily="34" charset="0"/>
                <a:cs typeface="Calibri"/>
              </a:rPr>
              <a:t>6.</a:t>
            </a:r>
          </a:p>
          <a:p>
            <a:pPr marL="240029" marR="5080" indent="-227329">
              <a:lnSpc>
                <a:spcPct val="80000"/>
              </a:lnSpc>
              <a:spcBef>
                <a:spcPts val="675"/>
              </a:spcBef>
              <a:buFont typeface="Arial"/>
              <a:buChar char="•"/>
              <a:tabLst>
                <a:tab pos="241300" algn="l"/>
              </a:tabLst>
            </a:pPr>
            <a:r>
              <a:rPr lang="en-US" sz="2400" dirty="0">
                <a:solidFill>
                  <a:srgbClr val="4D4D4D"/>
                </a:solidFill>
                <a:latin typeface="IBM Plex Sans" panose="020B0503050203000203" pitchFamily="34" charset="0"/>
              </a:rPr>
              <a:t>UF and the United Faculty of Florida (UFF) have reached a tentative agreement on salary increases for in-unit faculty, with the exception of P.K. Yonge faculty.</a:t>
            </a:r>
            <a:r>
              <a:rPr lang="en-US" dirty="0"/>
              <a:t>	</a:t>
            </a:r>
            <a:endParaRPr sz="2400" dirty="0">
              <a:solidFill>
                <a:srgbClr val="4D4D4D"/>
              </a:solidFill>
              <a:latin typeface="IBM Plex Sans" panose="020B0503050203000203" pitchFamily="34" charset="0"/>
              <a:cs typeface="Calibri"/>
            </a:endParaRPr>
          </a:p>
        </p:txBody>
      </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916939" y="513126"/>
            <a:ext cx="8993180" cy="689932"/>
          </a:xfrm>
          <a:prstGeom prst="rect">
            <a:avLst/>
          </a:prstGeom>
        </p:spPr>
        <p:txBody>
          <a:bodyPr vert="horz" wrap="square" lIns="0" tIns="12700" rIns="0" bIns="0" rtlCol="0">
            <a:spAutoFit/>
          </a:bodyPr>
          <a:lstStyle/>
          <a:p>
            <a:pPr marL="12700">
              <a:lnSpc>
                <a:spcPct val="100000"/>
              </a:lnSpc>
              <a:spcBef>
                <a:spcPts val="100"/>
              </a:spcBef>
            </a:pPr>
            <a:r>
              <a:rPr sz="4400" spc="360" dirty="0">
                <a:solidFill>
                  <a:srgbClr val="00346A"/>
                </a:solidFill>
                <a:latin typeface="IBM Plex Sans" panose="020B0503050203000203" pitchFamily="34" charset="0"/>
              </a:rPr>
              <a:t>Pay</a:t>
            </a:r>
            <a:r>
              <a:rPr sz="4400" spc="200" dirty="0">
                <a:solidFill>
                  <a:srgbClr val="00346A"/>
                </a:solidFill>
                <a:latin typeface="IBM Plex Sans" panose="020B0503050203000203" pitchFamily="34" charset="0"/>
              </a:rPr>
              <a:t> </a:t>
            </a:r>
            <a:r>
              <a:rPr sz="4400" spc="295" dirty="0">
                <a:solidFill>
                  <a:srgbClr val="00346A"/>
                </a:solidFill>
                <a:latin typeface="IBM Plex Sans" panose="020B0503050203000203" pitchFamily="34" charset="0"/>
              </a:rPr>
              <a:t>Progra</a:t>
            </a:r>
            <a:r>
              <a:rPr lang="en-US" sz="4400" spc="295" dirty="0">
                <a:solidFill>
                  <a:srgbClr val="00346A"/>
                </a:solidFill>
                <a:latin typeface="IBM Plex Sans" panose="020B0503050203000203" pitchFamily="34" charset="0"/>
              </a:rPr>
              <a:t>m – </a:t>
            </a:r>
            <a:r>
              <a:rPr lang="en-US" spc="295" dirty="0">
                <a:solidFill>
                  <a:srgbClr val="00346A"/>
                </a:solidFill>
                <a:latin typeface="IBM Plex Sans" panose="020B0503050203000203" pitchFamily="34" charset="0"/>
              </a:rPr>
              <a:t>C</a:t>
            </a:r>
            <a:r>
              <a:rPr lang="en-US" sz="4400" spc="295" dirty="0">
                <a:solidFill>
                  <a:srgbClr val="00346A"/>
                </a:solidFill>
                <a:latin typeface="IBM Plex Sans" panose="020B0503050203000203" pitchFamily="34" charset="0"/>
              </a:rPr>
              <a:t>riteria</a:t>
            </a:r>
            <a:endParaRPr sz="4400" dirty="0">
              <a:latin typeface="IBM Plex Sans" panose="020B0503050203000203" pitchFamily="34" charset="0"/>
            </a:endParaRPr>
          </a:p>
        </p:txBody>
      </p:sp>
      <p:sp>
        <p:nvSpPr>
          <p:cNvPr id="3" name="object 3"/>
          <p:cNvSpPr txBox="1"/>
          <p:nvPr/>
        </p:nvSpPr>
        <p:spPr>
          <a:xfrm>
            <a:off x="784515" y="1410987"/>
            <a:ext cx="9681291" cy="4884671"/>
          </a:xfrm>
          <a:prstGeom prst="rect">
            <a:avLst/>
          </a:prstGeom>
        </p:spPr>
        <p:txBody>
          <a:bodyPr vert="horz" wrap="square" lIns="0" tIns="67310" rIns="0" bIns="0" rtlCol="0">
            <a:spAutoFit/>
          </a:bodyPr>
          <a:lstStyle/>
          <a:p>
            <a:pPr marL="12700">
              <a:lnSpc>
                <a:spcPct val="100000"/>
              </a:lnSpc>
              <a:spcBef>
                <a:spcPts val="530"/>
              </a:spcBef>
              <a:tabLst>
                <a:tab pos="240029" algn="l"/>
              </a:tabLst>
            </a:pPr>
            <a:r>
              <a:rPr lang="en-US" sz="2400" b="1" dirty="0">
                <a:solidFill>
                  <a:srgbClr val="4D4D4D"/>
                </a:solidFill>
                <a:latin typeface="IBM Plex Sans" panose="020B0503050203000203" pitchFamily="34" charset="0"/>
              </a:rPr>
              <a:t>﻿﻿Eligibility Criteria</a:t>
            </a:r>
          </a:p>
          <a:p>
            <a:pPr marL="355600" indent="-342900">
              <a:lnSpc>
                <a:spcPct val="100000"/>
              </a:lnSpc>
              <a:spcBef>
                <a:spcPts val="530"/>
              </a:spcBef>
              <a:buFont typeface="Arial" panose="020B0604020202020204" pitchFamily="34" charset="0"/>
              <a:buChar char="•"/>
              <a:tabLst>
                <a:tab pos="240029" algn="l"/>
              </a:tabLst>
            </a:pPr>
            <a:r>
              <a:rPr lang="en-US" sz="2400" dirty="0">
                <a:solidFill>
                  <a:srgbClr val="4D4D4D"/>
                </a:solidFill>
                <a:latin typeface="IBM Plex Sans" panose="020B0503050203000203" pitchFamily="34" charset="0"/>
              </a:rPr>
              <a:t>﻿﻿Employees must be hired on or before June 30, 2026</a:t>
            </a:r>
          </a:p>
          <a:p>
            <a:pPr marL="355600" indent="-342900">
              <a:lnSpc>
                <a:spcPct val="100000"/>
              </a:lnSpc>
              <a:spcBef>
                <a:spcPts val="530"/>
              </a:spcBef>
              <a:buFont typeface="Arial" panose="020B0604020202020204" pitchFamily="34" charset="0"/>
              <a:buChar char="•"/>
              <a:tabLst>
                <a:tab pos="240029" algn="l"/>
              </a:tabLst>
            </a:pPr>
            <a:r>
              <a:rPr lang="en-US" sz="2400" dirty="0">
                <a:solidFill>
                  <a:srgbClr val="4D4D4D"/>
                </a:solidFill>
                <a:latin typeface="IBM Plex Sans" panose="020B0503050203000203" pitchFamily="34" charset="0"/>
              </a:rPr>
              <a:t>﻿﻿Employees who have received a notification of non-renewal are not</a:t>
            </a:r>
            <a:br>
              <a:rPr lang="en-US" sz="2400" dirty="0">
                <a:solidFill>
                  <a:srgbClr val="4D4D4D"/>
                </a:solidFill>
                <a:latin typeface="IBM Plex Sans" panose="020B0503050203000203" pitchFamily="34" charset="0"/>
              </a:rPr>
            </a:br>
            <a:r>
              <a:rPr lang="en-US" sz="2400" dirty="0">
                <a:solidFill>
                  <a:srgbClr val="4D4D4D"/>
                </a:solidFill>
                <a:latin typeface="IBM Plex Sans" panose="020B0503050203000203" pitchFamily="34" charset="0"/>
              </a:rPr>
              <a:t>eligible for a salary increase</a:t>
            </a:r>
          </a:p>
          <a:p>
            <a:pPr marL="355600" indent="-342900">
              <a:lnSpc>
                <a:spcPct val="100000"/>
              </a:lnSpc>
              <a:spcBef>
                <a:spcPts val="530"/>
              </a:spcBef>
              <a:buFont typeface="Arial" panose="020B0604020202020204" pitchFamily="34" charset="0"/>
              <a:buChar char="•"/>
              <a:tabLst>
                <a:tab pos="240029" algn="l"/>
              </a:tabLst>
            </a:pPr>
            <a:r>
              <a:rPr lang="en-US" sz="2400" dirty="0">
                <a:solidFill>
                  <a:srgbClr val="4D4D4D"/>
                </a:solidFill>
                <a:latin typeface="IBM Plex Sans" panose="020B0503050203000203" pitchFamily="34" charset="0"/>
              </a:rPr>
              <a:t>OPS employees are not considered eligible for the salary increase program</a:t>
            </a:r>
          </a:p>
          <a:p>
            <a:pPr marL="355600" indent="-342900">
              <a:lnSpc>
                <a:spcPct val="100000"/>
              </a:lnSpc>
              <a:spcBef>
                <a:spcPts val="530"/>
              </a:spcBef>
              <a:buFont typeface="Arial" panose="020B0604020202020204" pitchFamily="34" charset="0"/>
              <a:buChar char="•"/>
              <a:tabLst>
                <a:tab pos="240029" algn="l"/>
              </a:tabLst>
            </a:pPr>
            <a:r>
              <a:rPr lang="en-US" sz="2400" dirty="0">
                <a:solidFill>
                  <a:srgbClr val="4D4D4D"/>
                </a:solidFill>
                <a:latin typeface="IBM Plex Sans" panose="020B0503050203000203" pitchFamily="34" charset="0"/>
              </a:rPr>
              <a:t>﻿﻿Employees must be active at the time salary increases are awarded</a:t>
            </a:r>
          </a:p>
          <a:p>
            <a:pPr marL="355600" indent="-342900">
              <a:lnSpc>
                <a:spcPct val="100000"/>
              </a:lnSpc>
              <a:spcBef>
                <a:spcPts val="530"/>
              </a:spcBef>
              <a:buFont typeface="Arial" panose="020B0604020202020204" pitchFamily="34" charset="0"/>
              <a:buChar char="•"/>
              <a:tabLst>
                <a:tab pos="240029" algn="l"/>
              </a:tabLst>
            </a:pPr>
            <a:r>
              <a:rPr lang="en-US" sz="2400" dirty="0">
                <a:solidFill>
                  <a:srgbClr val="4D4D4D"/>
                </a:solidFill>
                <a:latin typeface="IBM Plex Sans" panose="020B0503050203000203" pitchFamily="34" charset="0"/>
              </a:rPr>
              <a:t>﻿﻿Staff who have received discipline in the form of a written reprimand or who have been suspended since January 1, 2026, are also not eligible for a salary increase.</a:t>
            </a:r>
          </a:p>
          <a:p>
            <a:pPr marL="355600" indent="-342900">
              <a:lnSpc>
                <a:spcPct val="100000"/>
              </a:lnSpc>
              <a:spcBef>
                <a:spcPts val="530"/>
              </a:spcBef>
              <a:buFont typeface="Arial" panose="020B0604020202020204" pitchFamily="34" charset="0"/>
              <a:buChar char="•"/>
              <a:tabLst>
                <a:tab pos="240029" algn="l"/>
              </a:tabLst>
            </a:pPr>
            <a:r>
              <a:rPr lang="en-US" sz="2400" dirty="0">
                <a:solidFill>
                  <a:srgbClr val="4D4D4D"/>
                </a:solidFill>
                <a:latin typeface="IBM Plex Sans" panose="020B0503050203000203" pitchFamily="34" charset="0"/>
              </a:rPr>
              <a:t>﻿﻿ Employees on a performance improvement plan are not eligible for a salary increase.</a:t>
            </a:r>
            <a:endParaRPr sz="2400" u="sng" dirty="0">
              <a:solidFill>
                <a:srgbClr val="4D4D4D"/>
              </a:solidFill>
              <a:latin typeface="IBM Plex Sans" panose="020B0503050203000203" pitchFamily="34" charset="0"/>
              <a:cs typeface="Calibri"/>
            </a:endParaRPr>
          </a:p>
        </p:txBody>
      </p:sp>
    </p:spTree>
  </p:cSld>
  <p:clrMapOvr>
    <a:masterClrMapping/>
  </p:clrMapOvr>
  <p:transition spd="med">
    <p:fade/>
  </p:transition>
</p:sld>
</file>

<file path=ppt/theme/theme1.xml><?xml version="1.0" encoding="utf-8"?>
<a:theme xmlns:a="http://schemas.openxmlformats.org/drawingml/2006/main" name="Office Theme">
  <a:themeElements>
    <a:clrScheme name="UF Human Resources">
      <a:dk1>
        <a:srgbClr val="00346A"/>
      </a:dk1>
      <a:lt1>
        <a:srgbClr val="FFFFFF"/>
      </a:lt1>
      <a:dk2>
        <a:srgbClr val="002657"/>
      </a:dk2>
      <a:lt2>
        <a:srgbClr val="FFFFFF"/>
      </a:lt2>
      <a:accent1>
        <a:srgbClr val="005496"/>
      </a:accent1>
      <a:accent2>
        <a:srgbClr val="FF4616"/>
      </a:accent2>
      <a:accent3>
        <a:srgbClr val="C7C9C8"/>
      </a:accent3>
      <a:accent4>
        <a:srgbClr val="FFC000"/>
      </a:accent4>
      <a:accent5>
        <a:srgbClr val="2091D0"/>
      </a:accent5>
      <a:accent6>
        <a:srgbClr val="70AD47"/>
      </a:accent6>
      <a:hlink>
        <a:srgbClr val="70AD47"/>
      </a:hlink>
      <a:folHlink>
        <a:srgbClr val="FF461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UF_v20250513">
  <a:themeElements>
    <a:clrScheme name="UF_Colors">
      <a:dk1>
        <a:srgbClr val="00346A"/>
      </a:dk1>
      <a:lt1>
        <a:srgbClr val="FFFFFF"/>
      </a:lt1>
      <a:dk2>
        <a:srgbClr val="002657"/>
      </a:dk2>
      <a:lt2>
        <a:srgbClr val="FFFFFF"/>
      </a:lt2>
      <a:accent1>
        <a:srgbClr val="005496"/>
      </a:accent1>
      <a:accent2>
        <a:srgbClr val="FF4616"/>
      </a:accent2>
      <a:accent3>
        <a:srgbClr val="C7C9C8"/>
      </a:accent3>
      <a:accent4>
        <a:srgbClr val="FFC000"/>
      </a:accent4>
      <a:accent5>
        <a:srgbClr val="2091D0"/>
      </a:accent5>
      <a:accent6>
        <a:srgbClr val="70AD47"/>
      </a:accent6>
      <a:hlink>
        <a:srgbClr val="70AD47"/>
      </a:hlink>
      <a:folHlink>
        <a:srgbClr val="FF4616"/>
      </a:folHlink>
    </a:clrScheme>
    <a:fontScheme name="UF Fonts">
      <a:majorFont>
        <a:latin typeface="Source Serif 4 SemiBold"/>
        <a:ea typeface=""/>
        <a:cs typeface=""/>
      </a:majorFont>
      <a:minorFont>
        <a:latin typeface="IBM Plex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noFill/>
        </a:ln>
      </a:spPr>
      <a:bodyPr lIns="0" tIns="0" rIns="0" bIns="0" rtlCol="0" anchor="t"/>
      <a:lstStyle>
        <a:defPPr algn="l">
          <a:defRPr sz="1200" dirty="0" smtClean="0">
            <a:solidFill>
              <a:schemeClr val="tx2"/>
            </a:solidFill>
          </a:defRPr>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UF_TEST.potx" id="{9816F400-C8FB-4B27-B30F-C40E24E80D4C}" vid="{00A56797-149C-4903-B2B7-E44CECE733C8}"/>
    </a:ext>
  </a:extLst>
</a:theme>
</file>

<file path=ppt/theme/theme3.xml><?xml version="1.0" encoding="utf-8"?>
<a:theme xmlns:a="http://schemas.openxmlformats.org/drawingml/2006/main" name="UF_v20250516">
  <a:themeElements>
    <a:clrScheme name="Custom 11">
      <a:dk1>
        <a:srgbClr val="000000"/>
      </a:dk1>
      <a:lt1>
        <a:srgbClr val="FFFFFF"/>
      </a:lt1>
      <a:dk2>
        <a:srgbClr val="002657"/>
      </a:dk2>
      <a:lt2>
        <a:srgbClr val="C7C9C8"/>
      </a:lt2>
      <a:accent1>
        <a:srgbClr val="005496"/>
      </a:accent1>
      <a:accent2>
        <a:srgbClr val="FF4616"/>
      </a:accent2>
      <a:accent3>
        <a:srgbClr val="6A2A60"/>
      </a:accent3>
      <a:accent4>
        <a:srgbClr val="F2A900"/>
      </a:accent4>
      <a:accent5>
        <a:srgbClr val="0021A5"/>
      </a:accent5>
      <a:accent6>
        <a:srgbClr val="228848"/>
      </a:accent6>
      <a:hlink>
        <a:srgbClr val="005496"/>
      </a:hlink>
      <a:folHlink>
        <a:srgbClr val="005496"/>
      </a:folHlink>
    </a:clrScheme>
    <a:fontScheme name="UF Fonts">
      <a:majorFont>
        <a:latin typeface="Source Serif 4 SemiBold"/>
        <a:ea typeface=""/>
        <a:cs typeface=""/>
      </a:majorFont>
      <a:minorFont>
        <a:latin typeface="IBM Plex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noFill/>
        </a:ln>
      </a:spPr>
      <a:bodyPr lIns="91440" tIns="91440" rIns="91440" bIns="91440" rtlCol="0" anchor="t"/>
      <a:lstStyle>
        <a:defPPr algn="l">
          <a:defRPr sz="1200" dirty="0" smtClean="0">
            <a:solidFill>
              <a:schemeClr val="tx1"/>
            </a:solidFill>
          </a:defRPr>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UF_TEST.potx" id="{C8523A36-8F90-4247-B9A2-D188BCC80A26}" vid="{5991BE72-CA79-4ECB-BD87-72EDF7FBC27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26556</TotalTime>
  <Words>2066</Words>
  <Application>Microsoft Office PowerPoint</Application>
  <PresentationFormat>Widescreen</PresentationFormat>
  <Paragraphs>250</Paragraphs>
  <Slides>30</Slides>
  <Notes>19</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30</vt:i4>
      </vt:variant>
    </vt:vector>
  </HeadingPairs>
  <TitlesOfParts>
    <vt:vector size="44" baseType="lpstr">
      <vt:lpstr>Aptos</vt:lpstr>
      <vt:lpstr>Arial</vt:lpstr>
      <vt:lpstr>Calibri</vt:lpstr>
      <vt:lpstr>Courier New</vt:lpstr>
      <vt:lpstr>Gentona Book</vt:lpstr>
      <vt:lpstr>IBM Plex Sans</vt:lpstr>
      <vt:lpstr>Lucida Sans</vt:lpstr>
      <vt:lpstr>Source Serif 4</vt:lpstr>
      <vt:lpstr>Source Serif 4 SemiBold</vt:lpstr>
      <vt:lpstr>Times New Roman</vt:lpstr>
      <vt:lpstr>Wingdings</vt:lpstr>
      <vt:lpstr>Office Theme</vt:lpstr>
      <vt:lpstr>UF_v20250513</vt:lpstr>
      <vt:lpstr>UF_v20250516</vt:lpstr>
      <vt:lpstr>UFHR Forum</vt:lpstr>
      <vt:lpstr>Agenda</vt:lpstr>
      <vt:lpstr>Benefits</vt:lpstr>
      <vt:lpstr>Open Enrollment 2027</vt:lpstr>
      <vt:lpstr>Employment Operations &amp; Records Classification &amp; Compensation</vt:lpstr>
      <vt:lpstr>Accelerated Payroll Deadline</vt:lpstr>
      <vt:lpstr>Reminder: Florida Minimum Wage</vt:lpstr>
      <vt:lpstr>Pay Program Announcement</vt:lpstr>
      <vt:lpstr>Pay Program – Criteria</vt:lpstr>
      <vt:lpstr>Pay Program – Guidance</vt:lpstr>
      <vt:lpstr>Pay Program – Performance Measures</vt:lpstr>
      <vt:lpstr>Pay Program – Important Dates</vt:lpstr>
      <vt:lpstr>Pay Program –  Timing Considerations</vt:lpstr>
      <vt:lpstr>Pay Program – Resources</vt:lpstr>
      <vt:lpstr>Talent Acquisition and Onboarding</vt:lpstr>
      <vt:lpstr>Researcher Screening</vt:lpstr>
      <vt:lpstr>GA Researcher Screening</vt:lpstr>
      <vt:lpstr>Certification Form</vt:lpstr>
      <vt:lpstr>UF RISC Screening Form  (Submitted through the portal only if CoC is an issue)</vt:lpstr>
      <vt:lpstr>FAQS: </vt:lpstr>
      <vt:lpstr>Who to contact: </vt:lpstr>
      <vt:lpstr>Superior Accomplishment Awards</vt:lpstr>
      <vt:lpstr>Superior Accomplishment Awards</vt:lpstr>
      <vt:lpstr>Awards</vt:lpstr>
      <vt:lpstr>University-level Awards</vt:lpstr>
      <vt:lpstr>Website Updates</vt:lpstr>
      <vt:lpstr>Nominations</vt:lpstr>
      <vt:lpstr>How to Nominate?</vt:lpstr>
      <vt:lpstr>Nominate a Colleague Today!</vt:lpstr>
      <vt:lpstr>Important Dates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September 2026 UFHR Forum</dc:title>
  <dc:creator>Bales, Rick</dc:creator>
  <cp:lastModifiedBy>Carpio, Santiago J.</cp:lastModifiedBy>
  <cp:revision>478</cp:revision>
  <dcterms:created xsi:type="dcterms:W3CDTF">2022-12-01T14:34:59Z</dcterms:created>
  <dcterms:modified xsi:type="dcterms:W3CDTF">2026-09-04T20:26:49Z</dcterms:modified>
</cp:coreProperties>
</file>